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7"/>
  </p:notesMasterIdLst>
  <p:sldIdLst>
    <p:sldId id="256" r:id="rId2"/>
    <p:sldId id="258" r:id="rId3"/>
    <p:sldId id="320" r:id="rId4"/>
    <p:sldId id="257" r:id="rId5"/>
    <p:sldId id="28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9" r:id="rId36"/>
    <p:sldId id="290" r:id="rId37"/>
    <p:sldId id="291" r:id="rId38"/>
    <p:sldId id="292" r:id="rId39"/>
    <p:sldId id="293" r:id="rId40"/>
    <p:sldId id="294" r:id="rId41"/>
    <p:sldId id="309"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10" r:id="rId57"/>
    <p:sldId id="311" r:id="rId58"/>
    <p:sldId id="312" r:id="rId59"/>
    <p:sldId id="313" r:id="rId60"/>
    <p:sldId id="314" r:id="rId61"/>
    <p:sldId id="315" r:id="rId62"/>
    <p:sldId id="316" r:id="rId63"/>
    <p:sldId id="317" r:id="rId64"/>
    <p:sldId id="318" r:id="rId65"/>
    <p:sldId id="319" r:id="rId6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673" autoAdjust="0"/>
  </p:normalViewPr>
  <p:slideViewPr>
    <p:cSldViewPr snapToGrid="0">
      <p:cViewPr varScale="1">
        <p:scale>
          <a:sx n="60" d="100"/>
          <a:sy n="60" d="100"/>
        </p:scale>
        <p:origin x="152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5BB6EA-094F-49DF-99ED-E77E0485261A}" type="datetimeFigureOut">
              <a:rPr lang="zh-CN" altLang="en-US" smtClean="0"/>
              <a:t>2021/3/3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B2B58-32C1-4884-BF61-05B0AA5B72BF}" type="slidenum">
              <a:rPr lang="zh-CN" altLang="en-US" smtClean="0"/>
              <a:t>‹#›</a:t>
            </a:fld>
            <a:endParaRPr lang="zh-CN" altLang="en-US"/>
          </a:p>
        </p:txBody>
      </p:sp>
    </p:spTree>
    <p:extLst>
      <p:ext uri="{BB962C8B-B14F-4D97-AF65-F5344CB8AC3E}">
        <p14:creationId xmlns:p14="http://schemas.microsoft.com/office/powerpoint/2010/main" val="2204559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通过第一章的学习，我们知道，</a:t>
            </a:r>
            <a:r>
              <a:rPr lang="zh-CN" altLang="zh-CN" sz="1200" kern="1200" dirty="0" smtClean="0">
                <a:solidFill>
                  <a:schemeClr val="tx1"/>
                </a:solidFill>
                <a:effectLst/>
                <a:latin typeface="+mn-lt"/>
                <a:ea typeface="+mn-ea"/>
                <a:cs typeface="+mn-cs"/>
              </a:rPr>
              <a:t>编译器程序的核心功能是把某一种高级程序设计语言书写的源程序翻译成另一种目标程序代码，因此要构造一个编译程序，首先要解决的问题是如何确切地描述或定义高级程序设计语言。实践已经证明，形式语言</a:t>
            </a:r>
            <a:r>
              <a:rPr lang="zh-CN" altLang="en-US" sz="1200" kern="1200" dirty="0" smtClean="0">
                <a:solidFill>
                  <a:schemeClr val="tx1"/>
                </a:solidFill>
                <a:effectLst/>
                <a:latin typeface="+mn-lt"/>
                <a:ea typeface="+mn-ea"/>
                <a:cs typeface="+mn-cs"/>
              </a:rPr>
              <a:t>提供了可用的解决方案，利</a:t>
            </a:r>
            <a:r>
              <a:rPr lang="zh-CN" altLang="zh-CN" sz="1200" kern="1200" dirty="0" smtClean="0">
                <a:solidFill>
                  <a:schemeClr val="tx1"/>
                </a:solidFill>
                <a:effectLst/>
                <a:latin typeface="+mn-lt"/>
                <a:ea typeface="+mn-ea"/>
                <a:cs typeface="+mn-cs"/>
              </a:rPr>
              <a:t>用数学符号和规则可以对语言进行形式化的描述</a:t>
            </a:r>
            <a:r>
              <a:rPr lang="zh-CN" altLang="en-US" sz="1200" kern="120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a:t>
            </a:fld>
            <a:endParaRPr lang="zh-CN" altLang="en-US"/>
          </a:p>
        </p:txBody>
      </p:sp>
    </p:spTree>
    <p:extLst>
      <p:ext uri="{BB962C8B-B14F-4D97-AF65-F5344CB8AC3E}">
        <p14:creationId xmlns:p14="http://schemas.microsoft.com/office/powerpoint/2010/main" val="40947388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乔姆斯基在</a:t>
            </a:r>
            <a:r>
              <a:rPr lang="en-US" altLang="zh-CN" dirty="0" smtClean="0"/>
              <a:t>1959</a:t>
            </a:r>
            <a:r>
              <a:rPr lang="zh-CN" altLang="en-US" dirty="0" smtClean="0"/>
              <a:t>年时，将他本人的形式语言的研究成果和克林的自动机的研究成果结合起来，不仅确定了文法产生和自动机识别两种角度定义语言，而且还证明了文法与自动机的等价性。从此，形式语言与自动机理论正式诞生了，并迅速地在计算机科学技术领域得到了广泛的应用，成为了计算机科学理论的一个重要的分支。</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15</a:t>
            </a:fld>
            <a:endParaRPr lang="zh-CN" altLang="en-US"/>
          </a:p>
        </p:txBody>
      </p:sp>
    </p:spTree>
    <p:extLst>
      <p:ext uri="{BB962C8B-B14F-4D97-AF65-F5344CB8AC3E}">
        <p14:creationId xmlns:p14="http://schemas.microsoft.com/office/powerpoint/2010/main" val="2184914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latin typeface="Times New Roman" pitchFamily="18" charset="0"/>
                <a:ea typeface="楷体_GB2312" pitchFamily="49" charset="-122"/>
              </a:rPr>
              <a:t>形式语言理论研究的对象不仅是自然语言，也有人工语言（包括计算机编程的高级语言）。乔姆斯基的形式语言理论得到了</a:t>
            </a:r>
            <a:r>
              <a:rPr lang="zh-CN" altLang="en-US" sz="1200" b="1" dirty="0" smtClean="0">
                <a:solidFill>
                  <a:srgbClr val="C00000"/>
                </a:solidFill>
                <a:latin typeface="Times New Roman" pitchFamily="18" charset="0"/>
                <a:ea typeface="楷体_GB2312" pitchFamily="49" charset="-122"/>
              </a:rPr>
              <a:t>多重验证</a:t>
            </a:r>
            <a:r>
              <a:rPr lang="zh-CN" altLang="en-US" sz="1200" b="1" dirty="0" smtClean="0">
                <a:latin typeface="Times New Roman" pitchFamily="18" charset="0"/>
                <a:ea typeface="楷体_GB2312" pitchFamily="49" charset="-122"/>
              </a:rPr>
              <a:t>，</a:t>
            </a:r>
            <a:endParaRPr lang="en-US" altLang="zh-CN" sz="1200" b="1" dirty="0" smtClean="0">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验证一、乔姆斯基的四型文法与四种语言自动机一一对应</a:t>
            </a:r>
            <a:endParaRPr lang="en-US" altLang="zh-CN" b="1" dirty="0" smtClean="0">
              <a:solidFill>
                <a:srgbClr val="7030A0"/>
              </a:solidFill>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验证二、计算机所使用的各种高级程序设计语言（</a:t>
            </a:r>
            <a:r>
              <a:rPr lang="en-US" altLang="zh-CN" b="1" dirty="0" smtClean="0">
                <a:solidFill>
                  <a:srgbClr val="7030A0"/>
                </a:solidFill>
                <a:latin typeface="Times New Roman" pitchFamily="18" charset="0"/>
                <a:ea typeface="楷体_GB2312" pitchFamily="49" charset="-122"/>
              </a:rPr>
              <a:t>ALGOL\C\Java</a:t>
            </a:r>
            <a:r>
              <a:rPr lang="zh-CN" altLang="en-US" b="1" dirty="0" smtClean="0">
                <a:solidFill>
                  <a:srgbClr val="7030A0"/>
                </a:solidFill>
                <a:latin typeface="Times New Roman" pitchFamily="18" charset="0"/>
                <a:ea typeface="楷体_GB2312" pitchFamily="49" charset="-122"/>
              </a:rPr>
              <a:t>等）都遵循一种程序语言文法描述的范式，即巴科斯范式</a:t>
            </a:r>
            <a:endParaRPr lang="en-US" altLang="zh-CN" b="1" dirty="0" smtClean="0">
              <a:solidFill>
                <a:srgbClr val="7030A0"/>
              </a:solidFill>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验证三、乔姆斯基用形式语言理论的思想证明了计算机科学的一个重大理论问题：计算机程序语言是否有歧义是不可判定的。</a:t>
            </a:r>
            <a:endParaRPr lang="en-US" altLang="zh-CN" b="1" dirty="0" smtClean="0">
              <a:solidFill>
                <a:srgbClr val="7030A0"/>
              </a:solidFill>
              <a:latin typeface="Times New Roman" pitchFamily="18" charset="0"/>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latin typeface="Times New Roman" pitchFamily="18" charset="0"/>
                <a:ea typeface="楷体_GB2312" pitchFamily="49" charset="-122"/>
              </a:rPr>
              <a:t>乔姆斯基理论被语言学界和计算机科学界所折服，“引发了语言学中的伽利略式的科学革命的开端”</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16</a:t>
            </a:fld>
            <a:endParaRPr lang="zh-CN" altLang="en-US"/>
          </a:p>
        </p:txBody>
      </p:sp>
    </p:spTree>
    <p:extLst>
      <p:ext uri="{BB962C8B-B14F-4D97-AF65-F5344CB8AC3E}">
        <p14:creationId xmlns:p14="http://schemas.microsoft.com/office/powerpoint/2010/main" val="7070798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同学，你好！我们首先一起学习</a:t>
            </a:r>
            <a:r>
              <a:rPr lang="zh-CN" altLang="zh-CN" sz="1200" b="1" kern="1200" dirty="0" smtClean="0">
                <a:solidFill>
                  <a:schemeClr val="tx1"/>
                </a:solidFill>
                <a:effectLst/>
                <a:latin typeface="+mn-lt"/>
                <a:ea typeface="+mn-ea"/>
                <a:cs typeface="+mn-cs"/>
              </a:rPr>
              <a:t>字母表和符号串的基本概念</a:t>
            </a:r>
            <a:r>
              <a:rPr lang="zh-CN" altLang="zh-CN" sz="1200" kern="1200" dirty="0" smtClean="0">
                <a:solidFill>
                  <a:schemeClr val="tx1"/>
                </a:solidFill>
                <a:effectLst/>
                <a:latin typeface="+mn-lt"/>
                <a:ea typeface="+mn-ea"/>
                <a:cs typeface="+mn-cs"/>
              </a:rPr>
              <a:t>。在人类社会中，人们使用语言进行沟通和交流。例如汉语、英语等就是语言的一种类型，这些语言被称为“自然语言”。自从</a:t>
            </a:r>
            <a:r>
              <a:rPr lang="en-US" altLang="zh-CN" sz="1200" kern="1200" dirty="0" smtClean="0">
                <a:solidFill>
                  <a:schemeClr val="tx1"/>
                </a:solidFill>
                <a:effectLst/>
                <a:latin typeface="+mn-lt"/>
                <a:ea typeface="+mn-ea"/>
                <a:cs typeface="+mn-cs"/>
              </a:rPr>
              <a:t>1946</a:t>
            </a:r>
            <a:r>
              <a:rPr lang="zh-CN" altLang="zh-CN" sz="1200" kern="1200" dirty="0" smtClean="0">
                <a:solidFill>
                  <a:schemeClr val="tx1"/>
                </a:solidFill>
                <a:effectLst/>
                <a:latin typeface="+mn-lt"/>
                <a:ea typeface="+mn-ea"/>
                <a:cs typeface="+mn-cs"/>
              </a:rPr>
              <a:t>年电子计算机出现以后，出现了另一种类型的语言</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程序设计语言”。“自然语言”是人与人之间交流思想的工具，而“程序设计语言”则是人与计算机之间“交流”的工具。无论是“自然语言”或是“程序设计语言”，都是由单词按照一定的语法规则构成的复杂的符号系统。下面我们首先介绍字母表和符号串的基本概念。</a:t>
            </a:r>
          </a:p>
          <a:p>
            <a:pPr marL="0" marR="0" lvl="0" indent="0" algn="just" defTabSz="914400" rtl="0" eaLnBrk="1" fontAlgn="auto" latinLnBrk="0" hangingPunct="1">
              <a:lnSpc>
                <a:spcPct val="130000"/>
              </a:lnSpc>
              <a:spcBef>
                <a:spcPts val="0"/>
              </a:spcBef>
              <a:spcAft>
                <a:spcPts val="0"/>
              </a:spcAft>
              <a:buClrTx/>
              <a:buSzTx/>
              <a:buFontTx/>
              <a:buNone/>
              <a:tabLst/>
              <a:defRPr/>
            </a:pPr>
            <a:r>
              <a:rPr lang="zh-CN" altLang="en-US" sz="1200" b="1" dirty="0" smtClean="0">
                <a:latin typeface="Times New Roman" pitchFamily="18" charset="0"/>
                <a:ea typeface="楷体_GB2312" pitchFamily="49" charset="-122"/>
              </a:rPr>
              <a:t> 有限个元素的</a:t>
            </a:r>
            <a:r>
              <a:rPr lang="zh-CN" altLang="en-US" sz="1200" b="1" dirty="0" smtClean="0">
                <a:solidFill>
                  <a:srgbClr val="FFC000"/>
                </a:solidFill>
                <a:latin typeface="Times New Roman" pitchFamily="18" charset="0"/>
                <a:ea typeface="楷体_GB2312" pitchFamily="49" charset="-122"/>
              </a:rPr>
              <a:t>非空集合</a:t>
            </a:r>
            <a:r>
              <a:rPr lang="zh-CN" altLang="en-US" sz="1200" b="1" dirty="0" smtClean="0">
                <a:latin typeface="Times New Roman" pitchFamily="18" charset="0"/>
                <a:ea typeface="楷体_GB2312" pitchFamily="49" charset="-122"/>
              </a:rPr>
              <a:t>称字母表，也称符号集。</a:t>
            </a:r>
            <a:r>
              <a:rPr lang="zh-CN" altLang="en-US" sz="1200" b="1" dirty="0" smtClean="0">
                <a:solidFill>
                  <a:srgbClr val="FFC000"/>
                </a:solidFill>
                <a:latin typeface="Times New Roman" pitchFamily="18" charset="0"/>
                <a:ea typeface="楷体_GB2312" pitchFamily="49" charset="-122"/>
              </a:rPr>
              <a:t>它是组成一个语言最基本的成分</a:t>
            </a:r>
            <a:r>
              <a:rPr lang="zh-CN" altLang="en-US" sz="1200" b="1" dirty="0" smtClean="0">
                <a:latin typeface="Times New Roman" pitchFamily="18" charset="0"/>
                <a:ea typeface="楷体_GB2312" pitchFamily="49" charset="-122"/>
              </a:rPr>
              <a:t>。字母表中元素称符号。</a:t>
            </a:r>
            <a:r>
              <a:rPr lang="zh-CN" altLang="zh-CN" sz="1200" kern="1200" dirty="0" smtClean="0">
                <a:solidFill>
                  <a:schemeClr val="tx1"/>
                </a:solidFill>
                <a:effectLst/>
                <a:latin typeface="+mn-lt"/>
                <a:ea typeface="+mn-ea"/>
                <a:cs typeface="+mn-cs"/>
              </a:rPr>
              <a:t>符号是字母表中不能再分解的最小单位。</a:t>
            </a:r>
            <a:endParaRPr lang="zh-CN" altLang="en-US" dirty="0" smtClean="0"/>
          </a:p>
          <a:p>
            <a:pPr algn="just" eaLnBrk="1" hangingPunct="1">
              <a:lnSpc>
                <a:spcPct val="130000"/>
              </a:lnSpc>
              <a:defRPr/>
            </a:pPr>
            <a:endParaRPr lang="zh-CN" altLang="en-US" sz="1200" b="1" dirty="0" smtClean="0">
              <a:latin typeface="Times New Roman" pitchFamily="18" charset="0"/>
              <a:ea typeface="楷体_GB2312" pitchFamily="49" charset="-122"/>
            </a:endParaRPr>
          </a:p>
          <a:p>
            <a:pPr algn="just" eaLnBrk="1" hangingPunct="1">
              <a:lnSpc>
                <a:spcPct val="130000"/>
              </a:lnSpc>
              <a:defRPr/>
            </a:pPr>
            <a:r>
              <a:rPr lang="zh-CN" altLang="en-US" sz="1200" b="1" dirty="0" smtClean="0">
                <a:latin typeface="Times New Roman" pitchFamily="18" charset="0"/>
                <a:ea typeface="楷体_GB2312" pitchFamily="49" charset="-122"/>
              </a:rPr>
              <a:t>        习惯上用</a:t>
            </a:r>
            <a:r>
              <a:rPr lang="en-US" altLang="zh-CN" sz="1200" b="1" dirty="0" smtClean="0">
                <a:latin typeface="Times New Roman" pitchFamily="18" charset="0"/>
                <a:ea typeface="楷体_GB2312" pitchFamily="49" charset="-122"/>
              </a:rPr>
              <a:t>V</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Σ</a:t>
            </a:r>
            <a:r>
              <a:rPr lang="zh-CN" altLang="en-US" sz="1200" b="1" dirty="0" smtClean="0">
                <a:latin typeface="Times New Roman" pitchFamily="18" charset="0"/>
                <a:ea typeface="楷体_GB2312" pitchFamily="49" charset="-122"/>
              </a:rPr>
              <a:t>或其它大写字母表示。例如</a:t>
            </a:r>
            <a:r>
              <a:rPr lang="en-US" altLang="zh-CN" sz="1200" b="1" dirty="0" smtClean="0">
                <a:latin typeface="Times New Roman" pitchFamily="18" charset="0"/>
                <a:ea typeface="楷体_GB2312" pitchFamily="49" charset="-122"/>
              </a:rPr>
              <a:t>V={</a:t>
            </a:r>
            <a:r>
              <a:rPr lang="en-US" altLang="zh-CN" sz="1200" b="1" dirty="0" err="1" smtClean="0">
                <a:latin typeface="Times New Roman" pitchFamily="18" charset="0"/>
                <a:ea typeface="楷体_GB2312" pitchFamily="49" charset="-122"/>
              </a:rPr>
              <a:t>a,b,c</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V={α,β…ω}</a:t>
            </a:r>
            <a:r>
              <a:rPr lang="zh-CN" altLang="en-US" sz="1200" b="1" dirty="0" smtClean="0">
                <a:latin typeface="Times New Roman" pitchFamily="18" charset="0"/>
                <a:ea typeface="楷体_GB2312" pitchFamily="49" charset="-122"/>
              </a:rPr>
              <a:t>等都是字母表。</a:t>
            </a:r>
            <a:r>
              <a:rPr lang="en-US" altLang="zh-CN" sz="1200" b="1" dirty="0" smtClean="0">
                <a:latin typeface="Times New Roman" pitchFamily="18" charset="0"/>
                <a:ea typeface="楷体_GB2312" pitchFamily="49" charset="-122"/>
              </a:rPr>
              <a:t>|V|</a:t>
            </a:r>
            <a:r>
              <a:rPr lang="zh-CN" altLang="en-US" sz="1200" b="1" dirty="0" smtClean="0">
                <a:latin typeface="Times New Roman" pitchFamily="18" charset="0"/>
                <a:ea typeface="楷体_GB2312" pitchFamily="49" charset="-122"/>
              </a:rPr>
              <a:t>表示字母表中符号的个数。</a:t>
            </a:r>
          </a:p>
          <a:p>
            <a:pPr algn="just" eaLnBrk="1" hangingPunct="1">
              <a:lnSpc>
                <a:spcPct val="130000"/>
              </a:lnSpc>
              <a:defRPr/>
            </a:pPr>
            <a:r>
              <a:rPr lang="zh-CN" altLang="en-US" sz="1200" b="1" dirty="0" smtClean="0">
                <a:latin typeface="Times New Roman" pitchFamily="18" charset="0"/>
                <a:ea typeface="楷体_GB2312" pitchFamily="49" charset="-122"/>
              </a:rPr>
              <a:t>        对于不同程序设计语言有不同字母表。例如，机器语言字母表</a:t>
            </a:r>
            <a:r>
              <a:rPr lang="en-US" altLang="zh-CN" sz="1200" b="1" dirty="0" smtClean="0">
                <a:latin typeface="Times New Roman" pitchFamily="18" charset="0"/>
                <a:ea typeface="楷体_GB2312" pitchFamily="49" charset="-122"/>
              </a:rPr>
              <a:t>={0,1}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PASCAL</a:t>
            </a:r>
            <a:r>
              <a:rPr lang="zh-CN" altLang="en-US" sz="1200" b="1" dirty="0" smtClean="0">
                <a:latin typeface="Times New Roman" pitchFamily="18" charset="0"/>
                <a:ea typeface="楷体_GB2312" pitchFamily="49" charset="-122"/>
              </a:rPr>
              <a:t>语言的字母表由字母、数字以及一些特殊符号，如</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等组成。 </a:t>
            </a:r>
          </a:p>
          <a:p>
            <a:pPr algn="just" eaLnBrk="1" hangingPunct="1">
              <a:lnSpc>
                <a:spcPct val="130000"/>
              </a:lnSpc>
              <a:defRPr/>
            </a:pPr>
            <a:r>
              <a:rPr lang="zh-CN" altLang="en-US" sz="1200" b="1" dirty="0" smtClean="0">
                <a:solidFill>
                  <a:srgbClr val="FFC000"/>
                </a:solidFill>
                <a:latin typeface="Times New Roman" pitchFamily="18" charset="0"/>
                <a:ea typeface="楷体_GB2312" pitchFamily="49" charset="-122"/>
              </a:rPr>
              <a:t>        注意：在一个语言中不能出现字母表以外的符号。</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19</a:t>
            </a:fld>
            <a:endParaRPr lang="zh-CN" altLang="en-US"/>
          </a:p>
        </p:txBody>
      </p:sp>
    </p:spTree>
    <p:extLst>
      <p:ext uri="{BB962C8B-B14F-4D97-AF65-F5344CB8AC3E}">
        <p14:creationId xmlns:p14="http://schemas.microsoft.com/office/powerpoint/2010/main" val="3206119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同学们学习过</a:t>
            </a:r>
            <a:r>
              <a:rPr lang="en-US" altLang="zh-CN" dirty="0" smtClean="0"/>
              <a:t>C</a:t>
            </a:r>
            <a:r>
              <a:rPr lang="zh-CN" altLang="en-US" dirty="0" smtClean="0"/>
              <a:t>语言和</a:t>
            </a:r>
            <a:r>
              <a:rPr lang="en-US" altLang="zh-CN" dirty="0" smtClean="0"/>
              <a:t>Java</a:t>
            </a:r>
            <a:r>
              <a:rPr lang="zh-CN" altLang="en-US" dirty="0" smtClean="0"/>
              <a:t>语言吗？请大家回想一下</a:t>
            </a:r>
            <a:r>
              <a:rPr lang="zh-CN" altLang="en-US" sz="1200" dirty="0" smtClean="0"/>
              <a:t>Ｃ语言字母表是什么？</a:t>
            </a:r>
            <a:r>
              <a:rPr lang="en-US" altLang="zh-CN" sz="1200" dirty="0" smtClean="0"/>
              <a:t>Java</a:t>
            </a:r>
            <a:r>
              <a:rPr lang="zh-CN" altLang="en-US" sz="1200" dirty="0" smtClean="0"/>
              <a:t>语言字母表是什么？</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t>Ｃ语言字母表是</a:t>
            </a:r>
            <a:r>
              <a:rPr lang="en-US" altLang="zh-CN" sz="1200" dirty="0" smtClean="0"/>
              <a:t>ASCII</a:t>
            </a:r>
            <a:r>
              <a:rPr lang="zh-CN" altLang="en-US" sz="1200" dirty="0" smtClean="0"/>
              <a:t>码，</a:t>
            </a:r>
            <a:r>
              <a:rPr lang="en-US" altLang="zh-CN" sz="1200" dirty="0" smtClean="0"/>
              <a:t>Java</a:t>
            </a:r>
            <a:r>
              <a:rPr lang="zh-CN" altLang="en-US" sz="1200" dirty="0" smtClean="0"/>
              <a:t>语言字母表示</a:t>
            </a:r>
            <a:r>
              <a:rPr lang="en-US" altLang="zh-CN" sz="1200" dirty="0" smtClean="0"/>
              <a:t>Unicode</a:t>
            </a:r>
            <a:r>
              <a:rPr lang="zh-CN" altLang="en-US" sz="1200" dirty="0" smtClean="0"/>
              <a:t>码。</a:t>
            </a:r>
            <a:endParaRPr lang="en-US" altLang="zh-CN" sz="1200" dirty="0" smtClean="0"/>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20</a:t>
            </a:fld>
            <a:endParaRPr lang="zh-CN" altLang="en-US"/>
          </a:p>
        </p:txBody>
      </p:sp>
    </p:spTree>
    <p:extLst>
      <p:ext uri="{BB962C8B-B14F-4D97-AF65-F5344CB8AC3E}">
        <p14:creationId xmlns:p14="http://schemas.microsoft.com/office/powerpoint/2010/main" val="10598984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zh-CN" altLang="en-US" sz="1200" b="1" dirty="0" smtClean="0">
                <a:latin typeface="Times New Roman" pitchFamily="18" charset="0"/>
                <a:ea typeface="楷体_GB2312" pitchFamily="49" charset="-122"/>
              </a:rPr>
              <a:t>符号串是字母表中的符号所组成的任何有穷序列</a:t>
            </a:r>
            <a:r>
              <a:rPr lang="en-US" altLang="zh-CN" sz="1200" b="1" dirty="0" smtClean="0">
                <a:latin typeface="Times New Roman" pitchFamily="18" charset="0"/>
                <a:ea typeface="楷体_GB2312" pitchFamily="49" charset="-122"/>
              </a:rPr>
              <a:t>      </a:t>
            </a:r>
          </a:p>
          <a:p>
            <a:pPr algn="just" eaLnBrk="1" hangingPunct="1">
              <a:lnSpc>
                <a:spcPct val="130000"/>
              </a:lnSpc>
              <a:defRPr/>
            </a:pPr>
            <a:r>
              <a:rPr lang="zh-CN" altLang="en-US" sz="1200" b="1" dirty="0" smtClean="0">
                <a:latin typeface="Times New Roman" pitchFamily="18" charset="0"/>
                <a:ea typeface="楷体_GB2312" pitchFamily="49" charset="-122"/>
              </a:rPr>
              <a:t>      例如： 设</a:t>
            </a:r>
            <a:r>
              <a:rPr lang="en-US" altLang="zh-CN" sz="1200" b="1" dirty="0" smtClean="0">
                <a:latin typeface="Times New Roman" pitchFamily="18" charset="0"/>
                <a:ea typeface="楷体_GB2312" pitchFamily="49" charset="-122"/>
              </a:rPr>
              <a:t>V={</a:t>
            </a:r>
            <a:r>
              <a:rPr lang="en-US" altLang="zh-CN" sz="1200" b="1" dirty="0" err="1" smtClean="0">
                <a:latin typeface="Times New Roman" pitchFamily="18" charset="0"/>
                <a:ea typeface="楷体_GB2312" pitchFamily="49" charset="-122"/>
              </a:rPr>
              <a:t>a,b,c</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则符号串有</a:t>
            </a:r>
          </a:p>
          <a:p>
            <a:pPr algn="just" eaLnBrk="1" hangingPunct="1">
              <a:lnSpc>
                <a:spcPct val="130000"/>
              </a:lnSpc>
              <a:defRPr/>
            </a:pPr>
            <a:r>
              <a:rPr lang="zh-CN" altLang="en-US" sz="1200" b="1" dirty="0" smtClean="0">
                <a:latin typeface="Times New Roman" pitchFamily="18" charset="0"/>
                <a:ea typeface="楷体_GB2312" pitchFamily="49" charset="-122"/>
              </a:rPr>
              <a:t>                     </a:t>
            </a:r>
            <a:r>
              <a:rPr lang="en-US" altLang="zh-CN" sz="1200" b="1" dirty="0" err="1" smtClean="0">
                <a:solidFill>
                  <a:srgbClr val="FFC000"/>
                </a:solidFill>
                <a:latin typeface="Times New Roman" pitchFamily="18" charset="0"/>
                <a:ea typeface="楷体_GB2312" pitchFamily="49" charset="-122"/>
              </a:rPr>
              <a:t>a,b,c,aa,ab,ac,ba,abc</a:t>
            </a:r>
            <a:r>
              <a:rPr lang="en-US" altLang="zh-CN" sz="1200" b="1" dirty="0" smtClean="0">
                <a:solidFill>
                  <a:srgbClr val="FFC000"/>
                </a:solidFill>
                <a:latin typeface="Times New Roman" pitchFamily="18" charset="0"/>
                <a:ea typeface="楷体_GB2312" pitchFamily="49" charset="-122"/>
              </a:rPr>
              <a:t>…</a:t>
            </a:r>
          </a:p>
          <a:p>
            <a:pPr algn="just" eaLnBrk="1" hangingPunct="1">
              <a:lnSpc>
                <a:spcPct val="130000"/>
              </a:lnSpc>
              <a:defRPr/>
            </a:pPr>
            <a:r>
              <a:rPr lang="zh-CN" altLang="en-US" sz="1200" b="1" dirty="0" smtClean="0">
                <a:latin typeface="Times New Roman" pitchFamily="18" charset="0"/>
                <a:ea typeface="楷体_GB2312" pitchFamily="49" charset="-122"/>
              </a:rPr>
              <a:t>      又如：  设</a:t>
            </a:r>
            <a:r>
              <a:rPr lang="en-US" altLang="zh-CN" sz="1200" b="1" dirty="0" smtClean="0">
                <a:latin typeface="Times New Roman" pitchFamily="18" charset="0"/>
                <a:ea typeface="楷体_GB2312" pitchFamily="49" charset="-122"/>
              </a:rPr>
              <a:t>V={0,1},</a:t>
            </a:r>
            <a:r>
              <a:rPr lang="zh-CN" altLang="en-US" sz="1200" b="1" dirty="0" smtClean="0">
                <a:latin typeface="Times New Roman" pitchFamily="18" charset="0"/>
                <a:ea typeface="楷体_GB2312" pitchFamily="49" charset="-122"/>
              </a:rPr>
              <a:t>则符号串有</a:t>
            </a:r>
          </a:p>
          <a:p>
            <a:pPr algn="just" eaLnBrk="1" hangingPunct="1">
              <a:lnSpc>
                <a:spcPct val="130000"/>
              </a:lnSpc>
              <a:defRPr/>
            </a:pPr>
            <a:r>
              <a:rPr lang="zh-CN" altLang="en-US" sz="1200" b="1" dirty="0" smtClean="0">
                <a:solidFill>
                  <a:srgbClr val="FFC000"/>
                </a:solidFill>
                <a:latin typeface="Times New Roman" pitchFamily="18" charset="0"/>
                <a:ea typeface="楷体_GB2312" pitchFamily="49" charset="-122"/>
              </a:rPr>
              <a:t>                     </a:t>
            </a:r>
            <a:r>
              <a:rPr lang="en-US" altLang="zh-CN" sz="1200" b="1" dirty="0" smtClean="0">
                <a:solidFill>
                  <a:srgbClr val="FFC000"/>
                </a:solidFill>
                <a:latin typeface="Times New Roman" pitchFamily="18" charset="0"/>
                <a:ea typeface="楷体_GB2312" pitchFamily="49" charset="-122"/>
              </a:rPr>
              <a:t>0</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1</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00</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01</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10</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11</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000…   </a:t>
            </a:r>
          </a:p>
          <a:p>
            <a:pPr algn="just" eaLnBrk="1" hangingPunct="1">
              <a:lnSpc>
                <a:spcPct val="130000"/>
              </a:lnSpc>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由上例可以看出，符号串与符号组成顺序有关，如符号串</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不同于</a:t>
            </a:r>
            <a:r>
              <a:rPr lang="en-US" altLang="zh-CN" sz="1200" b="1" dirty="0" err="1" smtClean="0">
                <a:latin typeface="Times New Roman" pitchFamily="18" charset="0"/>
                <a:ea typeface="楷体_GB2312" pitchFamily="49" charset="-122"/>
              </a:rPr>
              <a:t>ba</a:t>
            </a:r>
            <a:r>
              <a:rPr lang="zh-CN" altLang="en-US" sz="1200" b="1" dirty="0" smtClean="0">
                <a:latin typeface="Times New Roman" pitchFamily="18" charset="0"/>
                <a:ea typeface="楷体_GB2312" pitchFamily="49" charset="-122"/>
              </a:rPr>
              <a:t>，符号串</a:t>
            </a:r>
            <a:r>
              <a:rPr lang="en-US" altLang="zh-CN" sz="1200" b="1" dirty="0" smtClean="0">
                <a:latin typeface="Times New Roman" pitchFamily="18" charset="0"/>
                <a:ea typeface="楷体_GB2312" pitchFamily="49" charset="-122"/>
              </a:rPr>
              <a:t>01</a:t>
            </a:r>
            <a:r>
              <a:rPr lang="zh-CN" altLang="en-US" sz="1200" b="1" dirty="0" smtClean="0">
                <a:latin typeface="Times New Roman" pitchFamily="18" charset="0"/>
                <a:ea typeface="楷体_GB2312" pitchFamily="49" charset="-122"/>
              </a:rPr>
              <a:t>不同于</a:t>
            </a:r>
            <a:r>
              <a:rPr lang="en-US" altLang="zh-CN" sz="1200" b="1" dirty="0" smtClean="0">
                <a:latin typeface="Times New Roman" pitchFamily="18" charset="0"/>
                <a:ea typeface="楷体_GB2312" pitchFamily="49" charset="-122"/>
              </a:rPr>
              <a:t>10</a:t>
            </a:r>
            <a:r>
              <a:rPr lang="zh-CN" altLang="en-US" sz="1200" b="1" dirty="0" smtClean="0">
                <a:latin typeface="Times New Roman" pitchFamily="18" charset="0"/>
                <a:ea typeface="楷体_GB2312" pitchFamily="49" charset="-122"/>
              </a:rPr>
              <a:t>，今后我们常用</a:t>
            </a:r>
            <a:r>
              <a:rPr lang="en-US" altLang="zh-CN" sz="1200" b="1" dirty="0" err="1" smtClean="0">
                <a:latin typeface="Times New Roman" pitchFamily="18" charset="0"/>
                <a:ea typeface="楷体_GB2312" pitchFamily="49" charset="-122"/>
              </a:rPr>
              <a:t>t,u,v</a:t>
            </a:r>
            <a:r>
              <a:rPr lang="en-US" altLang="zh-CN"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x,y,z</a:t>
            </a:r>
            <a:r>
              <a:rPr lang="zh-CN" altLang="en-US" sz="1200" b="1" dirty="0" smtClean="0">
                <a:latin typeface="Times New Roman" pitchFamily="18" charset="0"/>
                <a:ea typeface="楷体_GB2312" pitchFamily="49" charset="-122"/>
              </a:rPr>
              <a:t>等小写字母表示符号串。</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21</a:t>
            </a:fld>
            <a:endParaRPr lang="zh-CN" altLang="en-US"/>
          </a:p>
        </p:txBody>
      </p:sp>
    </p:spTree>
    <p:extLst>
      <p:ext uri="{BB962C8B-B14F-4D97-AF65-F5344CB8AC3E}">
        <p14:creationId xmlns:p14="http://schemas.microsoft.com/office/powerpoint/2010/main" val="1809612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zh-CN" altLang="en-US" dirty="0" smtClean="0"/>
              <a:t>符号串的概念我们早已熟知，这里要特别注意一个新的概念：</a:t>
            </a:r>
            <a:r>
              <a:rPr lang="zh-CN" altLang="en-US" sz="1200" b="1" dirty="0" smtClean="0">
                <a:latin typeface="Times New Roman" pitchFamily="18" charset="0"/>
                <a:ea typeface="楷体_GB2312" pitchFamily="49" charset="-122"/>
              </a:rPr>
              <a:t>空符号串，这里指不包含任何符号的符号串称为空符号串，   记为</a:t>
            </a:r>
            <a:r>
              <a:rPr lang="en-US" altLang="zh-CN" sz="1200" b="1" dirty="0" smtClean="0">
                <a:solidFill>
                  <a:srgbClr val="FFC000"/>
                </a:solidFill>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。中国传统文化中有一句古话叫“万物皆空，空既是万物”，可以用在此处理解空符号串</a:t>
            </a:r>
            <a:r>
              <a:rPr lang="en-US" altLang="zh-CN" sz="1200" b="1" dirty="0" smtClean="0">
                <a:solidFill>
                  <a:srgbClr val="FFC000"/>
                </a:solidFill>
                <a:latin typeface="Times New Roman" pitchFamily="18" charset="0"/>
                <a:ea typeface="楷体_GB2312" pitchFamily="49" charset="-122"/>
              </a:rPr>
              <a:t>ε</a:t>
            </a:r>
            <a:r>
              <a:rPr lang="zh-CN" altLang="en-US" sz="1200" b="1" dirty="0" smtClean="0">
                <a:solidFill>
                  <a:srgbClr val="FFC000"/>
                </a:solidFill>
                <a:latin typeface="Times New Roman" pitchFamily="18" charset="0"/>
                <a:ea typeface="楷体_GB2312" pitchFamily="49" charset="-122"/>
              </a:rPr>
              <a:t>。空符号串并不是字母表中的符号，也不能从键盘中输入，但在后面学习中，我们可以看到空符号串的巨大作用。</a:t>
            </a:r>
            <a:endParaRPr lang="en-US" altLang="zh-CN" sz="1200" b="1" dirty="0" smtClean="0">
              <a:solidFill>
                <a:srgbClr val="FFC000"/>
              </a:solidFill>
              <a:latin typeface="Times New Roman" pitchFamily="18" charset="0"/>
              <a:ea typeface="楷体_GB2312" pitchFamily="49" charset="-122"/>
            </a:endParaRPr>
          </a:p>
          <a:p>
            <a:pPr algn="just" eaLnBrk="1" hangingPunct="1">
              <a:lnSpc>
                <a:spcPct val="140000"/>
              </a:lnSpc>
              <a:defRPr/>
            </a:pPr>
            <a:r>
              <a:rPr lang="zh-CN" altLang="en-US" sz="1200" b="1" dirty="0" smtClean="0">
                <a:solidFill>
                  <a:srgbClr val="FFC000"/>
                </a:solidFill>
                <a:latin typeface="Times New Roman" pitchFamily="18" charset="0"/>
                <a:ea typeface="楷体_GB2312" pitchFamily="49" charset="-122"/>
              </a:rPr>
              <a:t>接下来我们学习一下</a:t>
            </a:r>
            <a:r>
              <a:rPr lang="zh-CN" altLang="en-US" sz="1200" b="1" dirty="0" smtClean="0">
                <a:latin typeface="Times New Roman" pitchFamily="18" charset="0"/>
                <a:ea typeface="楷体_GB2312" pitchFamily="49" charset="-122"/>
              </a:rPr>
              <a:t>符号串长度：符号串中所含符号个数称为该符号串的 长度，设符号串为</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，则用</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来表示</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的长度。</a:t>
            </a:r>
          </a:p>
          <a:p>
            <a:pPr algn="just" eaLnBrk="1" hangingPunct="1">
              <a:lnSpc>
                <a:spcPct val="140000"/>
              </a:lnSpc>
              <a:defRPr/>
            </a:pPr>
            <a:endParaRPr lang="zh-CN" altLang="en-US" sz="800" b="1" dirty="0" smtClean="0">
              <a:latin typeface="Times New Roman" pitchFamily="18" charset="0"/>
              <a:ea typeface="楷体_GB2312" pitchFamily="49" charset="-122"/>
            </a:endParaRPr>
          </a:p>
          <a:p>
            <a:pPr algn="just" eaLnBrk="1" hangingPunct="1">
              <a:lnSpc>
                <a:spcPct val="140000"/>
              </a:lnSpc>
              <a:defRPr/>
            </a:pPr>
            <a:r>
              <a:rPr lang="zh-CN" altLang="en-US" sz="1200" b="1" dirty="0" smtClean="0">
                <a:latin typeface="Times New Roman" pitchFamily="18" charset="0"/>
                <a:ea typeface="楷体_GB2312" pitchFamily="49" charset="-122"/>
              </a:rPr>
              <a:t>      例如：</a:t>
            </a:r>
            <a:r>
              <a:rPr lang="en-US" altLang="zh-CN" sz="1200" b="1" dirty="0" smtClean="0">
                <a:latin typeface="Times New Roman" pitchFamily="18" charset="0"/>
                <a:ea typeface="楷体_GB2312" pitchFamily="49" charset="-122"/>
              </a:rPr>
              <a:t>x=</a:t>
            </a:r>
            <a:r>
              <a:rPr lang="en-US" altLang="zh-CN" sz="1200" b="1" dirty="0" err="1" smtClean="0">
                <a:latin typeface="Times New Roman" pitchFamily="18" charset="0"/>
                <a:ea typeface="楷体_GB2312" pitchFamily="49" charset="-122"/>
              </a:rPr>
              <a:t>abc</a:t>
            </a:r>
            <a:r>
              <a:rPr lang="zh-CN" altLang="en-US" sz="1200" b="1" dirty="0" smtClean="0">
                <a:latin typeface="Times New Roman" pitchFamily="18" charset="0"/>
                <a:ea typeface="楷体_GB2312" pitchFamily="49" charset="-122"/>
              </a:rPr>
              <a:t>，则</a:t>
            </a:r>
            <a:r>
              <a:rPr lang="en-US" altLang="zh-CN" sz="1200" b="1" dirty="0" smtClean="0">
                <a:latin typeface="Times New Roman" pitchFamily="18" charset="0"/>
                <a:ea typeface="楷体_GB2312" pitchFamily="49" charset="-122"/>
              </a:rPr>
              <a:t>|x|=3,  </a:t>
            </a:r>
            <a:r>
              <a:rPr lang="zh-CN" altLang="en-US" sz="1200" b="1" dirty="0" smtClean="0">
                <a:latin typeface="Times New Roman" pitchFamily="18" charset="0"/>
                <a:ea typeface="楷体_GB2312" pitchFamily="49" charset="-122"/>
              </a:rPr>
              <a:t>请问</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？。因为空符号串不包含任何符号，显然空符号串的长度等于</a:t>
            </a:r>
            <a:r>
              <a:rPr lang="en-US" altLang="zh-CN" sz="1200" b="1" dirty="0" smtClean="0">
                <a:latin typeface="Times New Roman" pitchFamily="18" charset="0"/>
                <a:ea typeface="楷体_GB2312" pitchFamily="49" charset="-122"/>
              </a:rPr>
              <a:t>0</a:t>
            </a:r>
            <a:endParaRPr lang="zh-CN" altLang="en-US" b="1" dirty="0" smtClean="0">
              <a:latin typeface="Arial" charset="0"/>
            </a:endParaRPr>
          </a:p>
          <a:p>
            <a:pPr algn="just" eaLnBrk="1" hangingPunct="1">
              <a:lnSpc>
                <a:spcPct val="140000"/>
              </a:lnSpc>
              <a:defRPr/>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22</a:t>
            </a:fld>
            <a:endParaRPr lang="zh-CN" altLang="en-US"/>
          </a:p>
        </p:txBody>
      </p:sp>
    </p:spTree>
    <p:extLst>
      <p:ext uri="{BB962C8B-B14F-4D97-AF65-F5344CB8AC3E}">
        <p14:creationId xmlns:p14="http://schemas.microsoft.com/office/powerpoint/2010/main" val="33817206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defRPr/>
            </a:pPr>
            <a:r>
              <a:rPr lang="zh-CN" altLang="en-US" dirty="0" smtClean="0"/>
              <a:t>下面我们来学习符号串的运算。首先学习符号串的联结运算：</a:t>
            </a:r>
            <a:r>
              <a:rPr lang="zh-CN" altLang="en-US" sz="1200" b="1" dirty="0" smtClean="0">
                <a:latin typeface="Times New Roman" pitchFamily="18" charset="0"/>
                <a:ea typeface="楷体_GB2312" pitchFamily="49" charset="-122"/>
              </a:rPr>
              <a:t>设有符号串</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和</a:t>
            </a:r>
            <a:r>
              <a:rPr lang="en-US" altLang="zh-CN" sz="1200" b="1" dirty="0" smtClean="0">
                <a:latin typeface="Times New Roman" pitchFamily="18" charset="0"/>
                <a:ea typeface="楷体_GB2312" pitchFamily="49" charset="-122"/>
              </a:rPr>
              <a:t>Y</a:t>
            </a:r>
            <a:r>
              <a:rPr lang="zh-CN" altLang="en-US" sz="1200" b="1" dirty="0" smtClean="0">
                <a:latin typeface="Times New Roman" pitchFamily="18" charset="0"/>
                <a:ea typeface="楷体_GB2312" pitchFamily="49" charset="-122"/>
              </a:rPr>
              <a:t>，则它们的联结</a:t>
            </a:r>
            <a:r>
              <a:rPr lang="en-US" altLang="zh-CN" sz="1200" b="1" dirty="0" smtClean="0">
                <a:latin typeface="Times New Roman" pitchFamily="18" charset="0"/>
                <a:ea typeface="楷体_GB2312" pitchFamily="49" charset="-122"/>
              </a:rPr>
              <a:t>XY</a:t>
            </a:r>
            <a:r>
              <a:rPr lang="zh-CN" altLang="en-US" sz="1200" b="1" dirty="0" smtClean="0">
                <a:latin typeface="Times New Roman" pitchFamily="18" charset="0"/>
                <a:ea typeface="楷体_GB2312" pitchFamily="49" charset="-122"/>
              </a:rPr>
              <a:t>是将符号串</a:t>
            </a:r>
            <a:r>
              <a:rPr lang="en-US" altLang="zh-CN" sz="1200" b="1" dirty="0" smtClean="0">
                <a:latin typeface="Times New Roman" pitchFamily="18" charset="0"/>
                <a:ea typeface="楷体_GB2312" pitchFamily="49" charset="-122"/>
              </a:rPr>
              <a:t>Y</a:t>
            </a:r>
            <a:r>
              <a:rPr lang="zh-CN" altLang="en-US" sz="1200" b="1" dirty="0" smtClean="0">
                <a:latin typeface="Times New Roman" pitchFamily="18" charset="0"/>
                <a:ea typeface="楷体_GB2312" pitchFamily="49" charset="-122"/>
              </a:rPr>
              <a:t>直接   拼接在符号串</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之后，例如 </a:t>
            </a:r>
          </a:p>
          <a:p>
            <a:pPr algn="just" eaLnBrk="1" hangingPunct="1">
              <a:lnSpc>
                <a:spcPct val="140000"/>
              </a:lnSpc>
              <a:defRPr/>
            </a:pPr>
            <a:r>
              <a:rPr lang="zh-CN" altLang="en-US" sz="1400" b="1" dirty="0" smtClean="0">
                <a:solidFill>
                  <a:srgbClr val="FFFF00"/>
                </a:solidFill>
                <a:latin typeface="Times New Roman" pitchFamily="18" charset="0"/>
                <a:ea typeface="楷体_GB2312" pitchFamily="49" charset="-122"/>
              </a:rPr>
              <a:t>        </a:t>
            </a:r>
            <a:r>
              <a:rPr lang="en-US" altLang="zh-CN" sz="1400" b="1" dirty="0" smtClean="0">
                <a:solidFill>
                  <a:srgbClr val="FFC000"/>
                </a:solidFill>
                <a:latin typeface="Times New Roman" pitchFamily="18" charset="0"/>
                <a:ea typeface="楷体_GB2312" pitchFamily="49" charset="-122"/>
              </a:rPr>
              <a:t>X = x</a:t>
            </a:r>
            <a:r>
              <a:rPr lang="en-US" altLang="zh-CN" sz="1400" b="1" baseline="-25000" dirty="0" smtClean="0">
                <a:solidFill>
                  <a:srgbClr val="FFC000"/>
                </a:solidFill>
                <a:latin typeface="Times New Roman" pitchFamily="18" charset="0"/>
                <a:ea typeface="楷体_GB2312" pitchFamily="49" charset="-122"/>
              </a:rPr>
              <a:t>1</a:t>
            </a:r>
            <a:r>
              <a:rPr lang="en-US" altLang="zh-CN" sz="1400" b="1" dirty="0" smtClean="0">
                <a:solidFill>
                  <a:srgbClr val="FFC000"/>
                </a:solidFill>
                <a:latin typeface="Times New Roman" pitchFamily="18" charset="0"/>
                <a:ea typeface="楷体_GB2312" pitchFamily="49" charset="-122"/>
              </a:rPr>
              <a:t>x</a:t>
            </a:r>
            <a:r>
              <a:rPr lang="en-US" altLang="zh-CN" sz="1400" b="1" baseline="-25000" dirty="0" smtClean="0">
                <a:solidFill>
                  <a:srgbClr val="FFC000"/>
                </a:solidFill>
                <a:latin typeface="Times New Roman" pitchFamily="18" charset="0"/>
                <a:ea typeface="楷体_GB2312" pitchFamily="49" charset="-122"/>
              </a:rPr>
              <a:t>2</a:t>
            </a:r>
            <a:r>
              <a:rPr lang="en-US" altLang="zh-CN" sz="1400" b="1" dirty="0" smtClean="0">
                <a:solidFill>
                  <a:srgbClr val="FFC000"/>
                </a:solidFill>
                <a:latin typeface="Times New Roman" pitchFamily="18" charset="0"/>
                <a:ea typeface="楷体_GB2312" pitchFamily="49" charset="-122"/>
              </a:rPr>
              <a:t>x</a:t>
            </a:r>
            <a:r>
              <a:rPr lang="en-US" altLang="zh-CN" sz="1400" b="1" baseline="-25000" dirty="0" smtClean="0">
                <a:solidFill>
                  <a:srgbClr val="FFC000"/>
                </a:solidFill>
                <a:latin typeface="Times New Roman" pitchFamily="18" charset="0"/>
                <a:ea typeface="楷体_GB2312" pitchFamily="49" charset="-122"/>
              </a:rPr>
              <a:t>3</a:t>
            </a:r>
            <a:r>
              <a:rPr lang="en-US" altLang="zh-CN" sz="1400" b="1" dirty="0" smtClean="0">
                <a:solidFill>
                  <a:srgbClr val="FFC000"/>
                </a:solidFill>
                <a:latin typeface="Times New Roman" pitchFamily="18" charset="0"/>
                <a:ea typeface="楷体_GB2312" pitchFamily="49" charset="-122"/>
              </a:rPr>
              <a:t>…</a:t>
            </a:r>
            <a:r>
              <a:rPr lang="en-US" altLang="zh-CN" sz="1400" b="1" dirty="0" err="1" smtClean="0">
                <a:solidFill>
                  <a:srgbClr val="FFC000"/>
                </a:solidFill>
                <a:latin typeface="Times New Roman" pitchFamily="18" charset="0"/>
                <a:ea typeface="楷体_GB2312" pitchFamily="49" charset="-122"/>
              </a:rPr>
              <a:t>x</a:t>
            </a:r>
            <a:r>
              <a:rPr lang="en-US" altLang="zh-CN" sz="1400" b="1" baseline="-25000" dirty="0" err="1" smtClean="0">
                <a:solidFill>
                  <a:srgbClr val="FFC000"/>
                </a:solidFill>
                <a:latin typeface="Times New Roman" pitchFamily="18" charset="0"/>
                <a:ea typeface="楷体_GB2312" pitchFamily="49" charset="-122"/>
              </a:rPr>
              <a:t>m</a:t>
            </a:r>
            <a:r>
              <a:rPr lang="en-US" altLang="zh-CN" sz="1400" b="1" dirty="0" smtClean="0">
                <a:solidFill>
                  <a:srgbClr val="FFC000"/>
                </a:solidFill>
                <a:latin typeface="Times New Roman" pitchFamily="18" charset="0"/>
                <a:ea typeface="楷体_GB2312" pitchFamily="49" charset="-122"/>
              </a:rPr>
              <a:t>,    Y=y</a:t>
            </a:r>
            <a:r>
              <a:rPr lang="en-US" altLang="zh-CN" sz="1400" b="1" baseline="-25000" dirty="0" smtClean="0">
                <a:solidFill>
                  <a:srgbClr val="FFC000"/>
                </a:solidFill>
                <a:latin typeface="Times New Roman" pitchFamily="18" charset="0"/>
                <a:ea typeface="楷体_GB2312" pitchFamily="49" charset="-122"/>
              </a:rPr>
              <a:t>1</a:t>
            </a:r>
            <a:r>
              <a:rPr lang="en-US" altLang="zh-CN" sz="1400" b="1" dirty="0" smtClean="0">
                <a:solidFill>
                  <a:srgbClr val="FFC000"/>
                </a:solidFill>
                <a:latin typeface="Times New Roman" pitchFamily="18" charset="0"/>
                <a:ea typeface="楷体_GB2312" pitchFamily="49" charset="-122"/>
              </a:rPr>
              <a:t>y</a:t>
            </a:r>
            <a:r>
              <a:rPr lang="en-US" altLang="zh-CN" sz="1400" b="1" baseline="-25000" dirty="0" smtClean="0">
                <a:solidFill>
                  <a:srgbClr val="FFC000"/>
                </a:solidFill>
                <a:latin typeface="Times New Roman" pitchFamily="18" charset="0"/>
                <a:ea typeface="楷体_GB2312" pitchFamily="49" charset="-122"/>
              </a:rPr>
              <a:t>2</a:t>
            </a:r>
            <a:r>
              <a:rPr lang="en-US" altLang="zh-CN" sz="1400" b="1" dirty="0" smtClean="0">
                <a:solidFill>
                  <a:srgbClr val="FFC000"/>
                </a:solidFill>
                <a:latin typeface="Times New Roman" pitchFamily="18" charset="0"/>
                <a:ea typeface="楷体_GB2312" pitchFamily="49" charset="-122"/>
              </a:rPr>
              <a:t>y</a:t>
            </a:r>
            <a:r>
              <a:rPr lang="en-US" altLang="zh-CN" sz="1400" b="1" baseline="-25000" dirty="0" smtClean="0">
                <a:solidFill>
                  <a:srgbClr val="FFC000"/>
                </a:solidFill>
                <a:latin typeface="Times New Roman" pitchFamily="18" charset="0"/>
                <a:ea typeface="楷体_GB2312" pitchFamily="49" charset="-122"/>
              </a:rPr>
              <a:t>3</a:t>
            </a:r>
            <a:r>
              <a:rPr lang="en-US" altLang="zh-CN" sz="1400" b="1" dirty="0" smtClean="0">
                <a:solidFill>
                  <a:srgbClr val="FFC000"/>
                </a:solidFill>
                <a:latin typeface="Times New Roman" pitchFamily="18" charset="0"/>
                <a:ea typeface="楷体_GB2312" pitchFamily="49" charset="-122"/>
              </a:rPr>
              <a:t>…</a:t>
            </a:r>
            <a:r>
              <a:rPr lang="en-US" altLang="zh-CN" sz="1400" b="1" dirty="0" err="1" smtClean="0">
                <a:solidFill>
                  <a:srgbClr val="FFC000"/>
                </a:solidFill>
                <a:latin typeface="Times New Roman" pitchFamily="18" charset="0"/>
                <a:ea typeface="楷体_GB2312" pitchFamily="49" charset="-122"/>
              </a:rPr>
              <a:t>y</a:t>
            </a:r>
            <a:r>
              <a:rPr lang="en-US" altLang="zh-CN" sz="1400" b="1" baseline="-25000" dirty="0" err="1" smtClean="0">
                <a:solidFill>
                  <a:srgbClr val="FFC000"/>
                </a:solidFill>
                <a:latin typeface="Times New Roman" pitchFamily="18" charset="0"/>
                <a:ea typeface="楷体_GB2312" pitchFamily="49" charset="-122"/>
              </a:rPr>
              <a:t>n</a:t>
            </a:r>
            <a:r>
              <a:rPr lang="en-US" altLang="zh-CN" sz="1400" b="1" baseline="-25000" dirty="0" smtClean="0">
                <a:solidFill>
                  <a:srgbClr val="FFC000"/>
                </a:solidFill>
                <a:latin typeface="Times New Roman" pitchFamily="18" charset="0"/>
                <a:ea typeface="楷体_GB2312" pitchFamily="49" charset="-122"/>
              </a:rPr>
              <a:t> </a:t>
            </a:r>
            <a:r>
              <a:rPr lang="en-US" altLang="zh-CN" sz="1400" b="1" dirty="0" smtClean="0">
                <a:solidFill>
                  <a:srgbClr val="FFC000"/>
                </a:solidFill>
                <a:latin typeface="Times New Roman" pitchFamily="18" charset="0"/>
                <a:ea typeface="楷体_GB2312" pitchFamily="49" charset="-122"/>
              </a:rPr>
              <a:t> </a:t>
            </a:r>
            <a:r>
              <a:rPr lang="zh-CN" altLang="en-US" sz="1400" b="1" dirty="0" smtClean="0">
                <a:solidFill>
                  <a:srgbClr val="FFC000"/>
                </a:solidFill>
                <a:latin typeface="Times New Roman" pitchFamily="18" charset="0"/>
                <a:ea typeface="楷体_GB2312" pitchFamily="49" charset="-122"/>
              </a:rPr>
              <a:t>则</a:t>
            </a:r>
          </a:p>
          <a:p>
            <a:pPr algn="just" eaLnBrk="1" hangingPunct="1">
              <a:lnSpc>
                <a:spcPct val="140000"/>
              </a:lnSpc>
              <a:defRPr/>
            </a:pPr>
            <a:r>
              <a:rPr lang="zh-CN" altLang="en-US" sz="1400" b="1" dirty="0" smtClean="0">
                <a:solidFill>
                  <a:srgbClr val="FFC000"/>
                </a:solidFill>
                <a:latin typeface="Times New Roman" pitchFamily="18" charset="0"/>
                <a:ea typeface="楷体_GB2312" pitchFamily="49" charset="-122"/>
              </a:rPr>
              <a:t>       </a:t>
            </a:r>
            <a:r>
              <a:rPr lang="en-US" altLang="zh-CN" sz="1400" b="1" dirty="0" smtClean="0">
                <a:solidFill>
                  <a:srgbClr val="FFC000"/>
                </a:solidFill>
                <a:latin typeface="Times New Roman" pitchFamily="18" charset="0"/>
                <a:ea typeface="楷体_GB2312" pitchFamily="49" charset="-122"/>
              </a:rPr>
              <a:t>XY = x</a:t>
            </a:r>
            <a:r>
              <a:rPr lang="en-US" altLang="zh-CN" sz="1400" b="1" baseline="-25000" dirty="0" smtClean="0">
                <a:solidFill>
                  <a:srgbClr val="FFC000"/>
                </a:solidFill>
                <a:latin typeface="Times New Roman" pitchFamily="18" charset="0"/>
                <a:ea typeface="楷体_GB2312" pitchFamily="49" charset="-122"/>
              </a:rPr>
              <a:t>1</a:t>
            </a:r>
            <a:r>
              <a:rPr lang="en-US" altLang="zh-CN" sz="1400" b="1" dirty="0" smtClean="0">
                <a:solidFill>
                  <a:srgbClr val="FFC000"/>
                </a:solidFill>
                <a:latin typeface="Times New Roman" pitchFamily="18" charset="0"/>
                <a:ea typeface="楷体_GB2312" pitchFamily="49" charset="-122"/>
              </a:rPr>
              <a:t>x</a:t>
            </a:r>
            <a:r>
              <a:rPr lang="en-US" altLang="zh-CN" sz="1400" b="1" baseline="-25000" dirty="0" smtClean="0">
                <a:solidFill>
                  <a:srgbClr val="FFC000"/>
                </a:solidFill>
                <a:latin typeface="Times New Roman" pitchFamily="18" charset="0"/>
                <a:ea typeface="楷体_GB2312" pitchFamily="49" charset="-122"/>
              </a:rPr>
              <a:t>2</a:t>
            </a:r>
            <a:r>
              <a:rPr lang="en-US" altLang="zh-CN" sz="1400" b="1" dirty="0" smtClean="0">
                <a:solidFill>
                  <a:srgbClr val="FFC000"/>
                </a:solidFill>
                <a:latin typeface="Times New Roman" pitchFamily="18" charset="0"/>
                <a:ea typeface="楷体_GB2312" pitchFamily="49" charset="-122"/>
              </a:rPr>
              <a:t>x</a:t>
            </a:r>
            <a:r>
              <a:rPr lang="en-US" altLang="zh-CN" sz="1400" b="1" baseline="-25000" dirty="0" smtClean="0">
                <a:solidFill>
                  <a:srgbClr val="FFC000"/>
                </a:solidFill>
                <a:latin typeface="Times New Roman" pitchFamily="18" charset="0"/>
                <a:ea typeface="楷体_GB2312" pitchFamily="49" charset="-122"/>
              </a:rPr>
              <a:t>3</a:t>
            </a:r>
            <a:r>
              <a:rPr lang="en-US" altLang="zh-CN" sz="1400" b="1" dirty="0" smtClean="0">
                <a:solidFill>
                  <a:srgbClr val="FFC000"/>
                </a:solidFill>
                <a:latin typeface="Times New Roman" pitchFamily="18" charset="0"/>
                <a:ea typeface="楷体_GB2312" pitchFamily="49" charset="-122"/>
              </a:rPr>
              <a:t>…</a:t>
            </a:r>
            <a:r>
              <a:rPr lang="en-US" altLang="zh-CN" sz="1400" b="1" dirty="0" err="1" smtClean="0">
                <a:solidFill>
                  <a:srgbClr val="FFC000"/>
                </a:solidFill>
                <a:latin typeface="Times New Roman" pitchFamily="18" charset="0"/>
                <a:ea typeface="楷体_GB2312" pitchFamily="49" charset="-122"/>
              </a:rPr>
              <a:t>x</a:t>
            </a:r>
            <a:r>
              <a:rPr lang="en-US" altLang="zh-CN" sz="1400" b="1" baseline="-25000" dirty="0" err="1" smtClean="0">
                <a:solidFill>
                  <a:srgbClr val="FFC000"/>
                </a:solidFill>
                <a:latin typeface="Times New Roman" pitchFamily="18" charset="0"/>
                <a:ea typeface="楷体_GB2312" pitchFamily="49" charset="-122"/>
              </a:rPr>
              <a:t>m</a:t>
            </a:r>
            <a:r>
              <a:rPr lang="en-US" altLang="zh-CN" sz="1400" b="1" dirty="0" smtClean="0">
                <a:solidFill>
                  <a:srgbClr val="FFC000"/>
                </a:solidFill>
                <a:latin typeface="Times New Roman" pitchFamily="18" charset="0"/>
                <a:ea typeface="楷体_GB2312" pitchFamily="49" charset="-122"/>
              </a:rPr>
              <a:t> y</a:t>
            </a:r>
            <a:r>
              <a:rPr lang="en-US" altLang="zh-CN" sz="1400" b="1" baseline="-25000" dirty="0" smtClean="0">
                <a:solidFill>
                  <a:srgbClr val="FFC000"/>
                </a:solidFill>
                <a:latin typeface="Times New Roman" pitchFamily="18" charset="0"/>
                <a:ea typeface="楷体_GB2312" pitchFamily="49" charset="-122"/>
              </a:rPr>
              <a:t>1</a:t>
            </a:r>
            <a:r>
              <a:rPr lang="en-US" altLang="zh-CN" sz="1400" b="1" dirty="0" smtClean="0">
                <a:solidFill>
                  <a:srgbClr val="FFC000"/>
                </a:solidFill>
                <a:latin typeface="Times New Roman" pitchFamily="18" charset="0"/>
                <a:ea typeface="楷体_GB2312" pitchFamily="49" charset="-122"/>
              </a:rPr>
              <a:t>y</a:t>
            </a:r>
            <a:r>
              <a:rPr lang="en-US" altLang="zh-CN" sz="1400" b="1" baseline="-25000" dirty="0" smtClean="0">
                <a:solidFill>
                  <a:srgbClr val="FFC000"/>
                </a:solidFill>
                <a:latin typeface="Times New Roman" pitchFamily="18" charset="0"/>
                <a:ea typeface="楷体_GB2312" pitchFamily="49" charset="-122"/>
              </a:rPr>
              <a:t>2</a:t>
            </a:r>
            <a:r>
              <a:rPr lang="en-US" altLang="zh-CN" sz="1400" b="1" dirty="0" smtClean="0">
                <a:solidFill>
                  <a:srgbClr val="FFC000"/>
                </a:solidFill>
                <a:latin typeface="Times New Roman" pitchFamily="18" charset="0"/>
                <a:ea typeface="楷体_GB2312" pitchFamily="49" charset="-122"/>
              </a:rPr>
              <a:t>y</a:t>
            </a:r>
            <a:r>
              <a:rPr lang="en-US" altLang="zh-CN" sz="1400" b="1" baseline="-25000" dirty="0" smtClean="0">
                <a:solidFill>
                  <a:srgbClr val="FFC000"/>
                </a:solidFill>
                <a:latin typeface="Times New Roman" pitchFamily="18" charset="0"/>
                <a:ea typeface="楷体_GB2312" pitchFamily="49" charset="-122"/>
              </a:rPr>
              <a:t>3</a:t>
            </a:r>
            <a:r>
              <a:rPr lang="en-US" altLang="zh-CN" sz="1400" b="1" dirty="0" smtClean="0">
                <a:solidFill>
                  <a:srgbClr val="FFC000"/>
                </a:solidFill>
                <a:latin typeface="Times New Roman" pitchFamily="18" charset="0"/>
                <a:ea typeface="楷体_GB2312" pitchFamily="49" charset="-122"/>
              </a:rPr>
              <a:t>…</a:t>
            </a:r>
            <a:r>
              <a:rPr lang="en-US" altLang="zh-CN" sz="1400" b="1" dirty="0" err="1" smtClean="0">
                <a:solidFill>
                  <a:srgbClr val="FFC000"/>
                </a:solidFill>
                <a:latin typeface="Times New Roman" pitchFamily="18" charset="0"/>
                <a:ea typeface="楷体_GB2312" pitchFamily="49" charset="-122"/>
              </a:rPr>
              <a:t>y</a:t>
            </a:r>
            <a:r>
              <a:rPr lang="en-US" altLang="zh-CN" sz="1400" b="1" baseline="-25000" dirty="0" err="1" smtClean="0">
                <a:solidFill>
                  <a:srgbClr val="FFC000"/>
                </a:solidFill>
                <a:latin typeface="Times New Roman" pitchFamily="18" charset="0"/>
                <a:ea typeface="楷体_GB2312" pitchFamily="49" charset="-122"/>
              </a:rPr>
              <a:t>n</a:t>
            </a:r>
            <a:endParaRPr lang="en-US" altLang="zh-CN" sz="1400" b="1" baseline="-25000" dirty="0" smtClean="0">
              <a:solidFill>
                <a:srgbClr val="FFC000"/>
              </a:solidFill>
              <a:latin typeface="Times New Roman" pitchFamily="18" charset="0"/>
              <a:ea typeface="楷体_GB2312" pitchFamily="49" charset="-122"/>
            </a:endParaRPr>
          </a:p>
          <a:p>
            <a:pPr marL="0" marR="0" lvl="0" indent="0" algn="just" defTabSz="914400" rtl="0" eaLnBrk="1" fontAlgn="auto" latinLnBrk="0" hangingPunct="1">
              <a:lnSpc>
                <a:spcPct val="140000"/>
              </a:lnSpc>
              <a:spcBef>
                <a:spcPts val="0"/>
              </a:spcBef>
              <a:spcAft>
                <a:spcPts val="0"/>
              </a:spcAft>
              <a:buClrTx/>
              <a:buSzTx/>
              <a:buFontTx/>
              <a:buNone/>
              <a:tabLst/>
              <a:defRPr/>
            </a:pPr>
            <a:r>
              <a:rPr lang="zh-CN" altLang="en-US" sz="1400" b="1" baseline="-25000" dirty="0" smtClean="0">
                <a:solidFill>
                  <a:srgbClr val="FFC000"/>
                </a:solidFill>
                <a:latin typeface="Times New Roman" pitchFamily="18" charset="0"/>
                <a:ea typeface="楷体_GB2312" pitchFamily="49" charset="-122"/>
              </a:rPr>
              <a:t>请同学们思考一下：</a:t>
            </a:r>
            <a:r>
              <a:rPr lang="en-US" altLang="zh-CN" sz="1400" b="1" i="1" dirty="0" err="1" smtClean="0">
                <a:solidFill>
                  <a:srgbClr val="FFC000"/>
                </a:solidFill>
                <a:latin typeface="Times New Roman" pitchFamily="18" charset="0"/>
                <a:ea typeface="楷体_GB2312" pitchFamily="49" charset="-122"/>
              </a:rPr>
              <a:t>ε</a:t>
            </a:r>
            <a:r>
              <a:rPr lang="en-US" altLang="zh-CN" sz="1400" b="1" dirty="0" err="1" smtClean="0">
                <a:solidFill>
                  <a:srgbClr val="FFC000"/>
                </a:solidFill>
                <a:latin typeface="Times New Roman" pitchFamily="18" charset="0"/>
                <a:ea typeface="楷体_GB2312" pitchFamily="49" charset="-122"/>
              </a:rPr>
              <a:t>X</a:t>
            </a:r>
            <a:r>
              <a:rPr lang="en-US" altLang="zh-CN" sz="1400" b="1" dirty="0" smtClean="0">
                <a:solidFill>
                  <a:srgbClr val="FFC000"/>
                </a:solidFill>
                <a:latin typeface="Times New Roman" pitchFamily="18" charset="0"/>
                <a:ea typeface="楷体_GB2312" pitchFamily="49" charset="-122"/>
              </a:rPr>
              <a:t> = </a:t>
            </a:r>
            <a:r>
              <a:rPr lang="zh-CN" altLang="en-US" sz="1400" b="1" dirty="0" smtClean="0">
                <a:solidFill>
                  <a:srgbClr val="FFC000"/>
                </a:solidFill>
                <a:latin typeface="Times New Roman" pitchFamily="18" charset="0"/>
                <a:ea typeface="楷体_GB2312" pitchFamily="49" charset="-122"/>
              </a:rPr>
              <a:t>？， </a:t>
            </a:r>
            <a:r>
              <a:rPr lang="en-US" altLang="zh-CN" sz="1400" b="1" dirty="0" err="1" smtClean="0">
                <a:solidFill>
                  <a:srgbClr val="FFC000"/>
                </a:solidFill>
                <a:latin typeface="Times New Roman" pitchFamily="18" charset="0"/>
                <a:ea typeface="楷体_GB2312" pitchFamily="49" charset="-122"/>
              </a:rPr>
              <a:t>X</a:t>
            </a:r>
            <a:r>
              <a:rPr lang="en-US" altLang="zh-CN" sz="1400" b="1" i="1" dirty="0" err="1" smtClean="0">
                <a:solidFill>
                  <a:srgbClr val="FFC000"/>
                </a:solidFill>
                <a:latin typeface="Times New Roman" pitchFamily="18" charset="0"/>
                <a:ea typeface="楷体_GB2312" pitchFamily="49" charset="-122"/>
              </a:rPr>
              <a:t>ε</a:t>
            </a:r>
            <a:r>
              <a:rPr lang="en-US" altLang="zh-CN" sz="1400" b="1" i="1" dirty="0" smtClean="0">
                <a:solidFill>
                  <a:srgbClr val="FFC000"/>
                </a:solidFill>
                <a:latin typeface="Times New Roman" pitchFamily="18" charset="0"/>
                <a:ea typeface="楷体_GB2312" pitchFamily="49" charset="-122"/>
              </a:rPr>
              <a:t> </a:t>
            </a:r>
            <a:r>
              <a:rPr lang="en-US" altLang="zh-CN" sz="1400" b="1" dirty="0" smtClean="0">
                <a:solidFill>
                  <a:srgbClr val="FFC000"/>
                </a:solidFill>
                <a:latin typeface="Times New Roman" pitchFamily="18" charset="0"/>
                <a:ea typeface="楷体_GB2312" pitchFamily="49" charset="-122"/>
              </a:rPr>
              <a:t>= </a:t>
            </a:r>
            <a:r>
              <a:rPr lang="zh-CN" altLang="en-US" sz="1400" b="1" dirty="0" smtClean="0">
                <a:solidFill>
                  <a:srgbClr val="FFC000"/>
                </a:solidFill>
                <a:latin typeface="Times New Roman" pitchFamily="18" charset="0"/>
                <a:ea typeface="楷体_GB2312" pitchFamily="49" charset="-122"/>
              </a:rPr>
              <a:t>？</a:t>
            </a:r>
            <a:endParaRPr lang="en-US" altLang="zh-CN" sz="1400" b="1" baseline="-25000" dirty="0" smtClean="0">
              <a:solidFill>
                <a:srgbClr val="FFC000"/>
              </a:solidFill>
              <a:latin typeface="Times New Roman" pitchFamily="18" charset="0"/>
              <a:ea typeface="楷体_GB2312" pitchFamily="49" charset="-122"/>
            </a:endParaRPr>
          </a:p>
          <a:p>
            <a:pPr algn="just" eaLnBrk="1" hangingPunct="1">
              <a:lnSpc>
                <a:spcPct val="140000"/>
              </a:lnSpc>
              <a:defRPr/>
            </a:pPr>
            <a:endParaRPr lang="en-US" altLang="zh-CN" sz="1400" b="1" baseline="-25000" dirty="0" smtClean="0">
              <a:solidFill>
                <a:srgbClr val="FFC000"/>
              </a:solidFill>
              <a:latin typeface="Times New Roman" pitchFamily="18" charset="0"/>
              <a:ea typeface="楷体_GB2312" pitchFamily="49" charset="-122"/>
            </a:endParaRPr>
          </a:p>
          <a:p>
            <a:pPr algn="just" eaLnBrk="1" hangingPunct="1">
              <a:lnSpc>
                <a:spcPct val="140000"/>
              </a:lnSpc>
              <a:defRPr/>
            </a:pPr>
            <a:r>
              <a:rPr lang="en-US" altLang="zh-CN" sz="1400" b="1" dirty="0" smtClean="0">
                <a:solidFill>
                  <a:srgbClr val="FFC000"/>
                </a:solidFill>
                <a:latin typeface="Times New Roman" pitchFamily="18" charset="0"/>
                <a:ea typeface="楷体_GB2312" pitchFamily="49" charset="-122"/>
              </a:rPr>
              <a:t>       </a:t>
            </a:r>
            <a:r>
              <a:rPr lang="zh-CN" altLang="en-US" sz="1400" b="1" dirty="0" smtClean="0">
                <a:solidFill>
                  <a:srgbClr val="FFC000"/>
                </a:solidFill>
                <a:latin typeface="Times New Roman" pitchFamily="18" charset="0"/>
                <a:ea typeface="楷体_GB2312" pitchFamily="49" charset="-122"/>
              </a:rPr>
              <a:t>显然</a:t>
            </a:r>
            <a:r>
              <a:rPr lang="en-US" altLang="zh-CN" sz="1400" b="1" i="1" dirty="0" err="1" smtClean="0">
                <a:solidFill>
                  <a:srgbClr val="FFC000"/>
                </a:solidFill>
                <a:latin typeface="Times New Roman" pitchFamily="18" charset="0"/>
                <a:ea typeface="楷体_GB2312" pitchFamily="49" charset="-122"/>
              </a:rPr>
              <a:t>ε</a:t>
            </a:r>
            <a:r>
              <a:rPr lang="en-US" altLang="zh-CN" sz="1400" b="1" dirty="0" err="1" smtClean="0">
                <a:solidFill>
                  <a:srgbClr val="FFC000"/>
                </a:solidFill>
                <a:latin typeface="Times New Roman" pitchFamily="18" charset="0"/>
                <a:ea typeface="楷体_GB2312" pitchFamily="49" charset="-122"/>
              </a:rPr>
              <a:t>X</a:t>
            </a:r>
            <a:r>
              <a:rPr lang="en-US" altLang="zh-CN" sz="1400" b="1" dirty="0" smtClean="0">
                <a:solidFill>
                  <a:srgbClr val="FFC000"/>
                </a:solidFill>
                <a:latin typeface="Times New Roman" pitchFamily="18" charset="0"/>
                <a:ea typeface="楷体_GB2312" pitchFamily="49" charset="-122"/>
              </a:rPr>
              <a:t> = X</a:t>
            </a:r>
            <a:r>
              <a:rPr lang="zh-CN" altLang="en-US" sz="1400" b="1" dirty="0" smtClean="0">
                <a:solidFill>
                  <a:srgbClr val="FFC000"/>
                </a:solidFill>
                <a:latin typeface="Times New Roman" pitchFamily="18" charset="0"/>
                <a:ea typeface="楷体_GB2312" pitchFamily="49" charset="-122"/>
              </a:rPr>
              <a:t>， </a:t>
            </a:r>
            <a:r>
              <a:rPr lang="en-US" altLang="zh-CN" sz="1400" b="1" dirty="0" err="1" smtClean="0">
                <a:solidFill>
                  <a:srgbClr val="FFC000"/>
                </a:solidFill>
                <a:latin typeface="Times New Roman" pitchFamily="18" charset="0"/>
                <a:ea typeface="楷体_GB2312" pitchFamily="49" charset="-122"/>
              </a:rPr>
              <a:t>X</a:t>
            </a:r>
            <a:r>
              <a:rPr lang="en-US" altLang="zh-CN" sz="1400" b="1" i="1" dirty="0" err="1" smtClean="0">
                <a:solidFill>
                  <a:srgbClr val="FFC000"/>
                </a:solidFill>
                <a:latin typeface="Times New Roman" pitchFamily="18" charset="0"/>
                <a:ea typeface="楷体_GB2312" pitchFamily="49" charset="-122"/>
              </a:rPr>
              <a:t>ε</a:t>
            </a:r>
            <a:r>
              <a:rPr lang="en-US" altLang="zh-CN" sz="1400" b="1" i="1" dirty="0" smtClean="0">
                <a:solidFill>
                  <a:srgbClr val="FFC000"/>
                </a:solidFill>
                <a:latin typeface="Times New Roman" pitchFamily="18" charset="0"/>
                <a:ea typeface="楷体_GB2312" pitchFamily="49" charset="-122"/>
              </a:rPr>
              <a:t> </a:t>
            </a:r>
            <a:r>
              <a:rPr lang="en-US" altLang="zh-CN" sz="1400" b="1" dirty="0" smtClean="0">
                <a:solidFill>
                  <a:srgbClr val="FFC000"/>
                </a:solidFill>
                <a:latin typeface="Times New Roman" pitchFamily="18" charset="0"/>
                <a:ea typeface="楷体_GB2312" pitchFamily="49" charset="-122"/>
              </a:rPr>
              <a:t>= X </a:t>
            </a:r>
            <a:endParaRPr lang="zh-CN" altLang="en-US" sz="1400" b="1" dirty="0" smtClean="0">
              <a:solidFill>
                <a:srgbClr val="FFC000"/>
              </a:solidFill>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23</a:t>
            </a:fld>
            <a:endParaRPr lang="zh-CN" altLang="en-US"/>
          </a:p>
        </p:txBody>
      </p:sp>
    </p:spTree>
    <p:extLst>
      <p:ext uri="{BB962C8B-B14F-4D97-AF65-F5344CB8AC3E}">
        <p14:creationId xmlns:p14="http://schemas.microsoft.com/office/powerpoint/2010/main" val="2864442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了解了符号串联结的运算后，我们就可以定义符号串的方幂：</a:t>
            </a:r>
            <a:r>
              <a:rPr lang="zh-CN" altLang="en-US" sz="1200" b="1" dirty="0" smtClean="0">
                <a:latin typeface="Times New Roman" panose="02020603050405020304" pitchFamily="18" charset="0"/>
                <a:ea typeface="楷体_GB2312" pitchFamily="49" charset="-122"/>
              </a:rPr>
              <a:t>设有符号串</a:t>
            </a:r>
            <a:r>
              <a:rPr lang="en-US" altLang="zh-CN" sz="1200" b="1" dirty="0" smtClean="0">
                <a:latin typeface="Times New Roman" panose="02020603050405020304" pitchFamily="18" charset="0"/>
                <a:ea typeface="楷体_GB2312" pitchFamily="49" charset="-122"/>
              </a:rPr>
              <a:t>X,</a:t>
            </a:r>
            <a:r>
              <a:rPr lang="zh-CN" altLang="en-US" sz="1200" b="1" dirty="0" smtClean="0">
                <a:latin typeface="Times New Roman" panose="02020603050405020304" pitchFamily="18" charset="0"/>
                <a:ea typeface="楷体_GB2312" pitchFamily="49" charset="-122"/>
              </a:rPr>
              <a:t>则</a:t>
            </a:r>
            <a:r>
              <a:rPr lang="en-US" altLang="zh-CN" sz="1200" b="1" dirty="0" smtClean="0">
                <a:latin typeface="Times New Roman" panose="02020603050405020304" pitchFamily="18" charset="0"/>
                <a:ea typeface="楷体_GB2312" pitchFamily="49" charset="-122"/>
              </a:rPr>
              <a:t>X</a:t>
            </a:r>
            <a:r>
              <a:rPr lang="zh-CN" altLang="en-US" sz="1200" b="1" dirty="0" smtClean="0">
                <a:latin typeface="Times New Roman" panose="02020603050405020304" pitchFamily="18" charset="0"/>
                <a:ea typeface="楷体_GB2312" pitchFamily="49" charset="-122"/>
              </a:rPr>
              <a:t>的</a:t>
            </a:r>
            <a:r>
              <a:rPr lang="en-US" altLang="zh-CN" sz="1200" b="1" dirty="0" smtClean="0">
                <a:latin typeface="Times New Roman" panose="02020603050405020304" pitchFamily="18" charset="0"/>
                <a:ea typeface="楷体_GB2312" pitchFamily="49" charset="-122"/>
              </a:rPr>
              <a:t>n</a:t>
            </a:r>
            <a:r>
              <a:rPr lang="zh-CN" altLang="en-US" sz="1200" b="1" dirty="0" smtClean="0">
                <a:latin typeface="Times New Roman" panose="02020603050405020304" pitchFamily="18" charset="0"/>
                <a:ea typeface="楷体_GB2312" pitchFamily="49" charset="-122"/>
              </a:rPr>
              <a:t>次联结称为</a:t>
            </a:r>
            <a:r>
              <a:rPr lang="en-US" altLang="zh-CN" sz="1200" b="1" dirty="0" smtClean="0">
                <a:latin typeface="Times New Roman" panose="02020603050405020304" pitchFamily="18" charset="0"/>
                <a:ea typeface="楷体_GB2312" pitchFamily="49" charset="-122"/>
              </a:rPr>
              <a:t>X</a:t>
            </a:r>
            <a:r>
              <a:rPr lang="zh-CN" altLang="en-US" sz="1200" b="1" dirty="0" smtClean="0">
                <a:latin typeface="Times New Roman" panose="02020603050405020304" pitchFamily="18" charset="0"/>
                <a:ea typeface="楷体_GB2312" pitchFamily="49" charset="-122"/>
              </a:rPr>
              <a:t>的</a:t>
            </a:r>
            <a:r>
              <a:rPr lang="en-US" altLang="zh-CN" sz="1200" b="1" dirty="0" smtClean="0">
                <a:latin typeface="Times New Roman" panose="02020603050405020304" pitchFamily="18" charset="0"/>
                <a:ea typeface="楷体_GB2312" pitchFamily="49" charset="-122"/>
              </a:rPr>
              <a:t>n</a:t>
            </a:r>
            <a:r>
              <a:rPr lang="zh-CN" altLang="en-US" sz="1200" b="1" dirty="0" smtClean="0">
                <a:latin typeface="Times New Roman" panose="02020603050405020304" pitchFamily="18" charset="0"/>
                <a:ea typeface="楷体_GB2312" pitchFamily="49" charset="-122"/>
              </a:rPr>
              <a:t>次方幂 </a:t>
            </a:r>
            <a:endParaRPr lang="en-US" altLang="zh-CN" sz="1200" b="1" dirty="0" smtClean="0">
              <a:latin typeface="Times New Roman" panose="02020603050405020304" pitchFamily="18" charset="0"/>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0</a:t>
            </a:r>
            <a:r>
              <a:rPr lang="en-US" altLang="zh-CN"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cs typeface="Courier New" panose="02070309020205020404" pitchFamily="49" charset="0"/>
              </a:rPr>
              <a:t>ε</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1</a:t>
            </a:r>
            <a:r>
              <a:rPr lang="en-US" altLang="zh-CN" sz="1200" b="1" dirty="0" smtClean="0">
                <a:latin typeface="Times New Roman" panose="02020603050405020304" pitchFamily="18" charset="0"/>
                <a:ea typeface="楷体_GB2312" pitchFamily="49" charset="-122"/>
              </a:rPr>
              <a:t>=x</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2</a:t>
            </a:r>
            <a:r>
              <a:rPr lang="en-US" altLang="zh-CN" sz="1200" b="1" dirty="0" smtClean="0">
                <a:latin typeface="Times New Roman" panose="02020603050405020304" pitchFamily="18" charset="0"/>
                <a:ea typeface="楷体_GB2312" pitchFamily="49" charset="-122"/>
              </a:rPr>
              <a:t>=XX</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3</a:t>
            </a:r>
            <a:r>
              <a:rPr lang="en-US" altLang="zh-CN" sz="1200" b="1" dirty="0" smtClean="0">
                <a:latin typeface="Times New Roman" panose="02020603050405020304" pitchFamily="18" charset="0"/>
                <a:ea typeface="楷体_GB2312" pitchFamily="49" charset="-122"/>
              </a:rPr>
              <a:t>=XXX</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a:t>
            </a:r>
            <a:r>
              <a:rPr lang="en-US" altLang="zh-CN" sz="1200" b="1" dirty="0" err="1" smtClean="0">
                <a:latin typeface="Times New Roman" panose="02020603050405020304" pitchFamily="18" charset="0"/>
                <a:ea typeface="楷体_GB2312" pitchFamily="49" charset="-122"/>
              </a:rPr>
              <a:t>X</a:t>
            </a:r>
            <a:r>
              <a:rPr lang="en-US" altLang="zh-CN" sz="1200" b="1" baseline="30000" dirty="0" err="1" smtClean="0">
                <a:latin typeface="Times New Roman" panose="02020603050405020304" pitchFamily="18" charset="0"/>
                <a:ea typeface="楷体_GB2312" pitchFamily="49" charset="-122"/>
              </a:rPr>
              <a:t>n</a:t>
            </a:r>
            <a:r>
              <a:rPr lang="en-US" altLang="zh-CN" sz="1200" b="1" dirty="0" smtClean="0">
                <a:latin typeface="Times New Roman" panose="02020603050405020304" pitchFamily="18" charset="0"/>
                <a:ea typeface="楷体_GB2312" pitchFamily="49" charset="-122"/>
              </a:rPr>
              <a:t>=XX…X  </a:t>
            </a:r>
            <a:r>
              <a:rPr lang="zh-CN" altLang="en-US" sz="1200" b="1" dirty="0" smtClean="0">
                <a:latin typeface="Times New Roman" panose="02020603050405020304" pitchFamily="18" charset="0"/>
                <a:ea typeface="楷体_GB2312" pitchFamily="49" charset="-122"/>
              </a:rPr>
              <a:t>这里要特别注意的是</a:t>
            </a: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0</a:t>
            </a:r>
            <a:r>
              <a:rPr lang="en-US" altLang="zh-CN"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cs typeface="Courier New" panose="02070309020205020404" pitchFamily="49" charset="0"/>
              </a:rPr>
              <a:t>ε  </a:t>
            </a:r>
            <a:r>
              <a:rPr lang="zh-CN" altLang="en-US" sz="1200" b="1" dirty="0" smtClean="0">
                <a:latin typeface="Times New Roman" panose="02020603050405020304" pitchFamily="18" charset="0"/>
                <a:ea typeface="楷体_GB2312" pitchFamily="49" charset="-122"/>
                <a:cs typeface="Courier New" panose="02070309020205020404" pitchFamily="49" charset="0"/>
              </a:rPr>
              <a:t>，例如</a:t>
            </a:r>
            <a:r>
              <a:rPr lang="en-US" altLang="zh-CN" sz="1200" b="1" dirty="0" smtClean="0">
                <a:latin typeface="Times New Roman" panose="02020603050405020304" pitchFamily="18" charset="0"/>
                <a:ea typeface="楷体_GB2312" pitchFamily="49" charset="-122"/>
              </a:rPr>
              <a:t>X=</a:t>
            </a:r>
            <a:r>
              <a:rPr lang="en-US" altLang="zh-CN" sz="1200" b="1" dirty="0" err="1" smtClean="0">
                <a:latin typeface="Times New Roman" panose="02020603050405020304" pitchFamily="18" charset="0"/>
                <a:ea typeface="楷体_GB2312" pitchFamily="49" charset="-122"/>
              </a:rPr>
              <a:t>abc</a:t>
            </a:r>
            <a:r>
              <a:rPr lang="en-US" altLang="zh-CN" sz="1200" b="1" dirty="0" smtClean="0">
                <a:latin typeface="Times New Roman" panose="02020603050405020304" pitchFamily="18" charset="0"/>
                <a:ea typeface="楷体_GB2312" pitchFamily="49" charset="-122"/>
              </a:rPr>
              <a:t>   </a:t>
            </a:r>
            <a:r>
              <a:rPr lang="zh-CN" altLang="en-US" sz="1200" b="1" dirty="0" smtClean="0">
                <a:latin typeface="Times New Roman" panose="02020603050405020304" pitchFamily="18" charset="0"/>
                <a:ea typeface="楷体_GB2312" pitchFamily="49" charset="-122"/>
              </a:rPr>
              <a:t>则  </a:t>
            </a:r>
            <a:r>
              <a:rPr lang="en-US" altLang="zh-CN" sz="1200" b="1" dirty="0" smtClean="0">
                <a:latin typeface="Times New Roman" panose="02020603050405020304" pitchFamily="18" charset="0"/>
                <a:ea typeface="楷体_GB2312" pitchFamily="49" charset="-122"/>
              </a:rPr>
              <a:t>X</a:t>
            </a:r>
            <a:r>
              <a:rPr lang="en-US" altLang="zh-CN" sz="1200" b="1" baseline="30000" dirty="0" smtClean="0">
                <a:latin typeface="Times New Roman" panose="02020603050405020304" pitchFamily="18" charset="0"/>
                <a:ea typeface="楷体_GB2312" pitchFamily="49" charset="-122"/>
              </a:rPr>
              <a:t>0</a:t>
            </a:r>
            <a:r>
              <a:rPr lang="en-US" altLang="zh-CN" sz="1200" b="1" dirty="0" smtClean="0">
                <a:latin typeface="Times New Roman" panose="02020603050405020304" pitchFamily="18" charset="0"/>
                <a:ea typeface="楷体_GB2312" pitchFamily="49" charset="-122"/>
              </a:rPr>
              <a:t>= ε,</a:t>
            </a:r>
            <a:endParaRPr lang="zh-CN" altLang="en-US" sz="1200" b="1" dirty="0" smtClean="0">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24</a:t>
            </a:fld>
            <a:endParaRPr lang="zh-CN" altLang="en-US"/>
          </a:p>
        </p:txBody>
      </p:sp>
    </p:spTree>
    <p:extLst>
      <p:ext uri="{BB962C8B-B14F-4D97-AF65-F5344CB8AC3E}">
        <p14:creationId xmlns:p14="http://schemas.microsoft.com/office/powerpoint/2010/main" val="25630611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zh-CN" altLang="en-US" sz="1200" b="1" dirty="0" smtClean="0">
                <a:latin typeface="Times New Roman" pitchFamily="18" charset="0"/>
                <a:ea typeface="楷体_GB2312" pitchFamily="49" charset="-122"/>
              </a:rPr>
              <a:t>下面我们了解一下符号串的头、尾和子串</a:t>
            </a:r>
          </a:p>
          <a:p>
            <a:pPr algn="just" eaLnBrk="1" hangingPunct="1">
              <a:lnSpc>
                <a:spcPct val="140000"/>
              </a:lnSpc>
              <a:defRPr/>
            </a:pPr>
            <a:r>
              <a:rPr lang="zh-CN" altLang="en-US" sz="1200" b="1" dirty="0" smtClean="0">
                <a:latin typeface="Times New Roman" pitchFamily="18" charset="0"/>
                <a:ea typeface="楷体_GB2312" pitchFamily="49" charset="-122"/>
              </a:rPr>
              <a:t>       设有符号串</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，把</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的尾部去掉若干符号（包括</a:t>
            </a:r>
            <a:r>
              <a:rPr lang="en-US" altLang="zh-CN" sz="1200" b="1" dirty="0" smtClean="0">
                <a:latin typeface="Times New Roman" pitchFamily="18" charset="0"/>
                <a:ea typeface="楷体_GB2312" pitchFamily="49" charset="-122"/>
              </a:rPr>
              <a:t>0</a:t>
            </a:r>
            <a:r>
              <a:rPr lang="zh-CN" altLang="en-US" sz="1200" b="1" dirty="0" smtClean="0">
                <a:latin typeface="Times New Roman" pitchFamily="18" charset="0"/>
                <a:ea typeface="楷体_GB2312" pitchFamily="49" charset="-122"/>
              </a:rPr>
              <a:t>个符号）之后所余下部分</a:t>
            </a:r>
            <a:r>
              <a:rPr lang="zh-CN" altLang="en-US" sz="1200" b="1" dirty="0" smtClean="0">
                <a:solidFill>
                  <a:srgbClr val="FFC000"/>
                </a:solidFill>
                <a:latin typeface="Times New Roman" pitchFamily="18" charset="0"/>
                <a:ea typeface="楷体_GB2312" pitchFamily="49" charset="-122"/>
              </a:rPr>
              <a:t>称为</a:t>
            </a:r>
            <a:r>
              <a:rPr lang="en-US" altLang="zh-CN" sz="1200" b="1" dirty="0" smtClean="0">
                <a:solidFill>
                  <a:srgbClr val="FFC000"/>
                </a:solidFill>
                <a:latin typeface="Times New Roman" pitchFamily="18" charset="0"/>
                <a:ea typeface="楷体_GB2312" pitchFamily="49" charset="-122"/>
              </a:rPr>
              <a:t>X</a:t>
            </a:r>
            <a:r>
              <a:rPr lang="zh-CN" altLang="en-US" sz="1200" b="1" dirty="0" smtClean="0">
                <a:solidFill>
                  <a:srgbClr val="FFC000"/>
                </a:solidFill>
                <a:latin typeface="Times New Roman" pitchFamily="18" charset="0"/>
                <a:ea typeface="楷体_GB2312" pitchFamily="49" charset="-122"/>
              </a:rPr>
              <a:t>的头。</a:t>
            </a:r>
          </a:p>
          <a:p>
            <a:pPr algn="just" eaLnBrk="1" hangingPunct="1">
              <a:lnSpc>
                <a:spcPct val="140000"/>
              </a:lnSpc>
              <a:defRPr/>
            </a:pPr>
            <a:r>
              <a:rPr lang="zh-CN" altLang="en-US" sz="1200" b="1" dirty="0" smtClean="0">
                <a:latin typeface="Times New Roman" pitchFamily="18" charset="0"/>
                <a:ea typeface="楷体_GB2312" pitchFamily="49" charset="-122"/>
              </a:rPr>
              <a:t>       设有符号串</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，把</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的头部去掉若干符号（包括</a:t>
            </a:r>
            <a:r>
              <a:rPr lang="en-US" altLang="zh-CN" sz="1200" b="1" dirty="0" smtClean="0">
                <a:latin typeface="Times New Roman" pitchFamily="18" charset="0"/>
                <a:ea typeface="楷体_GB2312" pitchFamily="49" charset="-122"/>
              </a:rPr>
              <a:t>0</a:t>
            </a:r>
            <a:r>
              <a:rPr lang="zh-CN" altLang="en-US" sz="1200" b="1" dirty="0" smtClean="0">
                <a:latin typeface="Times New Roman" pitchFamily="18" charset="0"/>
                <a:ea typeface="楷体_GB2312" pitchFamily="49" charset="-122"/>
              </a:rPr>
              <a:t>个符号）之后所余下部分</a:t>
            </a:r>
            <a:r>
              <a:rPr lang="zh-CN" altLang="en-US" sz="1200" b="1" dirty="0" smtClean="0">
                <a:solidFill>
                  <a:srgbClr val="FFC000"/>
                </a:solidFill>
                <a:latin typeface="Times New Roman" pitchFamily="18" charset="0"/>
                <a:ea typeface="楷体_GB2312" pitchFamily="49" charset="-122"/>
              </a:rPr>
              <a:t>称为</a:t>
            </a:r>
            <a:r>
              <a:rPr lang="en-US" altLang="zh-CN" sz="1200" b="1" dirty="0" smtClean="0">
                <a:solidFill>
                  <a:srgbClr val="FFC000"/>
                </a:solidFill>
                <a:latin typeface="Times New Roman" pitchFamily="18" charset="0"/>
                <a:ea typeface="楷体_GB2312" pitchFamily="49" charset="-122"/>
              </a:rPr>
              <a:t>X</a:t>
            </a:r>
            <a:r>
              <a:rPr lang="zh-CN" altLang="en-US" sz="1200" b="1" dirty="0" smtClean="0">
                <a:solidFill>
                  <a:srgbClr val="FFC000"/>
                </a:solidFill>
                <a:latin typeface="Times New Roman" pitchFamily="18" charset="0"/>
                <a:ea typeface="楷体_GB2312" pitchFamily="49" charset="-122"/>
              </a:rPr>
              <a:t>的尾。</a:t>
            </a:r>
          </a:p>
          <a:p>
            <a:pPr algn="just" eaLnBrk="1" hangingPunct="1">
              <a:lnSpc>
                <a:spcPct val="140000"/>
              </a:lnSpc>
              <a:defRPr/>
            </a:pPr>
            <a:r>
              <a:rPr lang="zh-CN" altLang="en-US" sz="1200" b="1" dirty="0" smtClean="0">
                <a:latin typeface="Times New Roman" pitchFamily="18" charset="0"/>
                <a:ea typeface="楷体_GB2312" pitchFamily="49" charset="-122"/>
              </a:rPr>
              <a:t>       若</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的头（尾）不是</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本身，</a:t>
            </a:r>
            <a:r>
              <a:rPr lang="zh-CN" altLang="en-US" sz="1200" b="1" dirty="0" smtClean="0">
                <a:solidFill>
                  <a:srgbClr val="FFC000"/>
                </a:solidFill>
                <a:latin typeface="Times New Roman" pitchFamily="18" charset="0"/>
                <a:ea typeface="楷体_GB2312" pitchFamily="49" charset="-122"/>
              </a:rPr>
              <a:t>则称</a:t>
            </a:r>
            <a:r>
              <a:rPr lang="en-US" altLang="zh-CN" sz="1200" b="1" dirty="0" smtClean="0">
                <a:solidFill>
                  <a:srgbClr val="FFC000"/>
                </a:solidFill>
                <a:latin typeface="Times New Roman" pitchFamily="18" charset="0"/>
                <a:ea typeface="楷体_GB2312" pitchFamily="49" charset="-122"/>
              </a:rPr>
              <a:t>X</a:t>
            </a:r>
            <a:r>
              <a:rPr lang="zh-CN" altLang="en-US" sz="1200" b="1" dirty="0" smtClean="0">
                <a:solidFill>
                  <a:srgbClr val="FFC000"/>
                </a:solidFill>
                <a:latin typeface="Times New Roman" pitchFamily="18" charset="0"/>
                <a:ea typeface="楷体_GB2312" pitchFamily="49" charset="-122"/>
              </a:rPr>
              <a:t>的真头（尾）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25</a:t>
            </a:fld>
            <a:endParaRPr lang="zh-CN" altLang="en-US"/>
          </a:p>
        </p:txBody>
      </p:sp>
    </p:spTree>
    <p:extLst>
      <p:ext uri="{BB962C8B-B14F-4D97-AF65-F5344CB8AC3E}">
        <p14:creationId xmlns:p14="http://schemas.microsoft.com/office/powerpoint/2010/main" val="17135492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spcBef>
                <a:spcPct val="20000"/>
              </a:spcBef>
              <a:buClr>
                <a:schemeClr val="tx2"/>
              </a:buClr>
              <a:defRPr/>
            </a:pPr>
            <a:r>
              <a:rPr lang="zh-CN" altLang="en-US" sz="1200" b="1" dirty="0" smtClean="0">
                <a:latin typeface="Times New Roman" pitchFamily="18" charset="0"/>
                <a:ea typeface="楷体_GB2312" pitchFamily="49" charset="-122"/>
              </a:rPr>
              <a:t>从一个符号串中删去一个头和尾后所余下的部分称为此符号串的</a:t>
            </a:r>
            <a:r>
              <a:rPr lang="zh-CN" altLang="en-US" sz="1200" b="1" dirty="0" smtClean="0">
                <a:solidFill>
                  <a:srgbClr val="FFC000"/>
                </a:solidFill>
                <a:latin typeface="Times New Roman" pitchFamily="18" charset="0"/>
                <a:ea typeface="楷体_GB2312" pitchFamily="49" charset="-122"/>
              </a:rPr>
              <a:t>子串</a:t>
            </a:r>
            <a:r>
              <a:rPr lang="zh-CN" altLang="en-US" sz="1200" b="1" dirty="0" smtClean="0">
                <a:latin typeface="Times New Roman" pitchFamily="18" charset="0"/>
                <a:ea typeface="楷体_GB2312" pitchFamily="49" charset="-122"/>
              </a:rPr>
              <a:t>，如果删去的头和尾不同时为</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，则该子串是</a:t>
            </a:r>
            <a:r>
              <a:rPr lang="zh-CN" altLang="en-US" sz="1200" b="1" dirty="0" smtClean="0">
                <a:solidFill>
                  <a:srgbClr val="FFC000"/>
                </a:solidFill>
                <a:latin typeface="Times New Roman" pitchFamily="18" charset="0"/>
                <a:ea typeface="楷体_GB2312" pitchFamily="49" charset="-122"/>
              </a:rPr>
              <a:t>真子串</a:t>
            </a:r>
            <a:r>
              <a:rPr lang="zh-CN" altLang="en-US" sz="1200" b="1" dirty="0" smtClean="0">
                <a:solidFill>
                  <a:srgbClr val="FFFF00"/>
                </a:solidFill>
                <a:latin typeface="Times New Roman" pitchFamily="18" charset="0"/>
                <a:ea typeface="楷体_GB2312" pitchFamily="49" charset="-122"/>
              </a:rPr>
              <a:t>。</a:t>
            </a:r>
            <a:endParaRPr lang="en-US" altLang="zh-CN" sz="1200" b="1" dirty="0" smtClean="0">
              <a:solidFill>
                <a:srgbClr val="FFFF00"/>
              </a:solidFill>
              <a:latin typeface="Times New Roman" pitchFamily="18" charset="0"/>
              <a:ea typeface="楷体_GB2312" pitchFamily="49" charset="-122"/>
            </a:endParaRPr>
          </a:p>
          <a:p>
            <a:pPr algn="just" eaLnBrk="1" hangingPunct="1">
              <a:lnSpc>
                <a:spcPct val="80000"/>
              </a:lnSpc>
              <a:spcBef>
                <a:spcPct val="20000"/>
              </a:spcBef>
              <a:buClr>
                <a:schemeClr val="tx2"/>
              </a:buClr>
              <a:defRPr/>
            </a:pPr>
            <a:endParaRPr lang="zh-CN" altLang="en-US" sz="900" b="1" dirty="0" smtClean="0">
              <a:latin typeface="Times New Roman" pitchFamily="18" charset="0"/>
              <a:ea typeface="楷体_GB2312" pitchFamily="49" charset="-122"/>
            </a:endParaRPr>
          </a:p>
          <a:p>
            <a:pPr algn="just" eaLnBrk="1" hangingPunct="1">
              <a:lnSpc>
                <a:spcPct val="120000"/>
              </a:lnSpc>
              <a:defRPr/>
            </a:pPr>
            <a:r>
              <a:rPr lang="zh-CN" altLang="en-US" sz="1200" b="1" dirty="0" smtClean="0">
                <a:latin typeface="Times New Roman" pitchFamily="18" charset="0"/>
                <a:ea typeface="楷体_GB2312" pitchFamily="49" charset="-122"/>
              </a:rPr>
              <a:t>如</a:t>
            </a:r>
            <a:r>
              <a:rPr lang="en-US" altLang="zh-CN" sz="1200" b="1" dirty="0" smtClean="0">
                <a:latin typeface="Times New Roman" pitchFamily="18" charset="0"/>
                <a:ea typeface="楷体_GB2312" pitchFamily="49" charset="-122"/>
              </a:rPr>
              <a:t>X=</a:t>
            </a:r>
            <a:r>
              <a:rPr lang="en-US" altLang="zh-CN" sz="1200" b="1" dirty="0" err="1" smtClean="0">
                <a:latin typeface="Times New Roman" pitchFamily="18" charset="0"/>
                <a:ea typeface="楷体_GB2312" pitchFamily="49" charset="-122"/>
              </a:rPr>
              <a:t>abc</a:t>
            </a:r>
            <a:endParaRPr lang="en-US" altLang="zh-CN" sz="1200" b="1" dirty="0" smtClean="0">
              <a:latin typeface="Times New Roman" pitchFamily="18" charset="0"/>
              <a:ea typeface="楷体_GB2312" pitchFamily="49" charset="-122"/>
            </a:endParaRPr>
          </a:p>
          <a:p>
            <a:pPr algn="just" eaLnBrk="1" hangingPunct="1">
              <a:lnSpc>
                <a:spcPct val="120000"/>
              </a:lnSpc>
              <a:defRPr/>
            </a:pP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的头： </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abc</a:t>
            </a:r>
            <a:r>
              <a:rPr lang="en-US" altLang="zh-CN" sz="1200" b="1" dirty="0" smtClean="0">
                <a:latin typeface="Times New Roman" pitchFamily="18" charset="0"/>
                <a:ea typeface="楷体_GB2312" pitchFamily="49" charset="-122"/>
              </a:rPr>
              <a:t>		X</a:t>
            </a:r>
            <a:r>
              <a:rPr lang="zh-CN" altLang="en-US" sz="1200" b="1" dirty="0" smtClean="0">
                <a:latin typeface="Times New Roman" pitchFamily="18" charset="0"/>
                <a:ea typeface="楷体_GB2312" pitchFamily="49" charset="-122"/>
              </a:rPr>
              <a:t>的尾： </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bc</a:t>
            </a:r>
            <a:r>
              <a:rPr lang="zh-CN" altLang="en-US" sz="1200" b="1" dirty="0" smtClean="0">
                <a:latin typeface="Times New Roman" pitchFamily="18" charset="0"/>
                <a:ea typeface="楷体_GB2312" pitchFamily="49" charset="-122"/>
              </a:rPr>
              <a:t>、 </a:t>
            </a:r>
            <a:r>
              <a:rPr lang="en-US" altLang="zh-CN" sz="1200" b="1" dirty="0" err="1" smtClean="0">
                <a:latin typeface="Times New Roman" pitchFamily="18" charset="0"/>
                <a:ea typeface="楷体_GB2312" pitchFamily="49" charset="-122"/>
              </a:rPr>
              <a:t>abc</a:t>
            </a:r>
            <a:endParaRPr lang="en-US" altLang="zh-CN" sz="1200" b="1" dirty="0" smtClean="0">
              <a:latin typeface="Times New Roman" pitchFamily="18" charset="0"/>
              <a:ea typeface="楷体_GB2312" pitchFamily="49" charset="-122"/>
            </a:endParaRPr>
          </a:p>
          <a:p>
            <a:pPr algn="just" eaLnBrk="1" hangingPunct="1">
              <a:lnSpc>
                <a:spcPct val="120000"/>
              </a:lnSpc>
              <a:spcBef>
                <a:spcPct val="20000"/>
              </a:spcBef>
              <a:buClr>
                <a:schemeClr val="tx2"/>
              </a:buClr>
              <a:defRPr/>
            </a:pP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的真头： </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ε 		X</a:t>
            </a:r>
            <a:r>
              <a:rPr lang="zh-CN" altLang="en-US" sz="1200" b="1" dirty="0" smtClean="0">
                <a:latin typeface="Times New Roman" pitchFamily="18" charset="0"/>
                <a:ea typeface="楷体_GB2312" pitchFamily="49" charset="-122"/>
              </a:rPr>
              <a:t>的真尾： </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bc</a:t>
            </a:r>
            <a:r>
              <a:rPr lang="zh-CN" altLang="en-US" sz="1200" b="1" dirty="0" smtClean="0">
                <a:latin typeface="Times New Roman" pitchFamily="18" charset="0"/>
                <a:ea typeface="楷体_GB2312" pitchFamily="49" charset="-122"/>
              </a:rPr>
              <a:t>、 </a:t>
            </a:r>
          </a:p>
          <a:p>
            <a:pPr algn="just" eaLnBrk="1" hangingPunct="1">
              <a:lnSpc>
                <a:spcPct val="120000"/>
              </a:lnSpc>
              <a:spcBef>
                <a:spcPct val="20000"/>
              </a:spcBef>
              <a:buClr>
                <a:schemeClr val="tx2"/>
              </a:buClr>
              <a:defRPr/>
            </a:pP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的子串： </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bc</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abc</a:t>
            </a:r>
            <a:endParaRPr lang="en-US" altLang="zh-CN" sz="1200" b="1" dirty="0" smtClean="0">
              <a:latin typeface="Times New Roman" pitchFamily="18" charset="0"/>
              <a:ea typeface="楷体_GB2312" pitchFamily="49" charset="-122"/>
            </a:endParaRPr>
          </a:p>
          <a:p>
            <a:pPr algn="just" eaLnBrk="1" hangingPunct="1">
              <a:lnSpc>
                <a:spcPct val="120000"/>
              </a:lnSpc>
              <a:spcBef>
                <a:spcPct val="20000"/>
              </a:spcBef>
              <a:buClr>
                <a:schemeClr val="tx2"/>
              </a:buClr>
              <a:defRPr/>
            </a:pP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的真子串： </a:t>
            </a:r>
            <a:r>
              <a:rPr lang="en-US" altLang="zh-CN" sz="1200" b="1" dirty="0" smtClean="0">
                <a:latin typeface="Times New Roman" pitchFamily="18" charset="0"/>
                <a:ea typeface="楷体_GB2312" pitchFamily="49" charset="-122"/>
              </a:rPr>
              <a:t>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bc</a:t>
            </a:r>
            <a:endParaRPr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26</a:t>
            </a:fld>
            <a:endParaRPr lang="zh-CN" altLang="en-US"/>
          </a:p>
        </p:txBody>
      </p:sp>
    </p:spTree>
    <p:extLst>
      <p:ext uri="{BB962C8B-B14F-4D97-AF65-F5344CB8AC3E}">
        <p14:creationId xmlns:p14="http://schemas.microsoft.com/office/powerpoint/2010/main" val="671730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zh-CN" altLang="en-US" sz="1200" b="1" dirty="0" smtClean="0">
                <a:latin typeface="楷体_GB2312" pitchFamily="49" charset="-122"/>
                <a:ea typeface="楷体_GB2312" pitchFamily="49" charset="-122"/>
              </a:rPr>
              <a:t>形式语言是研究符号的语言，它仅考虑符号间的关系，不考虑含义。</a:t>
            </a:r>
            <a:r>
              <a:rPr lang="zh-CN" altLang="en-US" sz="1200" b="1" dirty="0" smtClean="0">
                <a:solidFill>
                  <a:srgbClr val="FFC000"/>
                </a:solidFill>
                <a:latin typeface="楷体_GB2312" pitchFamily="49" charset="-122"/>
                <a:ea typeface="楷体_GB2312" pitchFamily="49" charset="-122"/>
              </a:rPr>
              <a:t>也就是用数学方法（主要是代数方法）对语言进行形式化描述。</a:t>
            </a:r>
          </a:p>
          <a:p>
            <a:pPr algn="just" eaLnBrk="1" hangingPunct="1">
              <a:lnSpc>
                <a:spcPct val="130000"/>
              </a:lnSpc>
              <a:defRPr/>
            </a:pPr>
            <a:r>
              <a:rPr lang="zh-CN" altLang="en-US" sz="1200" b="1" dirty="0" smtClean="0">
                <a:latin typeface="楷体_GB2312" pitchFamily="49" charset="-122"/>
                <a:ea typeface="楷体_GB2312" pitchFamily="49" charset="-122"/>
              </a:rPr>
              <a:t>    从非形式化的角度来讲，语言是人们交流思想的工具，从语言学本身来说，也是一门古老的科学，在很早以前人们就用数学方法开始对语言学进行研究。</a:t>
            </a:r>
            <a:r>
              <a:rPr lang="zh-CN" altLang="en-US" sz="1200" b="0" i="0" kern="1200" dirty="0" smtClean="0">
                <a:solidFill>
                  <a:schemeClr val="tx1"/>
                </a:solidFill>
                <a:effectLst/>
                <a:latin typeface="+mn-lt"/>
                <a:ea typeface="+mn-ea"/>
                <a:cs typeface="+mn-cs"/>
              </a:rPr>
              <a:t>早在</a:t>
            </a:r>
            <a:r>
              <a:rPr lang="en-US" altLang="zh-CN" sz="1200" b="0" i="0" kern="1200" dirty="0" smtClean="0">
                <a:solidFill>
                  <a:schemeClr val="tx1"/>
                </a:solidFill>
                <a:effectLst/>
                <a:latin typeface="+mn-lt"/>
                <a:ea typeface="+mn-ea"/>
                <a:cs typeface="+mn-cs"/>
              </a:rPr>
              <a:t>19</a:t>
            </a:r>
            <a:r>
              <a:rPr lang="zh-CN" altLang="en-US" sz="1200" b="0" i="0" kern="1200" dirty="0" smtClean="0">
                <a:solidFill>
                  <a:schemeClr val="tx1"/>
                </a:solidFill>
                <a:effectLst/>
                <a:latin typeface="+mn-lt"/>
                <a:ea typeface="+mn-ea"/>
                <a:cs typeface="+mn-cs"/>
              </a:rPr>
              <a:t>世纪中叶，就有人提出过用数学来研究语言现象的想法，例如，</a:t>
            </a:r>
            <a:r>
              <a:rPr lang="en-US" altLang="zh-CN" sz="1200" b="0" i="0" kern="1200" dirty="0" smtClean="0">
                <a:solidFill>
                  <a:schemeClr val="tx1"/>
                </a:solidFill>
                <a:effectLst/>
                <a:latin typeface="+mn-lt"/>
                <a:ea typeface="+mn-ea"/>
                <a:cs typeface="+mn-cs"/>
              </a:rPr>
              <a:t>1847</a:t>
            </a:r>
            <a:r>
              <a:rPr lang="zh-CN" altLang="en-US" sz="1200" b="0" i="0" kern="1200" dirty="0" smtClean="0">
                <a:solidFill>
                  <a:schemeClr val="tx1"/>
                </a:solidFill>
                <a:effectLst/>
                <a:latin typeface="+mn-lt"/>
                <a:ea typeface="+mn-ea"/>
                <a:cs typeface="+mn-cs"/>
              </a:rPr>
              <a:t>年，俄国数学家认为可以用概率论来进行语法、词源及语言历史比较的研究。</a:t>
            </a:r>
            <a:r>
              <a:rPr lang="en-US" altLang="zh-CN" sz="1200" b="0" i="0" kern="1200" dirty="0" smtClean="0">
                <a:solidFill>
                  <a:schemeClr val="tx1"/>
                </a:solidFill>
                <a:effectLst/>
                <a:latin typeface="+mn-lt"/>
                <a:ea typeface="+mn-ea"/>
                <a:cs typeface="+mn-cs"/>
              </a:rPr>
              <a:t>1946</a:t>
            </a:r>
            <a:r>
              <a:rPr lang="zh-CN" altLang="en-US" sz="1200" b="0" i="0" kern="1200" dirty="0" smtClean="0">
                <a:solidFill>
                  <a:schemeClr val="tx1"/>
                </a:solidFill>
                <a:effectLst/>
                <a:latin typeface="+mn-lt"/>
                <a:ea typeface="+mn-ea"/>
                <a:cs typeface="+mn-cs"/>
              </a:rPr>
              <a:t>年，世界上第一台电子计算机研制成功</a:t>
            </a:r>
            <a:r>
              <a:rPr lang="zh-CN" altLang="en-US" sz="1200" b="1" dirty="0" smtClean="0">
                <a:solidFill>
                  <a:srgbClr val="7030A0"/>
                </a:solidFill>
                <a:latin typeface="Times New Roman" pitchFamily="18" charset="0"/>
                <a:ea typeface="楷体_GB2312" pitchFamily="49" charset="-122"/>
              </a:rPr>
              <a:t>更加促使数学和语言学结合研究。</a:t>
            </a:r>
            <a:endParaRPr lang="zh-CN" altLang="en-US" sz="1200" b="1" dirty="0" smtClean="0">
              <a:latin typeface="楷体_GB2312" pitchFamily="49" charset="-122"/>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7</a:t>
            </a:fld>
            <a:endParaRPr lang="zh-CN" altLang="en-US"/>
          </a:p>
        </p:txBody>
      </p:sp>
    </p:spTree>
    <p:extLst>
      <p:ext uri="{BB962C8B-B14F-4D97-AF65-F5344CB8AC3E}">
        <p14:creationId xmlns:p14="http://schemas.microsoft.com/office/powerpoint/2010/main" val="12186386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defRPr/>
            </a:pPr>
            <a:r>
              <a:rPr lang="zh-CN" altLang="en-US" sz="1200" kern="1200" dirty="0" smtClean="0">
                <a:solidFill>
                  <a:schemeClr val="tx1"/>
                </a:solidFill>
                <a:effectLst/>
                <a:latin typeface="+mn-lt"/>
                <a:ea typeface="+mn-ea"/>
                <a:cs typeface="+mn-cs"/>
              </a:rPr>
              <a:t>下面我们学习符号串集合的概念：</a:t>
            </a:r>
            <a:r>
              <a:rPr lang="zh-CN" altLang="en-US" sz="1200" b="1" dirty="0" smtClean="0">
                <a:latin typeface="Times New Roman" pitchFamily="18" charset="0"/>
                <a:ea typeface="楷体_GB2312" pitchFamily="49" charset="-122"/>
              </a:rPr>
              <a:t>集合</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中的</a:t>
            </a:r>
            <a:r>
              <a:rPr lang="zh-CN" altLang="en-US" sz="1200" b="1" dirty="0" smtClean="0">
                <a:solidFill>
                  <a:srgbClr val="FFC000"/>
                </a:solidFill>
                <a:latin typeface="Times New Roman" pitchFamily="18" charset="0"/>
                <a:ea typeface="楷体_GB2312" pitchFamily="49" charset="-122"/>
              </a:rPr>
              <a:t>一切元素都是字母表上符号串</a:t>
            </a:r>
            <a:r>
              <a:rPr lang="zh-CN" altLang="en-US" sz="1200" b="1" dirty="0" smtClean="0">
                <a:latin typeface="Times New Roman" pitchFamily="18" charset="0"/>
                <a:ea typeface="楷体_GB2312" pitchFamily="49" charset="-122"/>
              </a:rPr>
              <a:t>，则称</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为该字母表上的符号串集合。</a:t>
            </a:r>
          </a:p>
          <a:p>
            <a:pPr algn="just" eaLnBrk="1" hangingPunct="1">
              <a:lnSpc>
                <a:spcPct val="120000"/>
              </a:lnSpc>
              <a:defRPr/>
            </a:pPr>
            <a:r>
              <a:rPr lang="zh-CN" altLang="en-US" sz="1200" b="1" dirty="0" smtClean="0">
                <a:latin typeface="Times New Roman" pitchFamily="18" charset="0"/>
                <a:ea typeface="楷体_GB2312" pitchFamily="49" charset="-122"/>
              </a:rPr>
              <a:t>       用大写字母</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来表示字母表上符号串集合。</a:t>
            </a:r>
          </a:p>
          <a:p>
            <a:pPr algn="just" eaLnBrk="1" hangingPunct="1">
              <a:lnSpc>
                <a:spcPct val="120000"/>
              </a:lnSpc>
              <a:defRPr/>
            </a:pPr>
            <a:r>
              <a:rPr lang="zh-CN" altLang="en-US" sz="1200" b="1" dirty="0" smtClean="0">
                <a:latin typeface="Times New Roman" pitchFamily="18" charset="0"/>
                <a:ea typeface="楷体_GB2312" pitchFamily="49" charset="-122"/>
              </a:rPr>
              <a:t>       例如： 设</a:t>
            </a:r>
            <a:r>
              <a:rPr lang="en-US" altLang="zh-CN" sz="1200" b="1" dirty="0" smtClean="0">
                <a:latin typeface="Times New Roman" pitchFamily="18" charset="0"/>
                <a:ea typeface="楷体_GB2312" pitchFamily="49" charset="-122"/>
              </a:rPr>
              <a:t>V={0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a:t>
            </a:r>
            <a:r>
              <a:rPr lang="zh-CN" altLang="en-US" sz="1200" b="1" dirty="0" smtClean="0">
                <a:latin typeface="Times New Roman" pitchFamily="18" charset="0"/>
                <a:ea typeface="楷体_GB2312" pitchFamily="49" charset="-122"/>
              </a:rPr>
              <a:t>则符号串集合</a:t>
            </a:r>
          </a:p>
          <a:p>
            <a:pPr algn="just" eaLnBrk="1" hangingPunct="1">
              <a:lnSpc>
                <a:spcPct val="120000"/>
              </a:lnSpc>
              <a:defRPr/>
            </a:pP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A={ε</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01}</a:t>
            </a:r>
          </a:p>
          <a:p>
            <a:pPr algn="just" eaLnBrk="1" hangingPunct="1">
              <a:lnSpc>
                <a:spcPct val="120000"/>
              </a:lnSpc>
              <a:defRPr/>
            </a:pPr>
            <a:r>
              <a:rPr lang="en-US" altLang="zh-CN" sz="1200" b="1" dirty="0" smtClean="0">
                <a:latin typeface="Times New Roman" pitchFamily="18" charset="0"/>
                <a:ea typeface="楷体_GB2312" pitchFamily="49" charset="-122"/>
              </a:rPr>
              <a:t>        B={ 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111} </a:t>
            </a:r>
          </a:p>
          <a:p>
            <a:pPr algn="just" eaLnBrk="1" hangingPunct="1">
              <a:lnSpc>
                <a:spcPct val="120000"/>
              </a:lnSpc>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对于符号串集合不可能穷尽一切元素时，可以用集合中符号串所应满足的条件来刻画一个符号串集合，即</a:t>
            </a:r>
            <a:r>
              <a:rPr lang="en-US" altLang="zh-CN"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x|x</a:t>
            </a:r>
            <a:r>
              <a:rPr lang="zh-CN" altLang="en-US" sz="1200" b="1" dirty="0" smtClean="0">
                <a:latin typeface="Times New Roman" pitchFamily="18" charset="0"/>
                <a:ea typeface="楷体_GB2312" pitchFamily="49" charset="-122"/>
              </a:rPr>
              <a:t>满足条件</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。例如：</a:t>
            </a:r>
            <a:r>
              <a:rPr lang="en-US" altLang="zh-CN" sz="1200" b="1" dirty="0" smtClean="0">
                <a:latin typeface="Times New Roman" pitchFamily="18" charset="0"/>
                <a:ea typeface="楷体_GB2312" pitchFamily="49" charset="-122"/>
              </a:rPr>
              <a:t>{x| x</a:t>
            </a:r>
            <a:r>
              <a:rPr lang="zh-CN" altLang="en-US" sz="1200" b="1" dirty="0" smtClean="0">
                <a:latin typeface="Times New Roman" pitchFamily="18" charset="0"/>
                <a:ea typeface="楷体_GB2312" pitchFamily="49" charset="-122"/>
              </a:rPr>
              <a:t>全由</a:t>
            </a:r>
            <a:r>
              <a:rPr lang="en-US" altLang="zh-CN" sz="1200" b="1" dirty="0" smtClean="0">
                <a:latin typeface="Times New Roman" pitchFamily="18" charset="0"/>
                <a:ea typeface="楷体_GB2312" pitchFamily="49" charset="-122"/>
              </a:rPr>
              <a:t>1</a:t>
            </a:r>
            <a:r>
              <a:rPr lang="zh-CN" altLang="en-US" sz="1200" b="1" dirty="0" smtClean="0">
                <a:latin typeface="Times New Roman" pitchFamily="18" charset="0"/>
                <a:ea typeface="楷体_GB2312" pitchFamily="49" charset="-122"/>
              </a:rPr>
              <a:t>组成</a:t>
            </a:r>
            <a:r>
              <a:rPr lang="en-US" altLang="zh-CN" sz="1200" b="1" dirty="0" smtClean="0">
                <a:latin typeface="Times New Roman" pitchFamily="18" charset="0"/>
                <a:ea typeface="楷体_GB2312" pitchFamily="49"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每个形式语言都是某个字母表上按照某种规则构成的所有符号串的集合，因此也可以把符号串集合</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称为字母表∑上定义的某种语言。</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27</a:t>
            </a:fld>
            <a:endParaRPr lang="zh-CN" altLang="en-US"/>
          </a:p>
        </p:txBody>
      </p:sp>
    </p:spTree>
    <p:extLst>
      <p:ext uri="{BB962C8B-B14F-4D97-AF65-F5344CB8AC3E}">
        <p14:creationId xmlns:p14="http://schemas.microsoft.com/office/powerpoint/2010/main" val="30349652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语言是符号串的集合，那么符号串集合的运算（并、交、差、补）等运算对语言都适用。但语言又是特殊的集合，它的元素都是符号串，因此对这种集合还有特殊的运算，即集合的连接运算和闭包运算。</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28</a:t>
            </a:fld>
            <a:endParaRPr lang="zh-CN" altLang="en-US"/>
          </a:p>
        </p:txBody>
      </p:sp>
    </p:spTree>
    <p:extLst>
      <p:ext uri="{BB962C8B-B14F-4D97-AF65-F5344CB8AC3E}">
        <p14:creationId xmlns:p14="http://schemas.microsoft.com/office/powerpoint/2010/main" val="4232328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20000"/>
              </a:lnSpc>
              <a:defRPr/>
            </a:pPr>
            <a:r>
              <a:rPr lang="zh-CN" altLang="en-US" sz="1200" b="1" dirty="0" smtClean="0">
                <a:latin typeface="Times New Roman" pitchFamily="18" charset="0"/>
                <a:ea typeface="楷体_GB2312" pitchFamily="49" charset="-122"/>
              </a:rPr>
              <a:t>设</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和</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为两个符号串集合，并包含于</a:t>
            </a:r>
            <a:r>
              <a:rPr lang="en-US" altLang="zh-CN" sz="1200" b="1" dirty="0" smtClean="0">
                <a:latin typeface="Times New Roman" pitchFamily="18" charset="0"/>
                <a:ea typeface="楷体_GB2312" pitchFamily="49" charset="-122"/>
              </a:rPr>
              <a:t>V</a:t>
            </a:r>
            <a:r>
              <a:rPr lang="en-US" altLang="zh-CN" sz="1200" b="1" baseline="30000"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，则</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和</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的</a:t>
            </a:r>
            <a:r>
              <a:rPr lang="zh-CN" altLang="zh-CN" sz="1100" b="1" kern="100" dirty="0" smtClean="0">
                <a:solidFill>
                  <a:srgbClr val="FFC000"/>
                </a:solidFill>
                <a:latin typeface="Times New Roman" panose="02020603050405020304" pitchFamily="18" charset="0"/>
                <a:cs typeface="黑体" panose="02010609060101010101" pitchFamily="49" charset="-122"/>
              </a:rPr>
              <a:t>连接</a:t>
            </a:r>
            <a:r>
              <a:rPr lang="zh-CN" altLang="en-US" sz="1200" b="1" dirty="0" smtClean="0">
                <a:latin typeface="Times New Roman" pitchFamily="18" charset="0"/>
                <a:ea typeface="楷体_GB2312" pitchFamily="49" charset="-122"/>
              </a:rPr>
              <a:t>定义为：</a:t>
            </a:r>
            <a:r>
              <a:rPr lang="en-US" altLang="zh-CN" sz="1200" b="1" dirty="0" smtClean="0">
                <a:solidFill>
                  <a:srgbClr val="FFC000"/>
                </a:solidFill>
                <a:latin typeface="Times New Roman" pitchFamily="18" charset="0"/>
                <a:ea typeface="楷体_GB2312" pitchFamily="49" charset="-122"/>
              </a:rPr>
              <a:t>AB={</a:t>
            </a:r>
            <a:r>
              <a:rPr lang="en-US" altLang="zh-CN" sz="1200" b="1" dirty="0" err="1" smtClean="0">
                <a:solidFill>
                  <a:srgbClr val="FFC000"/>
                </a:solidFill>
                <a:latin typeface="Times New Roman" pitchFamily="18" charset="0"/>
                <a:ea typeface="楷体_GB2312" pitchFamily="49" charset="-122"/>
              </a:rPr>
              <a:t>xy|x∈A</a:t>
            </a:r>
            <a:r>
              <a:rPr lang="zh-CN" altLang="en-US" sz="1200" b="1" dirty="0" smtClean="0">
                <a:solidFill>
                  <a:srgbClr val="FFC000"/>
                </a:solidFill>
                <a:latin typeface="Times New Roman" pitchFamily="18" charset="0"/>
                <a:ea typeface="楷体_GB2312" pitchFamily="49" charset="-122"/>
              </a:rPr>
              <a:t>且</a:t>
            </a:r>
            <a:r>
              <a:rPr lang="en-US" altLang="zh-CN" sz="1200" b="1" dirty="0" err="1" smtClean="0">
                <a:solidFill>
                  <a:srgbClr val="FFC000"/>
                </a:solidFill>
                <a:latin typeface="Times New Roman" pitchFamily="18" charset="0"/>
                <a:ea typeface="楷体_GB2312" pitchFamily="49" charset="-122"/>
              </a:rPr>
              <a:t>y∈B</a:t>
            </a:r>
            <a:r>
              <a:rPr lang="en-US" altLang="zh-CN" sz="1200" b="1" dirty="0" smtClean="0">
                <a:solidFill>
                  <a:srgbClr val="FFC000"/>
                </a:solidFill>
                <a:latin typeface="Times New Roman" pitchFamily="18" charset="0"/>
                <a:ea typeface="楷体_GB2312" pitchFamily="49" charset="-122"/>
              </a:rPr>
              <a:t>}</a:t>
            </a:r>
          </a:p>
          <a:p>
            <a:pPr algn="just">
              <a:lnSpc>
                <a:spcPct val="120000"/>
              </a:lnSpc>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由此定义，</a:t>
            </a:r>
            <a:r>
              <a:rPr lang="zh-CN" altLang="zh-CN" sz="1100" b="1" kern="100" dirty="0" smtClean="0">
                <a:solidFill>
                  <a:srgbClr val="FFC000"/>
                </a:solidFill>
                <a:latin typeface="Times New Roman" panose="02020603050405020304" pitchFamily="18" charset="0"/>
                <a:cs typeface="黑体" panose="02010609060101010101" pitchFamily="49" charset="-122"/>
              </a:rPr>
              <a:t>连接</a:t>
            </a:r>
            <a:r>
              <a:rPr lang="en-US" altLang="zh-CN" sz="1200" b="1" dirty="0" smtClean="0">
                <a:latin typeface="Times New Roman" pitchFamily="18" charset="0"/>
                <a:ea typeface="楷体_GB2312" pitchFamily="49" charset="-122"/>
              </a:rPr>
              <a:t>AB</a:t>
            </a:r>
            <a:r>
              <a:rPr lang="zh-CN" altLang="en-US" sz="1200" b="1" dirty="0" smtClean="0">
                <a:latin typeface="Times New Roman" pitchFamily="18" charset="0"/>
                <a:ea typeface="楷体_GB2312" pitchFamily="49" charset="-122"/>
              </a:rPr>
              <a:t>是满足</a:t>
            </a:r>
            <a:r>
              <a:rPr lang="en-US" altLang="zh-CN" sz="1200" b="1" dirty="0" err="1" smtClean="0">
                <a:latin typeface="Times New Roman" pitchFamily="18" charset="0"/>
                <a:ea typeface="楷体_GB2312" pitchFamily="49" charset="-122"/>
              </a:rPr>
              <a:t>x∈A</a:t>
            </a:r>
            <a:r>
              <a:rPr lang="zh-CN" altLang="en-US" sz="1200" b="1" dirty="0" smtClean="0">
                <a:latin typeface="Times New Roman" pitchFamily="18" charset="0"/>
                <a:ea typeface="楷体_GB2312" pitchFamily="49" charset="-122"/>
              </a:rPr>
              <a:t>且</a:t>
            </a:r>
            <a:r>
              <a:rPr lang="en-US" altLang="zh-CN" sz="1200" b="1" dirty="0" err="1" smtClean="0">
                <a:latin typeface="Times New Roman" pitchFamily="18" charset="0"/>
                <a:ea typeface="楷体_GB2312" pitchFamily="49" charset="-122"/>
              </a:rPr>
              <a:t>y∈B</a:t>
            </a:r>
            <a:r>
              <a:rPr lang="zh-CN" altLang="en-US" sz="1200" b="1" dirty="0" smtClean="0">
                <a:latin typeface="Times New Roman" pitchFamily="18" charset="0"/>
                <a:ea typeface="楷体_GB2312" pitchFamily="49" charset="-122"/>
              </a:rPr>
              <a:t>的所有符号串</a:t>
            </a:r>
            <a:r>
              <a:rPr lang="en-US" altLang="zh-CN" sz="1200" b="1" dirty="0" err="1" smtClean="0">
                <a:latin typeface="Times New Roman" pitchFamily="18" charset="0"/>
                <a:ea typeface="楷体_GB2312" pitchFamily="49" charset="-122"/>
              </a:rPr>
              <a:t>xy</a:t>
            </a:r>
            <a:r>
              <a:rPr lang="zh-CN" altLang="en-US" sz="1200" b="1" dirty="0" smtClean="0">
                <a:latin typeface="Times New Roman" pitchFamily="18" charset="0"/>
                <a:ea typeface="楷体_GB2312" pitchFamily="49" charset="-122"/>
              </a:rPr>
              <a:t>所组成的集合。</a:t>
            </a:r>
          </a:p>
          <a:p>
            <a:pPr algn="just" eaLnBrk="1" hangingPunct="1">
              <a:lnSpc>
                <a:spcPct val="120000"/>
              </a:lnSpc>
              <a:defRPr/>
            </a:pPr>
            <a:endParaRPr lang="en-US" altLang="zh-CN" sz="1200" kern="1200" dirty="0" smtClean="0">
              <a:solidFill>
                <a:schemeClr val="tx1"/>
              </a:solidFill>
              <a:effectLst/>
              <a:latin typeface="+mn-lt"/>
              <a:ea typeface="+mn-ea"/>
              <a:cs typeface="+mn-cs"/>
            </a:endParaRPr>
          </a:p>
          <a:p>
            <a:pPr algn="just" eaLnBrk="1" hangingPunct="1">
              <a:lnSpc>
                <a:spcPct val="120000"/>
              </a:lnSpc>
              <a:defRPr/>
            </a:pPr>
            <a:r>
              <a:rPr lang="zh-CN" altLang="en-US" sz="1200" b="1" dirty="0" smtClean="0">
                <a:latin typeface="Times New Roman" pitchFamily="18" charset="0"/>
                <a:ea typeface="楷体_GB2312" pitchFamily="49" charset="-122"/>
              </a:rPr>
              <a:t>      </a:t>
            </a:r>
            <a:endParaRPr lang="en-US" altLang="zh-CN" sz="1200" b="1" dirty="0" smtClean="0">
              <a:latin typeface="Times New Roman" pitchFamily="18" charset="0"/>
              <a:ea typeface="楷体_GB2312" pitchFamily="49" charset="-122"/>
            </a:endParaRPr>
          </a:p>
          <a:p>
            <a:pPr algn="just" eaLnBrk="1" hangingPunct="1">
              <a:lnSpc>
                <a:spcPct val="120000"/>
              </a:lnSpc>
              <a:defRPr/>
            </a:pPr>
            <a:r>
              <a:rPr lang="zh-CN" altLang="en-US" sz="1200" b="1" dirty="0" smtClean="0">
                <a:latin typeface="Times New Roman" pitchFamily="18" charset="0"/>
                <a:ea typeface="楷体_GB2312" pitchFamily="49" charset="-122"/>
              </a:rPr>
              <a:t>如：</a:t>
            </a:r>
            <a:r>
              <a:rPr lang="en-US" altLang="zh-CN" sz="1200" b="1" dirty="0" smtClean="0">
                <a:latin typeface="Times New Roman" pitchFamily="18" charset="0"/>
                <a:ea typeface="楷体_GB2312" pitchFamily="49" charset="-122"/>
              </a:rPr>
              <a:t>V={0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a:t>
            </a:r>
          </a:p>
          <a:p>
            <a:pPr algn="just" eaLnBrk="1" hangingPunct="1">
              <a:lnSpc>
                <a:spcPct val="120000"/>
              </a:lnSpc>
              <a:defRPr/>
            </a:pPr>
            <a:r>
              <a:rPr lang="zh-CN" altLang="en-US" sz="1200" b="1" dirty="0" smtClean="0">
                <a:latin typeface="Times New Roman" pitchFamily="18" charset="0"/>
                <a:ea typeface="楷体_GB2312" pitchFamily="49" charset="-122"/>
              </a:rPr>
              <a:t>则，</a:t>
            </a:r>
            <a:r>
              <a:rPr lang="en-US" altLang="zh-CN" sz="1200" b="1" dirty="0" smtClean="0">
                <a:latin typeface="Times New Roman" pitchFamily="18" charset="0"/>
                <a:ea typeface="楷体_GB2312" pitchFamily="49" charset="-122"/>
              </a:rPr>
              <a:t>V</a:t>
            </a:r>
            <a:r>
              <a:rPr lang="en-US" altLang="zh-CN" sz="1200" b="1" baseline="30000"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 ={ε,0,1,00,01,10,11,000,001, 010, 011, 100,101…}</a:t>
            </a:r>
          </a:p>
          <a:p>
            <a:pPr algn="just" eaLnBrk="1" hangingPunct="1">
              <a:lnSpc>
                <a:spcPct val="120000"/>
              </a:lnSpc>
              <a:defRPr/>
            </a:pPr>
            <a:r>
              <a:rPr lang="zh-CN" altLang="en-US" sz="1200" b="1" dirty="0" smtClean="0">
                <a:latin typeface="Times New Roman" pitchFamily="18" charset="0"/>
                <a:ea typeface="楷体_GB2312" pitchFamily="49" charset="-122"/>
              </a:rPr>
              <a:t>若，</a:t>
            </a:r>
            <a:r>
              <a:rPr lang="en-US" altLang="zh-CN" sz="1200" b="1" dirty="0" smtClean="0">
                <a:latin typeface="Times New Roman" pitchFamily="18" charset="0"/>
                <a:ea typeface="楷体_GB2312" pitchFamily="49" charset="-122"/>
              </a:rPr>
              <a:t>A={0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101}     B={10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110}</a:t>
            </a:r>
          </a:p>
          <a:p>
            <a:pPr algn="just" eaLnBrk="1" hangingPunct="1">
              <a:lnSpc>
                <a:spcPct val="120000"/>
              </a:lnSpc>
              <a:defRPr/>
            </a:pPr>
            <a:r>
              <a:rPr lang="zh-CN" altLang="en-US" sz="1200" b="1" dirty="0" smtClean="0">
                <a:latin typeface="Times New Roman" pitchFamily="18" charset="0"/>
                <a:ea typeface="楷体_GB2312" pitchFamily="49" charset="-122"/>
              </a:rPr>
              <a:t>则，</a:t>
            </a:r>
            <a:r>
              <a:rPr lang="en-US" altLang="zh-CN" sz="1200" b="1" dirty="0" smtClean="0">
                <a:latin typeface="Times New Roman" pitchFamily="18" charset="0"/>
                <a:ea typeface="楷体_GB2312" pitchFamily="49" charset="-122"/>
              </a:rPr>
              <a:t>AB={010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011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0110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10110</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10111</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101110}</a:t>
            </a:r>
          </a:p>
          <a:p>
            <a:pPr algn="just" eaLnBrk="1" hangingPunct="1">
              <a:lnSpc>
                <a:spcPct val="120000"/>
              </a:lnSpc>
              <a:defRPr/>
            </a:pPr>
            <a:endParaRPr lang="en-US" altLang="zh-CN"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29</a:t>
            </a:fld>
            <a:endParaRPr lang="zh-CN" altLang="en-US"/>
          </a:p>
        </p:txBody>
      </p:sp>
    </p:spTree>
    <p:extLst>
      <p:ext uri="{BB962C8B-B14F-4D97-AF65-F5344CB8AC3E}">
        <p14:creationId xmlns:p14="http://schemas.microsoft.com/office/powerpoint/2010/main" val="1213981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20000"/>
              </a:lnSpc>
              <a:defRPr/>
            </a:pPr>
            <a:r>
              <a:rPr lang="zh-CN" altLang="en-US" sz="1200" b="1" dirty="0" smtClean="0">
                <a:solidFill>
                  <a:srgbClr val="FFC000"/>
                </a:solidFill>
                <a:latin typeface="Times New Roman" pitchFamily="18" charset="0"/>
                <a:ea typeface="楷体_GB2312" pitchFamily="49" charset="-122"/>
              </a:rPr>
              <a:t>这里特别注意</a:t>
            </a:r>
            <a:r>
              <a:rPr lang="en-US" altLang="zh-CN" sz="1200" b="1" dirty="0" smtClean="0">
                <a:solidFill>
                  <a:srgbClr val="FFC000"/>
                </a:solidFill>
                <a:latin typeface="Times New Roman" pitchFamily="18" charset="0"/>
                <a:ea typeface="楷体_GB2312" pitchFamily="49" charset="-122"/>
              </a:rPr>
              <a:t>——</a:t>
            </a:r>
          </a:p>
          <a:p>
            <a:pPr algn="just" eaLnBrk="1" hangingPunct="1">
              <a:lnSpc>
                <a:spcPct val="130000"/>
              </a:lnSpc>
              <a:defRPr/>
            </a:pPr>
            <a:r>
              <a:rPr lang="zh-CN" altLang="en-US" sz="1200" b="1" dirty="0" smtClean="0">
                <a:latin typeface="Times New Roman" pitchFamily="18" charset="0"/>
                <a:ea typeface="楷体_GB2312" pitchFamily="49" charset="-122"/>
              </a:rPr>
              <a:t>      假设令</a:t>
            </a:r>
            <a:r>
              <a:rPr lang="en-US" altLang="zh-CN" sz="1200" b="1" dirty="0" smtClean="0">
                <a:latin typeface="Times New Roman" pitchFamily="18" charset="0"/>
                <a:ea typeface="楷体_GB2312" pitchFamily="49" charset="-122"/>
              </a:rPr>
              <a:t>Φ</a:t>
            </a:r>
            <a:r>
              <a:rPr lang="zh-CN" altLang="en-US" sz="1200" b="1" dirty="0" smtClean="0">
                <a:latin typeface="Times New Roman" pitchFamily="18" charset="0"/>
                <a:ea typeface="楷体_GB2312" pitchFamily="49" charset="-122"/>
              </a:rPr>
              <a:t>表示空集，</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为任意非空的符号串集合，则：</a:t>
            </a:r>
          </a:p>
          <a:p>
            <a:pPr algn="just" eaLnBrk="1" hangingPunct="1">
              <a:lnSpc>
                <a:spcPct val="130000"/>
              </a:lnSpc>
              <a:defRPr/>
            </a:pPr>
            <a:r>
              <a:rPr lang="en-US" altLang="zh-CN" sz="1200" b="1" dirty="0" smtClean="0">
                <a:latin typeface="Times New Roman" pitchFamily="18" charset="0"/>
                <a:ea typeface="楷体_GB2312" pitchFamily="49" charset="-122"/>
              </a:rPr>
              <a:t>      ΦA=A Φ= Φ</a:t>
            </a:r>
          </a:p>
          <a:p>
            <a:pPr algn="just" eaLnBrk="1" hangingPunct="1">
              <a:lnSpc>
                <a:spcPct val="130000"/>
              </a:lnSpc>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而，对于含有空符号串的集合： </a:t>
            </a:r>
            <a:r>
              <a:rPr lang="en-US" altLang="zh-CN" sz="1200" b="1" dirty="0" smtClean="0">
                <a:latin typeface="Times New Roman" pitchFamily="18" charset="0"/>
                <a:ea typeface="楷体_GB2312" pitchFamily="49" charset="-122"/>
              </a:rPr>
              <a:t>{ε}</a:t>
            </a:r>
          </a:p>
          <a:p>
            <a:pPr algn="just" eaLnBrk="1" hangingPunct="1">
              <a:lnSpc>
                <a:spcPct val="130000"/>
              </a:lnSpc>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有： </a:t>
            </a:r>
          </a:p>
          <a:p>
            <a:pPr algn="just" eaLnBrk="1" hangingPunct="1">
              <a:lnSpc>
                <a:spcPct val="130000"/>
              </a:lnSpc>
              <a:defRPr/>
            </a:pPr>
            <a:r>
              <a:rPr lang="en-US" altLang="zh-CN" sz="1200" b="1" dirty="0" smtClean="0">
                <a:latin typeface="Times New Roman" pitchFamily="18" charset="0"/>
                <a:ea typeface="楷体_GB2312" pitchFamily="49" charset="-122"/>
              </a:rPr>
              <a:t>      {ε} A=A {ε} = A</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30</a:t>
            </a:fld>
            <a:endParaRPr lang="zh-CN" altLang="en-US"/>
          </a:p>
        </p:txBody>
      </p:sp>
    </p:spTree>
    <p:extLst>
      <p:ext uri="{BB962C8B-B14F-4D97-AF65-F5344CB8AC3E}">
        <p14:creationId xmlns:p14="http://schemas.microsoft.com/office/powerpoint/2010/main" val="8286068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zh-CN" sz="1200" kern="1200" dirty="0" smtClean="0">
                <a:solidFill>
                  <a:schemeClr val="tx1"/>
                </a:solidFill>
                <a:effectLst/>
                <a:latin typeface="+mn-lt"/>
                <a:ea typeface="+mn-ea"/>
                <a:cs typeface="+mn-cs"/>
              </a:rPr>
              <a:t>我们也可以定义符号串集合的幂运算，</a:t>
            </a:r>
            <a:r>
              <a:rPr lang="zh-CN" altLang="en-US" sz="1200" b="1" dirty="0" smtClean="0">
                <a:latin typeface="Times New Roman" pitchFamily="18" charset="0"/>
                <a:ea typeface="楷体_GB2312" pitchFamily="49" charset="-122"/>
                <a:cs typeface="Courier New" pitchFamily="49" charset="0"/>
              </a:rPr>
              <a:t>符号串集合</a:t>
            </a:r>
            <a:r>
              <a:rPr lang="en-US" altLang="zh-CN" sz="1200" b="1" dirty="0" smtClean="0">
                <a:latin typeface="Times New Roman" pitchFamily="18" charset="0"/>
                <a:ea typeface="楷体_GB2312" pitchFamily="49" charset="-122"/>
                <a:cs typeface="Courier New" pitchFamily="49" charset="0"/>
              </a:rPr>
              <a:t>A </a:t>
            </a:r>
            <a:r>
              <a:rPr lang="zh-CN" altLang="en-US" sz="1200" b="1" dirty="0" smtClean="0">
                <a:latin typeface="Times New Roman" pitchFamily="18" charset="0"/>
                <a:ea typeface="楷体_GB2312" pitchFamily="49" charset="-122"/>
                <a:cs typeface="Courier New" pitchFamily="49" charset="0"/>
              </a:rPr>
              <a:t>的方幂既是</a:t>
            </a:r>
            <a:r>
              <a:rPr lang="en-US" altLang="zh-CN" sz="1200" b="1" dirty="0" smtClean="0">
                <a:latin typeface="Times New Roman" pitchFamily="18" charset="0"/>
                <a:ea typeface="楷体_GB2312" pitchFamily="49" charset="-122"/>
                <a:cs typeface="Courier New" pitchFamily="49" charset="0"/>
              </a:rPr>
              <a:t>A</a:t>
            </a:r>
            <a:r>
              <a:rPr lang="zh-CN" altLang="en-US" sz="1200" b="1" dirty="0" smtClean="0">
                <a:latin typeface="Times New Roman" pitchFamily="18" charset="0"/>
                <a:ea typeface="楷体_GB2312" pitchFamily="49" charset="-122"/>
                <a:cs typeface="Courier New" pitchFamily="49" charset="0"/>
              </a:rPr>
              <a:t>的</a:t>
            </a:r>
            <a:r>
              <a:rPr lang="en-US" altLang="zh-CN" sz="1200" b="1" dirty="0" smtClean="0">
                <a:latin typeface="Times New Roman" pitchFamily="18" charset="0"/>
                <a:ea typeface="楷体_GB2312" pitchFamily="49" charset="-122"/>
                <a:cs typeface="Courier New" pitchFamily="49" charset="0"/>
              </a:rPr>
              <a:t>n</a:t>
            </a:r>
            <a:r>
              <a:rPr lang="zh-CN" altLang="en-US" sz="1200" b="1" dirty="0" smtClean="0">
                <a:latin typeface="Times New Roman" pitchFamily="18" charset="0"/>
                <a:ea typeface="楷体_GB2312" pitchFamily="49" charset="-122"/>
                <a:cs typeface="Courier New" pitchFamily="49" charset="0"/>
              </a:rPr>
              <a:t>次联结。设符号串集合</a:t>
            </a:r>
            <a:r>
              <a:rPr lang="en-US" altLang="zh-CN" sz="1200" b="1" dirty="0" smtClean="0">
                <a:latin typeface="Times New Roman" pitchFamily="18" charset="0"/>
                <a:ea typeface="楷体_GB2312" pitchFamily="49" charset="-122"/>
                <a:cs typeface="Courier New" pitchFamily="49" charset="0"/>
              </a:rPr>
              <a:t>A </a:t>
            </a:r>
            <a:r>
              <a:rPr lang="zh-CN" altLang="en-US" sz="1200" b="1" dirty="0" smtClean="0">
                <a:latin typeface="Times New Roman" pitchFamily="18" charset="0"/>
                <a:ea typeface="楷体_GB2312" pitchFamily="49" charset="-122"/>
                <a:cs typeface="Courier New" pitchFamily="49" charset="0"/>
              </a:rPr>
              <a:t>是</a:t>
            </a:r>
            <a:r>
              <a:rPr lang="en-US" altLang="zh-CN" sz="1200" b="1" dirty="0" smtClean="0">
                <a:latin typeface="Times New Roman" pitchFamily="18" charset="0"/>
                <a:ea typeface="楷体_GB2312" pitchFamily="49" charset="-122"/>
                <a:cs typeface="Courier New" pitchFamily="49" charset="0"/>
              </a:rPr>
              <a:t>V</a:t>
            </a:r>
            <a:r>
              <a:rPr lang="en-US" altLang="zh-CN" sz="1200" b="1" baseline="30000" dirty="0" smtClean="0">
                <a:latin typeface="Times New Roman" pitchFamily="18" charset="0"/>
                <a:ea typeface="楷体_GB2312" pitchFamily="49" charset="-122"/>
                <a:cs typeface="Courier New" pitchFamily="49" charset="0"/>
              </a:rPr>
              <a:t>*</a:t>
            </a:r>
            <a:r>
              <a:rPr lang="zh-CN" altLang="en-US" sz="1200" b="1" dirty="0" smtClean="0">
                <a:latin typeface="Times New Roman" pitchFamily="18" charset="0"/>
                <a:ea typeface="楷体_GB2312" pitchFamily="49" charset="-122"/>
                <a:cs typeface="Courier New" pitchFamily="49" charset="0"/>
              </a:rPr>
              <a:t>的子集，那么</a:t>
            </a:r>
            <a:endParaRPr lang="zh-CN" altLang="en-US" sz="1200" b="1" baseline="30000" dirty="0" smtClean="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cs typeface="Courier New" pitchFamily="49" charset="0"/>
              </a:rPr>
              <a:t>A</a:t>
            </a:r>
            <a:r>
              <a:rPr lang="en-US" altLang="zh-CN" sz="1200" b="1" baseline="30000" dirty="0" smtClean="0">
                <a:latin typeface="Times New Roman" pitchFamily="18" charset="0"/>
                <a:ea typeface="楷体_GB2312" pitchFamily="49" charset="-122"/>
                <a:cs typeface="Courier New" pitchFamily="49" charset="0"/>
              </a:rPr>
              <a:t>0</a:t>
            </a:r>
            <a:r>
              <a:rPr lang="en-US" altLang="zh-CN" sz="1200" b="1" dirty="0" smtClean="0">
                <a:latin typeface="Times New Roman" pitchFamily="18" charset="0"/>
                <a:ea typeface="楷体_GB2312" pitchFamily="49" charset="-122"/>
                <a:cs typeface="Courier New" pitchFamily="49" charset="0"/>
              </a:rPr>
              <a:t>={ε}, A</a:t>
            </a:r>
            <a:r>
              <a:rPr lang="en-US" altLang="zh-CN" sz="1200" b="1" baseline="30000" dirty="0" smtClean="0">
                <a:latin typeface="Times New Roman" pitchFamily="18" charset="0"/>
                <a:ea typeface="楷体_GB2312" pitchFamily="49" charset="-122"/>
                <a:cs typeface="Courier New" pitchFamily="49" charset="0"/>
              </a:rPr>
              <a:t>1</a:t>
            </a:r>
            <a:r>
              <a:rPr lang="en-US" altLang="zh-CN" sz="1200" b="1" dirty="0" smtClean="0">
                <a:latin typeface="Times New Roman" pitchFamily="18" charset="0"/>
                <a:ea typeface="楷体_GB2312" pitchFamily="49" charset="-122"/>
                <a:cs typeface="Courier New" pitchFamily="49" charset="0"/>
              </a:rPr>
              <a:t>= A, A</a:t>
            </a:r>
            <a:r>
              <a:rPr lang="en-US" altLang="zh-CN" sz="1200" b="1" baseline="30000" dirty="0" smtClean="0">
                <a:latin typeface="Times New Roman" pitchFamily="18" charset="0"/>
                <a:ea typeface="楷体_GB2312" pitchFamily="49" charset="-122"/>
                <a:cs typeface="Courier New" pitchFamily="49" charset="0"/>
              </a:rPr>
              <a:t>2</a:t>
            </a:r>
            <a:r>
              <a:rPr lang="en-US" altLang="zh-CN" sz="1200" b="1" dirty="0" smtClean="0">
                <a:latin typeface="Times New Roman" pitchFamily="18" charset="0"/>
                <a:ea typeface="楷体_GB2312" pitchFamily="49" charset="-122"/>
                <a:cs typeface="Courier New" pitchFamily="49" charset="0"/>
              </a:rPr>
              <a:t>= AA, A</a:t>
            </a:r>
            <a:r>
              <a:rPr lang="en-US" altLang="zh-CN" sz="1200" b="1" baseline="30000" dirty="0" smtClean="0">
                <a:latin typeface="Times New Roman" pitchFamily="18" charset="0"/>
                <a:ea typeface="楷体_GB2312" pitchFamily="49" charset="-122"/>
                <a:cs typeface="Courier New" pitchFamily="49" charset="0"/>
              </a:rPr>
              <a:t>3</a:t>
            </a:r>
            <a:r>
              <a:rPr lang="en-US" altLang="zh-CN" sz="1200" b="1" dirty="0" smtClean="0">
                <a:latin typeface="Times New Roman" pitchFamily="18" charset="0"/>
                <a:ea typeface="楷体_GB2312" pitchFamily="49" charset="-122"/>
                <a:cs typeface="Courier New" pitchFamily="49" charset="0"/>
              </a:rPr>
              <a:t>= AAA, … A</a:t>
            </a:r>
            <a:r>
              <a:rPr lang="en-US" altLang="zh-CN" sz="1200" b="1" baseline="30000" dirty="0" smtClean="0">
                <a:latin typeface="Times New Roman" pitchFamily="18" charset="0"/>
                <a:ea typeface="楷体_GB2312" pitchFamily="49" charset="-122"/>
                <a:cs typeface="Courier New" pitchFamily="49" charset="0"/>
              </a:rPr>
              <a:t>n </a:t>
            </a:r>
            <a:r>
              <a:rPr lang="en-US" altLang="zh-CN" sz="1200" b="1" dirty="0" smtClean="0">
                <a:latin typeface="Times New Roman" pitchFamily="18" charset="0"/>
                <a:ea typeface="楷体_GB2312" pitchFamily="49" charset="-122"/>
                <a:cs typeface="Courier New" pitchFamily="49" charset="0"/>
              </a:rPr>
              <a:t>= AAA…A </a:t>
            </a:r>
          </a:p>
          <a:p>
            <a:pPr marL="419100" indent="-382588" algn="just">
              <a:lnSpc>
                <a:spcPct val="120000"/>
              </a:lnSpc>
              <a:spcBef>
                <a:spcPct val="20000"/>
              </a:spcBef>
              <a:buClr>
                <a:schemeClr val="accent1"/>
              </a:buClr>
              <a:buSzPct val="80000"/>
              <a:defRPr/>
            </a:pPr>
            <a:endParaRPr lang="zh-CN" altLang="en-US" sz="1200" b="1" dirty="0" smtClean="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如：设</a:t>
            </a:r>
            <a:r>
              <a:rPr lang="en-US" altLang="zh-CN" sz="1200" b="1" dirty="0" smtClean="0">
                <a:latin typeface="Times New Roman" pitchFamily="18" charset="0"/>
                <a:ea typeface="楷体_GB2312" pitchFamily="49" charset="-122"/>
                <a:cs typeface="Courier New" pitchFamily="49" charset="0"/>
              </a:rPr>
              <a:t>A={</a:t>
            </a:r>
            <a:r>
              <a:rPr lang="en-US" altLang="zh-CN" sz="1200" b="1" dirty="0" err="1" smtClean="0">
                <a:latin typeface="Times New Roman" pitchFamily="18" charset="0"/>
                <a:ea typeface="楷体_GB2312" pitchFamily="49" charset="-122"/>
                <a:cs typeface="Courier New" pitchFamily="49" charset="0"/>
              </a:rPr>
              <a:t>a,b</a:t>
            </a:r>
            <a:r>
              <a:rPr lang="en-US" altLang="zh-CN" sz="1200" b="1" dirty="0" smtClean="0">
                <a:latin typeface="Times New Roman" pitchFamily="18" charset="0"/>
                <a:ea typeface="楷体_GB2312" pitchFamily="49" charset="-122"/>
                <a:cs typeface="Courier New" pitchFamily="49" charset="0"/>
              </a:rPr>
              <a:t>}</a:t>
            </a:r>
            <a:r>
              <a:rPr lang="zh-CN" altLang="en-US" sz="1200" b="1" dirty="0" smtClean="0">
                <a:latin typeface="Times New Roman" pitchFamily="18" charset="0"/>
                <a:ea typeface="楷体_GB2312" pitchFamily="49" charset="-122"/>
                <a:cs typeface="Courier New" pitchFamily="49" charset="0"/>
              </a:rPr>
              <a:t>，则</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cs typeface="Courier New" pitchFamily="49" charset="0"/>
              </a:rPr>
              <a:t>A</a:t>
            </a:r>
            <a:r>
              <a:rPr lang="en-US" altLang="zh-CN" sz="1200" b="1" baseline="30000" dirty="0" smtClean="0">
                <a:latin typeface="Times New Roman" pitchFamily="18" charset="0"/>
                <a:ea typeface="楷体_GB2312" pitchFamily="49" charset="-122"/>
                <a:cs typeface="Courier New" pitchFamily="49" charset="0"/>
              </a:rPr>
              <a:t>0</a:t>
            </a:r>
            <a:r>
              <a:rPr lang="en-US" altLang="zh-CN" sz="1200" b="1" dirty="0" smtClean="0">
                <a:latin typeface="Times New Roman" pitchFamily="18" charset="0"/>
                <a:ea typeface="楷体_GB2312" pitchFamily="49" charset="-122"/>
                <a:cs typeface="Courier New" pitchFamily="49" charset="0"/>
              </a:rPr>
              <a:t>={ε},  A</a:t>
            </a:r>
            <a:r>
              <a:rPr lang="en-US" altLang="zh-CN" sz="1200" b="1" baseline="30000" dirty="0" smtClean="0">
                <a:latin typeface="Times New Roman" pitchFamily="18" charset="0"/>
                <a:ea typeface="楷体_GB2312" pitchFamily="49" charset="-122"/>
                <a:cs typeface="Courier New" pitchFamily="49" charset="0"/>
              </a:rPr>
              <a:t>1</a:t>
            </a:r>
            <a:r>
              <a:rPr lang="en-US" altLang="zh-CN" sz="1200" b="1" dirty="0" smtClean="0">
                <a:latin typeface="Times New Roman" pitchFamily="18" charset="0"/>
                <a:ea typeface="楷体_GB2312" pitchFamily="49" charset="-122"/>
                <a:cs typeface="Courier New" pitchFamily="49" charset="0"/>
              </a:rPr>
              <a:t>={</a:t>
            </a:r>
            <a:r>
              <a:rPr lang="en-US" altLang="zh-CN" sz="1200" b="1" dirty="0" err="1" smtClean="0">
                <a:latin typeface="Times New Roman" pitchFamily="18" charset="0"/>
                <a:ea typeface="楷体_GB2312" pitchFamily="49" charset="-122"/>
                <a:cs typeface="Courier New" pitchFamily="49" charset="0"/>
              </a:rPr>
              <a:t>a,b</a:t>
            </a:r>
            <a:r>
              <a:rPr lang="en-US" altLang="zh-CN" sz="1200" b="1" dirty="0" smtClean="0">
                <a:latin typeface="Times New Roman" pitchFamily="18" charset="0"/>
                <a:ea typeface="楷体_GB2312" pitchFamily="49" charset="-122"/>
                <a:cs typeface="Courier New" pitchFamily="49" charset="0"/>
              </a:rPr>
              <a:t>} </a:t>
            </a:r>
            <a:r>
              <a:rPr lang="zh-CN" altLang="en-US" sz="1200" b="1" dirty="0" smtClean="0">
                <a:latin typeface="Times New Roman" pitchFamily="18" charset="0"/>
                <a:ea typeface="楷体_GB2312" pitchFamily="49" charset="-122"/>
                <a:cs typeface="Courier New" pitchFamily="49" charset="0"/>
              </a:rPr>
              <a:t>，</a:t>
            </a:r>
            <a:r>
              <a:rPr lang="en-US" altLang="zh-CN" sz="1200" b="1" dirty="0" smtClean="0">
                <a:latin typeface="Times New Roman" pitchFamily="18" charset="0"/>
                <a:ea typeface="楷体_GB2312" pitchFamily="49" charset="-122"/>
                <a:cs typeface="Courier New" pitchFamily="49" charset="0"/>
              </a:rPr>
              <a:t>A</a:t>
            </a:r>
            <a:r>
              <a:rPr lang="en-US" altLang="zh-CN" sz="1200" b="1" baseline="30000" dirty="0" smtClean="0">
                <a:latin typeface="Times New Roman" pitchFamily="18" charset="0"/>
                <a:ea typeface="楷体_GB2312" pitchFamily="49" charset="-122"/>
                <a:cs typeface="Courier New" pitchFamily="49" charset="0"/>
              </a:rPr>
              <a:t>2</a:t>
            </a:r>
            <a:r>
              <a:rPr lang="en-US" altLang="zh-CN" sz="1200" b="1" dirty="0" smtClean="0">
                <a:latin typeface="Times New Roman" pitchFamily="18" charset="0"/>
                <a:ea typeface="楷体_GB2312" pitchFamily="49" charset="-122"/>
                <a:cs typeface="Courier New" pitchFamily="49" charset="0"/>
              </a:rPr>
              <a:t>={</a:t>
            </a:r>
            <a:r>
              <a:rPr lang="en-US" altLang="zh-CN" sz="1200" b="1" dirty="0" err="1" smtClean="0">
                <a:latin typeface="Times New Roman" pitchFamily="18" charset="0"/>
                <a:ea typeface="楷体_GB2312" pitchFamily="49" charset="-122"/>
                <a:cs typeface="Courier New" pitchFamily="49" charset="0"/>
              </a:rPr>
              <a:t>a,b</a:t>
            </a:r>
            <a:r>
              <a:rPr lang="en-US" altLang="zh-CN" sz="1200" b="1" dirty="0" smtClean="0">
                <a:latin typeface="Times New Roman" pitchFamily="18" charset="0"/>
                <a:ea typeface="楷体_GB2312" pitchFamily="49" charset="-122"/>
                <a:cs typeface="Courier New" pitchFamily="49" charset="0"/>
              </a:rPr>
              <a:t>}{</a:t>
            </a:r>
            <a:r>
              <a:rPr lang="en-US" altLang="zh-CN" sz="1200" b="1" dirty="0" err="1" smtClean="0">
                <a:latin typeface="Times New Roman" pitchFamily="18" charset="0"/>
                <a:ea typeface="楷体_GB2312" pitchFamily="49" charset="-122"/>
                <a:cs typeface="Courier New" pitchFamily="49" charset="0"/>
              </a:rPr>
              <a:t>a,b</a:t>
            </a:r>
            <a:r>
              <a:rPr lang="en-US" altLang="zh-CN" sz="1200" b="1" dirty="0" smtClean="0">
                <a:latin typeface="Times New Roman" pitchFamily="18" charset="0"/>
                <a:ea typeface="楷体_GB2312" pitchFamily="49" charset="-122"/>
                <a:cs typeface="Courier New" pitchFamily="49" charset="0"/>
              </a:rPr>
              <a:t>}={</a:t>
            </a:r>
            <a:r>
              <a:rPr lang="en-US" altLang="zh-CN" sz="1200" b="1" dirty="0" err="1" smtClean="0">
                <a:latin typeface="Times New Roman" pitchFamily="18" charset="0"/>
                <a:ea typeface="楷体_GB2312" pitchFamily="49" charset="-122"/>
                <a:cs typeface="Courier New" pitchFamily="49" charset="0"/>
              </a:rPr>
              <a:t>aa,ab,ba,bb</a:t>
            </a:r>
            <a:r>
              <a:rPr lang="en-US" altLang="zh-CN" sz="1200" b="1" dirty="0" smtClean="0">
                <a:latin typeface="Times New Roman" pitchFamily="18" charset="0"/>
                <a:ea typeface="楷体_GB2312" pitchFamily="49" charset="-122"/>
                <a:cs typeface="Courier New" pitchFamily="49" charset="0"/>
              </a:rPr>
              <a:t>}</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cs typeface="Courier New" pitchFamily="49" charset="0"/>
              </a:rPr>
              <a:t>A</a:t>
            </a:r>
            <a:r>
              <a:rPr lang="en-US" altLang="zh-CN" sz="1200" b="1" baseline="30000" dirty="0" smtClean="0">
                <a:latin typeface="Times New Roman" pitchFamily="18" charset="0"/>
                <a:ea typeface="楷体_GB2312" pitchFamily="49" charset="-122"/>
                <a:cs typeface="Courier New" pitchFamily="49" charset="0"/>
              </a:rPr>
              <a:t>3</a:t>
            </a:r>
            <a:r>
              <a:rPr lang="en-US" altLang="zh-CN" sz="1200" b="1" dirty="0" smtClean="0">
                <a:latin typeface="Times New Roman" pitchFamily="18" charset="0"/>
                <a:ea typeface="楷体_GB2312" pitchFamily="49" charset="-122"/>
                <a:cs typeface="Courier New" pitchFamily="49" charset="0"/>
              </a:rPr>
              <a:t>={</a:t>
            </a:r>
            <a:r>
              <a:rPr lang="en-US" altLang="zh-CN" sz="1200" b="1" dirty="0" err="1" smtClean="0">
                <a:latin typeface="Times New Roman" pitchFamily="18" charset="0"/>
                <a:ea typeface="楷体_GB2312" pitchFamily="49" charset="-122"/>
                <a:cs typeface="Courier New" pitchFamily="49" charset="0"/>
              </a:rPr>
              <a:t>aaa,aab,aba,abb,baa,bab,bba,bbb</a:t>
            </a:r>
            <a:r>
              <a:rPr lang="en-US" altLang="zh-CN" sz="1200" b="1" dirty="0" smtClean="0">
                <a:latin typeface="Times New Roman" pitchFamily="18" charset="0"/>
                <a:ea typeface="楷体_GB2312" pitchFamily="49" charset="-122"/>
                <a:cs typeface="Courier New" pitchFamily="49" charset="0"/>
              </a:rPr>
              <a:t>}</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31</a:t>
            </a:fld>
            <a:endParaRPr lang="zh-CN" altLang="en-US"/>
          </a:p>
        </p:txBody>
      </p:sp>
    </p:spTree>
    <p:extLst>
      <p:ext uri="{BB962C8B-B14F-4D97-AF65-F5344CB8AC3E}">
        <p14:creationId xmlns:p14="http://schemas.microsoft.com/office/powerpoint/2010/main" val="16188758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defRPr/>
            </a:pPr>
            <a:r>
              <a:rPr lang="zh-CN" altLang="en-US" sz="1200" b="1" dirty="0" smtClean="0">
                <a:latin typeface="Times New Roman" pitchFamily="18" charset="0"/>
                <a:ea typeface="楷体_GB2312" pitchFamily="49" charset="-122"/>
              </a:rPr>
              <a:t>下面给出符号串集合的闭包与正闭包的定义：</a:t>
            </a:r>
            <a:r>
              <a:rPr kumimoji="1" lang="zh-CN" altLang="en-US" sz="1200" b="1" dirty="0" smtClean="0">
                <a:latin typeface="Times New Roman" pitchFamily="18" charset="0"/>
                <a:ea typeface="楷体_GB2312" pitchFamily="49" charset="-122"/>
              </a:rPr>
              <a:t>设</a:t>
            </a:r>
            <a:r>
              <a:rPr kumimoji="1" lang="en-US" altLang="zh-CN" sz="1200" b="1" dirty="0" smtClean="0">
                <a:latin typeface="Times New Roman" pitchFamily="18" charset="0"/>
                <a:ea typeface="楷体_GB2312" pitchFamily="49" charset="-122"/>
              </a:rPr>
              <a:t>A</a:t>
            </a:r>
            <a:r>
              <a:rPr kumimoji="1" lang="zh-CN" altLang="en-US" sz="1200" b="1" dirty="0" smtClean="0">
                <a:latin typeface="Times New Roman" pitchFamily="18" charset="0"/>
                <a:ea typeface="楷体_GB2312" pitchFamily="49" charset="-122"/>
              </a:rPr>
              <a:t>为符号串集合，则</a:t>
            </a:r>
            <a:r>
              <a:rPr kumimoji="1" lang="en-US" altLang="zh-CN" sz="1200" b="1" dirty="0" smtClean="0">
                <a:latin typeface="Times New Roman" pitchFamily="18" charset="0"/>
                <a:ea typeface="楷体_GB2312" pitchFamily="49" charset="-122"/>
              </a:rPr>
              <a:t>A</a:t>
            </a:r>
            <a:r>
              <a:rPr kumimoji="1" lang="zh-CN" altLang="en-US" sz="1200" b="1" dirty="0" smtClean="0">
                <a:latin typeface="Times New Roman" pitchFamily="18" charset="0"/>
                <a:ea typeface="楷体_GB2312" pitchFamily="49" charset="-122"/>
              </a:rPr>
              <a:t>的</a:t>
            </a:r>
            <a:r>
              <a:rPr kumimoji="1" lang="zh-CN" altLang="en-US" sz="1200" b="1" dirty="0" smtClean="0">
                <a:solidFill>
                  <a:srgbClr val="FFC000"/>
                </a:solidFill>
                <a:latin typeface="Times New Roman" pitchFamily="18" charset="0"/>
                <a:ea typeface="楷体_GB2312" pitchFamily="49" charset="-122"/>
              </a:rPr>
              <a:t>正闭包</a:t>
            </a:r>
            <a:r>
              <a:rPr kumimoji="1" lang="zh-CN" altLang="en-US" sz="1200" b="1" dirty="0" smtClean="0">
                <a:latin typeface="Times New Roman" pitchFamily="18" charset="0"/>
                <a:ea typeface="楷体_GB2312" pitchFamily="49" charset="-122"/>
              </a:rPr>
              <a:t>定义为</a:t>
            </a:r>
          </a:p>
          <a:p>
            <a:pPr algn="just" eaLnBrk="1" hangingPunct="1">
              <a:lnSpc>
                <a:spcPct val="120000"/>
              </a:lnSpc>
              <a:defRPr/>
            </a:pP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1</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2</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n</a:t>
            </a:r>
            <a:r>
              <a:rPr kumimoji="1" lang="en-US" altLang="zh-CN" sz="1200" b="1" dirty="0" smtClean="0">
                <a:latin typeface="Times New Roman" pitchFamily="18" charset="0"/>
                <a:ea typeface="楷体_GB2312" pitchFamily="49" charset="-122"/>
              </a:rPr>
              <a:t>∪… </a:t>
            </a:r>
          </a:p>
          <a:p>
            <a:pPr algn="just" eaLnBrk="1" hangingPunct="1">
              <a:lnSpc>
                <a:spcPct val="120000"/>
              </a:lnSpc>
              <a:defRPr/>
            </a:pPr>
            <a:r>
              <a:rPr kumimoji="1" lang="zh-CN" altLang="en-US" sz="1200" b="1" dirty="0" smtClean="0">
                <a:latin typeface="Times New Roman" pitchFamily="18" charset="0"/>
                <a:ea typeface="楷体_GB2312" pitchFamily="49" charset="-122"/>
              </a:rPr>
              <a:t>符号串集合</a:t>
            </a:r>
            <a:r>
              <a:rPr kumimoji="1" lang="en-US" altLang="zh-CN" sz="1200" b="1" dirty="0" smtClean="0">
                <a:latin typeface="Times New Roman" pitchFamily="18" charset="0"/>
                <a:ea typeface="楷体_GB2312" pitchFamily="49" charset="-122"/>
              </a:rPr>
              <a:t>A</a:t>
            </a:r>
            <a:r>
              <a:rPr kumimoji="1" lang="zh-CN" altLang="en-US" sz="1200" b="1" dirty="0" smtClean="0">
                <a:latin typeface="Times New Roman" pitchFamily="18" charset="0"/>
                <a:ea typeface="楷体_GB2312" pitchFamily="49" charset="-122"/>
              </a:rPr>
              <a:t>的</a:t>
            </a:r>
            <a:r>
              <a:rPr kumimoji="1" lang="zh-CN" altLang="en-US" sz="1200" b="1" dirty="0" smtClean="0">
                <a:solidFill>
                  <a:srgbClr val="FFC000"/>
                </a:solidFill>
                <a:latin typeface="Times New Roman" pitchFamily="18" charset="0"/>
                <a:ea typeface="楷体_GB2312" pitchFamily="49" charset="-122"/>
              </a:rPr>
              <a:t>闭包</a:t>
            </a:r>
            <a:r>
              <a:rPr kumimoji="1" lang="zh-CN" altLang="en-US" sz="1200" b="1" dirty="0" smtClean="0">
                <a:latin typeface="Times New Roman" pitchFamily="18" charset="0"/>
                <a:ea typeface="楷体_GB2312" pitchFamily="49" charset="-122"/>
              </a:rPr>
              <a:t>定义为</a:t>
            </a:r>
          </a:p>
          <a:p>
            <a:pPr algn="just" eaLnBrk="1" hangingPunct="1">
              <a:lnSpc>
                <a:spcPct val="120000"/>
              </a:lnSpc>
              <a:defRPr/>
            </a:pP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0</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={ε}∪A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 </a:t>
            </a:r>
          </a:p>
          <a:p>
            <a:pPr algn="just" eaLnBrk="1" hangingPunct="1">
              <a:lnSpc>
                <a:spcPct val="120000"/>
              </a:lnSpc>
              <a:defRPr/>
            </a:pPr>
            <a:r>
              <a:rPr kumimoji="1" lang="zh-CN" altLang="en-US" sz="1200" b="1" dirty="0" smtClean="0">
                <a:latin typeface="Times New Roman" pitchFamily="18" charset="0"/>
                <a:ea typeface="楷体_GB2312" pitchFamily="49" charset="-122"/>
              </a:rPr>
              <a:t>例如 </a:t>
            </a:r>
            <a:r>
              <a:rPr kumimoji="1" lang="en-US" altLang="zh-CN" sz="1200" b="1" dirty="0" smtClean="0">
                <a:latin typeface="Times New Roman" pitchFamily="18" charset="0"/>
                <a:ea typeface="楷体_GB2312" pitchFamily="49" charset="-122"/>
              </a:rPr>
              <a:t>A = {</a:t>
            </a:r>
            <a:r>
              <a:rPr kumimoji="1" lang="en-US" altLang="zh-CN" sz="1200" b="1" dirty="0" err="1" smtClean="0">
                <a:latin typeface="Times New Roman" pitchFamily="18" charset="0"/>
                <a:ea typeface="楷体_GB2312" pitchFamily="49" charset="-122"/>
              </a:rPr>
              <a:t>a,b</a:t>
            </a: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cs typeface="Courier New" pitchFamily="49" charset="0"/>
              </a:rPr>
              <a:t>则</a:t>
            </a:r>
          </a:p>
          <a:p>
            <a:pPr algn="just" eaLnBrk="1" hangingPunct="1">
              <a:lnSpc>
                <a:spcPct val="120000"/>
              </a:lnSpc>
              <a:defRPr/>
            </a:pPr>
            <a:endParaRPr kumimoji="1" lang="zh-CN" altLang="en-US" sz="300" b="1" dirty="0" smtClean="0">
              <a:latin typeface="Times New Roman" pitchFamily="18" charset="0"/>
              <a:ea typeface="楷体_GB2312" pitchFamily="49" charset="-122"/>
            </a:endParaRPr>
          </a:p>
          <a:p>
            <a:pPr algn="just" eaLnBrk="1" hangingPunct="1">
              <a:lnSpc>
                <a:spcPct val="120000"/>
              </a:lnSpc>
              <a:defRPr/>
            </a:pP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a,b</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aa,ab,ba,bb</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a,b,aa,ab,ba,bb,aaa</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bbb</a:t>
            </a:r>
            <a:r>
              <a:rPr kumimoji="1" lang="en-US" altLang="zh-CN" sz="1200" b="1" dirty="0" smtClean="0">
                <a:latin typeface="Times New Roman" pitchFamily="18" charset="0"/>
                <a:ea typeface="楷体_GB2312" pitchFamily="49" charset="-122"/>
              </a:rPr>
              <a:t>,…}</a:t>
            </a:r>
          </a:p>
          <a:p>
            <a:pPr algn="just" eaLnBrk="1" hangingPunct="1">
              <a:lnSpc>
                <a:spcPct val="120000"/>
              </a:lnSpc>
              <a:defRPr/>
            </a:pPr>
            <a:endParaRPr kumimoji="1" lang="en-US" altLang="zh-CN" sz="300" b="1" dirty="0" smtClean="0">
              <a:latin typeface="Times New Roman" pitchFamily="18" charset="0"/>
              <a:ea typeface="楷体_GB2312" pitchFamily="49" charset="-122"/>
            </a:endParaRPr>
          </a:p>
          <a:p>
            <a:pPr algn="just" eaLnBrk="1" hangingPunct="1">
              <a:lnSpc>
                <a:spcPct val="120000"/>
              </a:lnSpc>
              <a:defRPr/>
            </a:pP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ε,a,b,aa,ab,ba,bb,aaa</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bbb</a:t>
            </a:r>
            <a:r>
              <a:rPr kumimoji="1" lang="en-US" altLang="zh-CN" sz="1200" b="1" dirty="0" smtClean="0">
                <a:latin typeface="Times New Roman" pitchFamily="18" charset="0"/>
                <a:ea typeface="楷体_GB2312" pitchFamily="49" charset="-122"/>
              </a:rPr>
              <a:t>,…}</a:t>
            </a:r>
          </a:p>
          <a:p>
            <a:pPr algn="just" eaLnBrk="1" hangingPunct="1">
              <a:lnSpc>
                <a:spcPct val="120000"/>
              </a:lnSpc>
              <a:defRPr/>
            </a:pPr>
            <a:endParaRPr kumimoji="1" lang="en-US" altLang="zh-CN" sz="1200" b="1" dirty="0" smtClean="0">
              <a:latin typeface="Times New Roman" pitchFamily="18" charset="0"/>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32</a:t>
            </a:fld>
            <a:endParaRPr lang="zh-CN" altLang="en-US"/>
          </a:p>
        </p:txBody>
      </p:sp>
    </p:spTree>
    <p:extLst>
      <p:ext uri="{BB962C8B-B14F-4D97-AF65-F5344CB8AC3E}">
        <p14:creationId xmlns:p14="http://schemas.microsoft.com/office/powerpoint/2010/main" val="37902961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kumimoji="1" lang="zh-CN" altLang="en-US" sz="1200" b="1" dirty="0" smtClean="0">
                <a:latin typeface="Times New Roman" pitchFamily="18" charset="0"/>
                <a:ea typeface="楷体_GB2312" pitchFamily="49" charset="-122"/>
              </a:rPr>
              <a:t>我们可以证明：</a:t>
            </a:r>
          </a:p>
          <a:p>
            <a:pPr algn="just" eaLnBrk="1" hangingPunct="1">
              <a:lnSpc>
                <a:spcPct val="140000"/>
              </a:lnSpc>
              <a:defRPr/>
            </a:pP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  </a:t>
            </a:r>
            <a:r>
              <a:rPr kumimoji="1" lang="en-US" altLang="zh-CN" sz="1200" b="1" dirty="0" smtClean="0">
                <a:latin typeface="Times New Roman" pitchFamily="18" charset="0"/>
                <a:ea typeface="楷体_GB2312" pitchFamily="49" charset="-122"/>
              </a:rPr>
              <a:t>= AA</a:t>
            </a:r>
            <a:r>
              <a:rPr kumimoji="1" lang="en-US" altLang="zh-CN" sz="1200" b="1" baseline="30000" dirty="0" smtClean="0">
                <a:latin typeface="Times New Roman" pitchFamily="18" charset="0"/>
                <a:ea typeface="楷体_GB2312" pitchFamily="49" charset="-122"/>
              </a:rPr>
              <a:t>* </a:t>
            </a:r>
            <a:r>
              <a:rPr kumimoji="1" lang="en-US" altLang="zh-CN" sz="1200" b="1" dirty="0" smtClean="0">
                <a:latin typeface="Times New Roman" pitchFamily="18" charset="0"/>
                <a:ea typeface="楷体_GB2312" pitchFamily="49" charset="-122"/>
              </a:rPr>
              <a:t>= 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 </a:t>
            </a:r>
          </a:p>
          <a:p>
            <a:pPr algn="just" eaLnBrk="1" hangingPunct="1">
              <a:lnSpc>
                <a:spcPct val="140000"/>
              </a:lnSpc>
              <a:defRPr/>
            </a:pPr>
            <a:r>
              <a:rPr kumimoji="1" lang="en-US" altLang="zh-CN" sz="1200" b="1" dirty="0" smtClean="0">
                <a:latin typeface="Times New Roman" pitchFamily="18" charset="0"/>
                <a:ea typeface="楷体_GB2312" pitchFamily="49" charset="-122"/>
              </a:rPr>
              <a:t>AA</a:t>
            </a:r>
            <a:r>
              <a:rPr kumimoji="1" lang="en-US" altLang="zh-CN" sz="1200" b="1" baseline="30000" dirty="0" smtClean="0">
                <a:latin typeface="Times New Roman" pitchFamily="18" charset="0"/>
                <a:ea typeface="楷体_GB2312" pitchFamily="49" charset="-122"/>
              </a:rPr>
              <a:t>*  </a:t>
            </a:r>
            <a:r>
              <a:rPr kumimoji="1" lang="en-US" altLang="zh-CN" sz="1200" b="1" dirty="0" smtClean="0">
                <a:latin typeface="Times New Roman" pitchFamily="18" charset="0"/>
                <a:ea typeface="楷体_GB2312" pitchFamily="49" charset="-122"/>
              </a:rPr>
              <a:t>=  A</a:t>
            </a:r>
            <a:r>
              <a:rPr kumimoji="1" lang="zh-CN" altLang="en-US" sz="1200" b="1"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0</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1</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2</a:t>
            </a:r>
            <a:r>
              <a:rPr kumimoji="1" lang="en-US" altLang="zh-CN" sz="1200" b="1" dirty="0" smtClean="0">
                <a:latin typeface="Times New Roman" pitchFamily="18" charset="0"/>
                <a:ea typeface="楷体_GB2312" pitchFamily="49" charset="-122"/>
              </a:rPr>
              <a:t>∪… A</a:t>
            </a:r>
            <a:r>
              <a:rPr kumimoji="1" lang="en-US" altLang="zh-CN" sz="1200" b="1" baseline="30000" dirty="0" smtClean="0">
                <a:latin typeface="Times New Roman" pitchFamily="18" charset="0"/>
                <a:ea typeface="楷体_GB2312" pitchFamily="49" charset="-122"/>
              </a:rPr>
              <a:t>n</a:t>
            </a: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rPr>
              <a:t>）</a:t>
            </a:r>
          </a:p>
          <a:p>
            <a:pPr algn="just" eaLnBrk="1" hangingPunct="1">
              <a:lnSpc>
                <a:spcPct val="140000"/>
              </a:lnSpc>
              <a:defRPr/>
            </a:pPr>
            <a:r>
              <a:rPr kumimoji="1" lang="zh-CN" altLang="en-US" sz="1200" b="1" dirty="0" smtClean="0">
                <a:latin typeface="Times New Roman" pitchFamily="18" charset="0"/>
                <a:ea typeface="楷体_GB2312" pitchFamily="49" charset="-122"/>
              </a:rPr>
              <a:t>        </a:t>
            </a:r>
            <a:r>
              <a:rPr kumimoji="1" lang="en-US" altLang="zh-CN" sz="1200" b="1" dirty="0" smtClean="0">
                <a:latin typeface="Times New Roman" pitchFamily="18" charset="0"/>
                <a:ea typeface="楷体_GB2312" pitchFamily="49" charset="-122"/>
              </a:rPr>
              <a:t>=  A</a:t>
            </a:r>
            <a:r>
              <a:rPr kumimoji="1" lang="en-US" altLang="zh-CN" sz="1200" b="1" baseline="30000" dirty="0" smtClean="0">
                <a:latin typeface="Times New Roman" pitchFamily="18" charset="0"/>
                <a:ea typeface="楷体_GB2312" pitchFamily="49" charset="-122"/>
              </a:rPr>
              <a:t>1</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2</a:t>
            </a:r>
            <a:r>
              <a:rPr kumimoji="1" lang="en-US" altLang="zh-CN" sz="1200" b="1" dirty="0" smtClean="0">
                <a:latin typeface="Times New Roman" pitchFamily="18" charset="0"/>
                <a:ea typeface="楷体_GB2312" pitchFamily="49" charset="-122"/>
              </a:rPr>
              <a:t>∪… A</a:t>
            </a:r>
            <a:r>
              <a:rPr kumimoji="1" lang="en-US" altLang="zh-CN" sz="1200" b="1" baseline="30000" dirty="0" smtClean="0">
                <a:latin typeface="Times New Roman" pitchFamily="18" charset="0"/>
                <a:ea typeface="楷体_GB2312" pitchFamily="49" charset="-122"/>
              </a:rPr>
              <a:t>n</a:t>
            </a:r>
            <a:r>
              <a:rPr kumimoji="1" lang="en-US" altLang="zh-CN" sz="1200" b="1" dirty="0" smtClean="0">
                <a:latin typeface="Times New Roman" pitchFamily="18" charset="0"/>
                <a:ea typeface="楷体_GB2312" pitchFamily="49" charset="-122"/>
              </a:rPr>
              <a:t>∪… </a:t>
            </a:r>
          </a:p>
          <a:p>
            <a:pPr algn="just" eaLnBrk="1" hangingPunct="1">
              <a:lnSpc>
                <a:spcPct val="140000"/>
              </a:lnSpc>
              <a:defRPr/>
            </a:pPr>
            <a:r>
              <a:rPr kumimoji="1" lang="en-US" altLang="zh-CN" sz="1200" b="1" dirty="0" smtClean="0">
                <a:latin typeface="Times New Roman" pitchFamily="18" charset="0"/>
                <a:ea typeface="楷体_GB2312" pitchFamily="49" charset="-122"/>
              </a:rPr>
              <a:t>        =  A</a:t>
            </a:r>
            <a:r>
              <a:rPr kumimoji="1" lang="en-US" altLang="zh-CN" sz="1200" b="1" baseline="30000" dirty="0" smtClean="0">
                <a:latin typeface="Times New Roman" pitchFamily="18" charset="0"/>
                <a:ea typeface="楷体_GB2312" pitchFamily="49"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我们只给出了</a:t>
            </a:r>
            <a:r>
              <a:rPr kumimoji="1" lang="en-US" altLang="zh-CN" sz="1200" b="1" dirty="0" smtClean="0">
                <a:latin typeface="Times New Roman" pitchFamily="18" charset="0"/>
                <a:ea typeface="楷体_GB2312" pitchFamily="49" charset="-122"/>
              </a:rPr>
              <a:t>AA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  A</a:t>
            </a:r>
            <a:r>
              <a:rPr kumimoji="1" lang="en-US" altLang="zh-CN" sz="1200" b="1" baseline="30000" dirty="0" smtClean="0">
                <a:latin typeface="Times New Roman" pitchFamily="18" charset="0"/>
                <a:ea typeface="楷体_GB2312" pitchFamily="49" charset="-122"/>
              </a:rPr>
              <a:t>+</a:t>
            </a:r>
            <a:r>
              <a:rPr kumimoji="1" lang="zh-CN" altLang="en-US" sz="1200" b="1" baseline="0" dirty="0" smtClean="0">
                <a:latin typeface="Times New Roman" pitchFamily="18" charset="0"/>
                <a:ea typeface="楷体_GB2312" pitchFamily="49" charset="-122"/>
              </a:rPr>
              <a:t>的</a:t>
            </a:r>
            <a:r>
              <a:rPr kumimoji="1" lang="zh-CN" altLang="en-US" sz="1200" b="1" dirty="0" smtClean="0">
                <a:latin typeface="Times New Roman" pitchFamily="18" charset="0"/>
                <a:ea typeface="楷体_GB2312" pitchFamily="49" charset="-122"/>
              </a:rPr>
              <a:t>证明，同学们可以自行证明</a:t>
            </a:r>
            <a:r>
              <a:rPr kumimoji="1" lang="en-US" altLang="zh-CN" sz="1200" b="1" dirty="0" smtClean="0">
                <a:latin typeface="Times New Roman" pitchFamily="18" charset="0"/>
                <a:ea typeface="楷体_GB2312" pitchFamily="49" charset="-122"/>
              </a:rPr>
              <a:t>A</a:t>
            </a:r>
            <a:r>
              <a:rPr kumimoji="1" lang="en-US" altLang="zh-CN" sz="1200" b="1" baseline="30000"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A=   A</a:t>
            </a:r>
            <a:r>
              <a:rPr kumimoji="1" lang="en-US" altLang="zh-CN" sz="1200" b="1" baseline="30000" dirty="0" smtClean="0">
                <a:latin typeface="Times New Roman" pitchFamily="18" charset="0"/>
                <a:ea typeface="楷体_GB2312" pitchFamily="49" charset="-122"/>
              </a:rPr>
              <a:t>+</a:t>
            </a:r>
            <a:endParaRPr kumimoji="1"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33</a:t>
            </a:fld>
            <a:endParaRPr lang="zh-CN" altLang="en-US"/>
          </a:p>
        </p:txBody>
      </p:sp>
    </p:spTree>
    <p:extLst>
      <p:ext uri="{BB962C8B-B14F-4D97-AF65-F5344CB8AC3E}">
        <p14:creationId xmlns:p14="http://schemas.microsoft.com/office/powerpoint/2010/main" val="27580016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kern="100" dirty="0" smtClean="0">
                <a:latin typeface="Times New Roman" panose="02020603050405020304" pitchFamily="18" charset="0"/>
                <a:cs typeface="黑体" panose="02010609060101010101" pitchFamily="49" charset="-122"/>
              </a:rPr>
              <a:t>因为∑本身也是字母表∑上的符号串集合，因此将</a:t>
            </a:r>
            <a:r>
              <a:rPr lang="zh-CN" altLang="en-US" kern="100" dirty="0" smtClean="0">
                <a:latin typeface="Times New Roman" panose="02020603050405020304" pitchFamily="18" charset="0"/>
                <a:cs typeface="黑体" panose="02010609060101010101" pitchFamily="49" charset="-122"/>
              </a:rPr>
              <a:t>符号串集合</a:t>
            </a:r>
            <a:r>
              <a:rPr lang="zh-CN" altLang="zh-CN" kern="100" dirty="0" smtClean="0">
                <a:latin typeface="Times New Roman" panose="02020603050405020304" pitchFamily="18" charset="0"/>
                <a:cs typeface="黑体" panose="02010609060101010101" pitchFamily="49" charset="-122"/>
              </a:rPr>
              <a:t>∑</a:t>
            </a:r>
            <a:r>
              <a:rPr lang="zh-CN" altLang="en-US" kern="100" dirty="0" smtClean="0">
                <a:latin typeface="Times New Roman" panose="02020603050405020304" pitchFamily="18" charset="0"/>
                <a:cs typeface="黑体" panose="02010609060101010101" pitchFamily="49" charset="-122"/>
              </a:rPr>
              <a:t>的</a:t>
            </a:r>
            <a:r>
              <a:rPr lang="zh-CN" altLang="zh-CN" kern="100" dirty="0" smtClean="0">
                <a:latin typeface="Times New Roman" panose="02020603050405020304" pitchFamily="18" charset="0"/>
                <a:cs typeface="黑体" panose="02010609060101010101" pitchFamily="49" charset="-122"/>
              </a:rPr>
              <a:t>闭包∑</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smtClean="0">
                <a:latin typeface="Times New Roman" panose="02020603050405020304" pitchFamily="18" charset="0"/>
                <a:cs typeface="黑体" panose="02010609060101010101" pitchFamily="49" charset="-122"/>
              </a:rPr>
              <a:t>称为</a:t>
            </a:r>
            <a:r>
              <a:rPr lang="zh-CN" altLang="zh-CN" kern="100" dirty="0" smtClean="0">
                <a:solidFill>
                  <a:srgbClr val="FF0000"/>
                </a:solidFill>
                <a:latin typeface="Times New Roman" panose="02020603050405020304" pitchFamily="18" charset="0"/>
                <a:cs typeface="黑体" panose="02010609060101010101" pitchFamily="49" charset="-122"/>
              </a:rPr>
              <a:t>行集合</a:t>
            </a:r>
            <a:r>
              <a:rPr lang="zh-CN" altLang="zh-CN" kern="100" dirty="0" smtClean="0">
                <a:latin typeface="Times New Roman" panose="02020603050405020304" pitchFamily="18" charset="0"/>
                <a:cs typeface="黑体" panose="02010609060101010101" pitchFamily="49" charset="-122"/>
              </a:rPr>
              <a:t>，表示字母表∑中的符号组成的任意长度的符号串所组成的集合（包括</a:t>
            </a:r>
            <a:r>
              <a:rPr lang="en-US" altLang="zh-CN" kern="100" dirty="0" smtClean="0">
                <a:latin typeface="Times New Roman" panose="02020603050405020304" pitchFamily="18" charset="0"/>
                <a:cs typeface="黑体" panose="02010609060101010101" pitchFamily="49" charset="-122"/>
              </a:rPr>
              <a:t>ε</a:t>
            </a:r>
            <a:r>
              <a:rPr lang="zh-CN" altLang="zh-CN" kern="100" dirty="0" smtClean="0">
                <a:latin typeface="Times New Roman" panose="02020603050405020304" pitchFamily="18" charset="0"/>
                <a:cs typeface="黑体" panose="02010609060101010101" pitchFamily="49" charset="-122"/>
              </a:rPr>
              <a:t>符号串）。显然对于∑上定义的任何符号串集合</a:t>
            </a:r>
            <a:r>
              <a:rPr lang="en-US" altLang="zh-CN" kern="100" dirty="0" smtClean="0">
                <a:latin typeface="Times New Roman" panose="02020603050405020304" pitchFamily="18" charset="0"/>
                <a:cs typeface="黑体" panose="02010609060101010101" pitchFamily="49" charset="-122"/>
              </a:rPr>
              <a:t>V</a:t>
            </a:r>
            <a:r>
              <a:rPr lang="zh-CN" altLang="zh-CN" kern="100" dirty="0" smtClean="0">
                <a:latin typeface="Times New Roman" panose="02020603050405020304" pitchFamily="18" charset="0"/>
                <a:cs typeface="黑体" panose="02010609060101010101" pitchFamily="49" charset="-122"/>
              </a:rPr>
              <a:t>都是行集合∑</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smtClean="0">
                <a:latin typeface="Times New Roman" panose="02020603050405020304" pitchFamily="18" charset="0"/>
                <a:cs typeface="黑体" panose="02010609060101010101" pitchFamily="49" charset="-122"/>
              </a:rPr>
              <a:t>的子集，任何符号串集合的闭包</a:t>
            </a:r>
            <a:r>
              <a:rPr lang="en-US" altLang="zh-CN" kern="100" dirty="0" smtClean="0">
                <a:latin typeface="Times New Roman" panose="02020603050405020304" pitchFamily="18" charset="0"/>
                <a:cs typeface="黑体" panose="02010609060101010101" pitchFamily="49" charset="-122"/>
              </a:rPr>
              <a:t>V</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smtClean="0">
                <a:latin typeface="Times New Roman" panose="02020603050405020304" pitchFamily="18" charset="0"/>
                <a:cs typeface="黑体" panose="02010609060101010101" pitchFamily="49" charset="-122"/>
              </a:rPr>
              <a:t>都是行集合∑</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smtClean="0">
                <a:latin typeface="Times New Roman" panose="02020603050405020304" pitchFamily="18" charset="0"/>
                <a:cs typeface="黑体" panose="02010609060101010101" pitchFamily="49" charset="-122"/>
              </a:rPr>
              <a:t>的子集。</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kern="100" dirty="0" smtClean="0">
                <a:latin typeface="Times New Roman" panose="02020603050405020304" pitchFamily="18" charset="0"/>
                <a:cs typeface="黑体" panose="02010609060101010101" pitchFamily="49" charset="-122"/>
              </a:rPr>
              <a:t>∑</a:t>
            </a:r>
            <a:r>
              <a:rPr lang="en-US" altLang="zh-CN" kern="100" baseline="30000" dirty="0" smtClean="0">
                <a:latin typeface="Times New Roman" panose="02020603050405020304" pitchFamily="18" charset="0"/>
                <a:cs typeface="黑体" panose="02010609060101010101" pitchFamily="49" charset="-122"/>
              </a:rPr>
              <a:t>*</a:t>
            </a:r>
            <a:r>
              <a:rPr lang="zh-CN" altLang="en-US" sz="1200" b="1" dirty="0" smtClean="0">
                <a:latin typeface="Times New Roman" pitchFamily="18" charset="0"/>
                <a:ea typeface="楷体_GB2312" pitchFamily="49" charset="-122"/>
              </a:rPr>
              <a:t>代表了字母表</a:t>
            </a:r>
            <a:r>
              <a:rPr lang="zh-CN" altLang="zh-CN" kern="100" dirty="0" smtClean="0">
                <a:latin typeface="Times New Roman" panose="02020603050405020304" pitchFamily="18" charset="0"/>
                <a:cs typeface="黑体" panose="02010609060101010101" pitchFamily="49" charset="-122"/>
              </a:rPr>
              <a:t>∑</a:t>
            </a:r>
            <a:r>
              <a:rPr lang="zh-CN" altLang="en-US" sz="1200" b="1" dirty="0" smtClean="0">
                <a:latin typeface="Times New Roman" pitchFamily="18" charset="0"/>
                <a:ea typeface="楷体_GB2312" pitchFamily="49" charset="-122"/>
              </a:rPr>
              <a:t>可能产生的所有的句子的集合，满足某种规则的语言</a:t>
            </a:r>
            <a:r>
              <a:rPr lang="en-US" altLang="zh-CN" kern="100" dirty="0" smtClean="0">
                <a:latin typeface="Times New Roman" panose="02020603050405020304" pitchFamily="18" charset="0"/>
                <a:cs typeface="黑体" panose="02010609060101010101" pitchFamily="49" charset="-122"/>
              </a:rPr>
              <a:t>V</a:t>
            </a:r>
            <a:r>
              <a:rPr lang="en-US" altLang="zh-CN" kern="100" baseline="30000" dirty="0" smtClean="0">
                <a:latin typeface="Times New Roman" panose="02020603050405020304" pitchFamily="18" charset="0"/>
                <a:cs typeface="黑体" panose="02010609060101010101" pitchFamily="49" charset="-122"/>
              </a:rPr>
              <a:t>*</a:t>
            </a:r>
            <a:r>
              <a:rPr lang="zh-CN" altLang="en-US" sz="1200" b="1" dirty="0" smtClean="0">
                <a:latin typeface="Times New Roman" pitchFamily="18" charset="0"/>
                <a:ea typeface="楷体_GB2312" pitchFamily="49" charset="-122"/>
              </a:rPr>
              <a:t>就是</a:t>
            </a:r>
            <a:r>
              <a:rPr lang="zh-CN" altLang="zh-CN" kern="100" dirty="0" smtClean="0">
                <a:latin typeface="Times New Roman" panose="02020603050405020304" pitchFamily="18" charset="0"/>
                <a:cs typeface="黑体" panose="02010609060101010101" pitchFamily="49" charset="-122"/>
              </a:rPr>
              <a:t>∑</a:t>
            </a:r>
            <a:r>
              <a:rPr lang="en-US" altLang="zh-CN" kern="100" baseline="30000" dirty="0" smtClean="0">
                <a:latin typeface="Times New Roman" panose="02020603050405020304" pitchFamily="18" charset="0"/>
                <a:cs typeface="黑体" panose="02010609060101010101" pitchFamily="49" charset="-122"/>
              </a:rPr>
              <a:t>*</a:t>
            </a:r>
            <a:r>
              <a:rPr lang="zh-CN" altLang="en-US" sz="1200" b="1" dirty="0" smtClean="0">
                <a:latin typeface="Times New Roman" pitchFamily="18" charset="0"/>
                <a:ea typeface="楷体_GB2312" pitchFamily="49" charset="-122"/>
              </a:rPr>
              <a:t>的子集。下面我将一起学习，如何定义规则，产生语言</a:t>
            </a:r>
            <a:endParaRPr lang="en-US" altLang="zh-CN"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34</a:t>
            </a:fld>
            <a:endParaRPr lang="zh-CN" altLang="en-US"/>
          </a:p>
        </p:txBody>
      </p:sp>
    </p:spTree>
    <p:extLst>
      <p:ext uri="{BB962C8B-B14F-4D97-AF65-F5344CB8AC3E}">
        <p14:creationId xmlns:p14="http://schemas.microsoft.com/office/powerpoint/2010/main" val="12940118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我们</a:t>
            </a:r>
            <a:r>
              <a:rPr lang="zh-CN" altLang="en-US" sz="1200" kern="1200" dirty="0" smtClean="0">
                <a:solidFill>
                  <a:schemeClr val="tx1"/>
                </a:solidFill>
                <a:effectLst/>
                <a:latin typeface="+mn-lt"/>
                <a:ea typeface="+mn-ea"/>
                <a:cs typeface="+mn-cs"/>
              </a:rPr>
              <a:t>在这一节</a:t>
            </a:r>
            <a:r>
              <a:rPr lang="zh-CN" altLang="zh-CN" sz="1200" kern="1200" dirty="0" smtClean="0">
                <a:solidFill>
                  <a:schemeClr val="tx1"/>
                </a:solidFill>
                <a:effectLst/>
                <a:latin typeface="+mn-lt"/>
                <a:ea typeface="+mn-ea"/>
                <a:cs typeface="+mn-cs"/>
              </a:rPr>
              <a:t>一起学习</a:t>
            </a:r>
            <a:r>
              <a:rPr lang="zh-CN" altLang="en-US" sz="1200" kern="1200" dirty="0" smtClean="0">
                <a:solidFill>
                  <a:schemeClr val="tx1"/>
                </a:solidFill>
                <a:effectLst/>
                <a:latin typeface="+mn-lt"/>
                <a:ea typeface="+mn-ea"/>
                <a:cs typeface="+mn-cs"/>
              </a:rPr>
              <a:t>如何用</a:t>
            </a:r>
            <a:r>
              <a:rPr lang="zh-CN" altLang="en-US" sz="1200" dirty="0" smtClean="0"/>
              <a:t>用文法产生法描述语言。</a:t>
            </a:r>
            <a:endParaRPr lang="en-US" altLang="zh-CN"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无论是自然语言或者是程序设计语言，都是由许多句子组成，当然这些句子是由本语言字母表上符号按照一定规则组成的符号串。对一个语言的描述，就是如何刻画一个语言中哪些句子是属于该语言的句子，哪些句子是不属于该语言的句子。</a:t>
            </a: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通常可以用三种方法来描述语言：一种方法是枚举法，如果一个语言仅包含有限条句子，就可以采用枚举法来描述此语言，把语言中每条句子都列举出来即可。然而，绝大多数重要语言都有无穷多个语句，因此枚举法显然失效；另一种方法是自动机识别法，在这种方法中，每种语言对应一种自动机（即某种算法），由它判定一个符号串是否在该语言中，我们将在第三章重点介绍这种方法；第三种方法是文法产生法，这种方法是为每种语言定义一组文法规则，从而产生该语言中的每条句子。本小节主要介绍一种利用巴科斯</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诺尔范式（</a:t>
            </a:r>
            <a:r>
              <a:rPr lang="en-US" altLang="zh-CN" sz="1200" kern="1200" dirty="0" smtClean="0">
                <a:solidFill>
                  <a:schemeClr val="tx1"/>
                </a:solidFill>
                <a:effectLst/>
                <a:latin typeface="+mn-lt"/>
                <a:ea typeface="+mn-ea"/>
                <a:cs typeface="+mn-cs"/>
              </a:rPr>
              <a:t>Backus Normal Form</a:t>
            </a:r>
            <a:r>
              <a:rPr lang="zh-CN" altLang="zh-CN" sz="1200" kern="1200" dirty="0" smtClean="0">
                <a:solidFill>
                  <a:schemeClr val="tx1"/>
                </a:solidFill>
                <a:effectLst/>
                <a:latin typeface="+mn-lt"/>
                <a:ea typeface="+mn-ea"/>
                <a:cs typeface="+mn-cs"/>
              </a:rPr>
              <a:t>，简称为巴科斯范式，简记为</a:t>
            </a:r>
            <a:r>
              <a:rPr lang="en-US" altLang="zh-CN" sz="1200" kern="1200" dirty="0" smtClean="0">
                <a:solidFill>
                  <a:schemeClr val="tx1"/>
                </a:solidFill>
                <a:effectLst/>
                <a:latin typeface="+mn-lt"/>
                <a:ea typeface="+mn-ea"/>
                <a:cs typeface="+mn-cs"/>
              </a:rPr>
              <a:t>BNF</a:t>
            </a:r>
            <a:r>
              <a:rPr lang="zh-CN" altLang="zh-CN" sz="1200" kern="1200" dirty="0" smtClean="0">
                <a:solidFill>
                  <a:schemeClr val="tx1"/>
                </a:solidFill>
                <a:effectLst/>
                <a:latin typeface="+mn-lt"/>
                <a:ea typeface="+mn-ea"/>
                <a:cs typeface="+mn-cs"/>
              </a:rPr>
              <a:t>范式）产生语言的方法。</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dirty="0" smtClean="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35</a:t>
            </a:fld>
            <a:endParaRPr lang="zh-CN" altLang="en-US"/>
          </a:p>
        </p:txBody>
      </p:sp>
    </p:spTree>
    <p:extLst>
      <p:ext uri="{BB962C8B-B14F-4D97-AF65-F5344CB8AC3E}">
        <p14:creationId xmlns:p14="http://schemas.microsoft.com/office/powerpoint/2010/main" val="40767362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上一节课，我们学习了什么是</a:t>
            </a:r>
            <a:r>
              <a:rPr lang="zh-CN" altLang="en-US" sz="1200" b="1" dirty="0" smtClean="0">
                <a:latin typeface="Times New Roman" pitchFamily="18" charset="0"/>
                <a:ea typeface="楷体_GB2312" pitchFamily="49" charset="-122"/>
              </a:rPr>
              <a:t>巴科斯范式，巴科斯范式是描述语法规则一种表示方法，它是由巴科斯为了在</a:t>
            </a:r>
            <a:r>
              <a:rPr lang="en-US" altLang="zh-CN" sz="1200" b="1" dirty="0" smtClean="0">
                <a:latin typeface="Times New Roman" pitchFamily="18" charset="0"/>
                <a:ea typeface="楷体_GB2312" pitchFamily="49" charset="-122"/>
              </a:rPr>
              <a:t>ALGOL60</a:t>
            </a:r>
            <a:r>
              <a:rPr lang="zh-CN" altLang="en-US" sz="1200" b="1" dirty="0" smtClean="0">
                <a:latin typeface="Times New Roman" pitchFamily="18" charset="0"/>
                <a:ea typeface="楷体_GB2312" pitchFamily="49" charset="-122"/>
              </a:rPr>
              <a:t>报告中来描述</a:t>
            </a:r>
            <a:r>
              <a:rPr lang="en-US" altLang="zh-CN" sz="1200" b="1" dirty="0" smtClean="0">
                <a:latin typeface="Times New Roman" pitchFamily="18" charset="0"/>
                <a:ea typeface="楷体_GB2312" pitchFamily="49" charset="-122"/>
              </a:rPr>
              <a:t>ALGOL</a:t>
            </a:r>
            <a:r>
              <a:rPr lang="zh-CN" altLang="en-US" sz="1200" b="1" dirty="0" smtClean="0">
                <a:latin typeface="Times New Roman" pitchFamily="18" charset="0"/>
                <a:ea typeface="楷体_GB2312" pitchFamily="49" charset="-122"/>
              </a:rPr>
              <a:t>语言首先提出的。采用这种形式体系方式定义语法规则</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可以用简洁的公式把各种语法规则严格而清晰描述出来。例如，在高级语言中大家所熟知的</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这种语法成分，它用巴科斯范式描述为如下形式：</a:t>
            </a:r>
            <a:endParaRPr lang="en-US" altLang="zh-CN" sz="1200" b="1" dirty="0" smtClean="0">
              <a:latin typeface="Times New Roman" pitchFamily="18" charset="0"/>
              <a:ea typeface="楷体_GB2312" pitchFamily="49" charset="-122"/>
            </a:endParaRP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数字</a:t>
            </a:r>
            <a:r>
              <a:rPr lang="en-US" altLang="zh-CN" sz="1200" b="1" dirty="0" smtClean="0">
                <a:solidFill>
                  <a:srgbClr val="FFC000"/>
                </a:solidFill>
                <a:latin typeface="Times New Roman" panose="02020603050405020304" pitchFamily="18" charset="0"/>
                <a:ea typeface="楷体_GB2312" pitchFamily="49" charset="-122"/>
              </a:rPr>
              <a:t>〉      </a:t>
            </a:r>
          </a:p>
          <a:p>
            <a:pPr algn="just" eaLnBrk="1" hangingPunct="1">
              <a:lnSpc>
                <a:spcPct val="120000"/>
              </a:lnSpc>
              <a:spcBef>
                <a:spcPct val="0"/>
              </a:spcBef>
              <a:buClrTx/>
              <a:buSzTx/>
              <a:buFontTx/>
              <a:buNone/>
            </a:pPr>
            <a:r>
              <a:rPr lang="zh-CN" altLang="en-US" sz="1200" b="1" dirty="0" smtClean="0">
                <a:solidFill>
                  <a:srgbClr val="FFC000"/>
                </a:solidFill>
                <a:latin typeface="Times New Roman" panose="02020603050405020304" pitchFamily="18" charset="0"/>
                <a:ea typeface="楷体_GB2312" pitchFamily="49" charset="-122"/>
              </a:rPr>
              <a:t>  而</a:t>
            </a:r>
            <a:endParaRPr lang="en-US" altLang="zh-CN" sz="1200" b="1" dirty="0" smtClean="0">
              <a:solidFill>
                <a:srgbClr val="FFC000"/>
              </a:solidFill>
              <a:latin typeface="Times New Roman" panose="02020603050405020304" pitchFamily="18" charset="0"/>
              <a:ea typeface="楷体_GB2312" pitchFamily="49" charset="-122"/>
            </a:endParaRP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〉∷=A|B|C|D|…|</a:t>
            </a:r>
            <a:r>
              <a:rPr lang="en-US" altLang="zh-CN" sz="1200" b="1" dirty="0" err="1" smtClean="0">
                <a:solidFill>
                  <a:srgbClr val="FFC000"/>
                </a:solidFill>
                <a:latin typeface="Times New Roman" panose="02020603050405020304" pitchFamily="18" charset="0"/>
                <a:ea typeface="楷体_GB2312" pitchFamily="49" charset="-122"/>
              </a:rPr>
              <a:t>Z|a|b|c|d</a:t>
            </a:r>
            <a:r>
              <a:rPr lang="en-US" altLang="zh-CN" sz="1200" b="1" dirty="0" smtClean="0">
                <a:solidFill>
                  <a:srgbClr val="FFC000"/>
                </a:solidFill>
                <a:latin typeface="Times New Roman" panose="02020603050405020304" pitchFamily="18" charset="0"/>
                <a:ea typeface="楷体_GB2312" pitchFamily="49" charset="-122"/>
              </a:rPr>
              <a:t>|…|z</a:t>
            </a: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数字</a:t>
            </a:r>
            <a:r>
              <a:rPr lang="en-US" altLang="zh-CN" sz="1200" b="1" dirty="0" smtClean="0">
                <a:solidFill>
                  <a:srgbClr val="FFC000"/>
                </a:solidFill>
                <a:latin typeface="Times New Roman" panose="02020603050405020304" pitchFamily="18" charset="0"/>
                <a:ea typeface="楷体_GB2312" pitchFamily="49" charset="-122"/>
              </a:rPr>
              <a:t>〉∷=0|1|2|…|9</a:t>
            </a:r>
          </a:p>
          <a:p>
            <a:pPr algn="just" eaLnBrk="1" hangingPunct="1">
              <a:lnSpc>
                <a:spcPct val="14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在刚才的例子中，我们看到了使用巴科斯范式描述产生句子的规则。  我们</a:t>
            </a:r>
            <a:r>
              <a:rPr lang="en-US" altLang="zh-CN" sz="1200" b="1" dirty="0" smtClean="0">
                <a:effectLst>
                  <a:outerShdw blurRad="38100" dist="38100" dir="2700000" algn="tl">
                    <a:srgbClr val="000000"/>
                  </a:outerShdw>
                </a:effectLst>
                <a:latin typeface="Times New Roman" pitchFamily="18" charset="0"/>
                <a:ea typeface="楷体_GB2312" pitchFamily="49" charset="-122"/>
              </a:rPr>
              <a:t>——</a:t>
            </a:r>
          </a:p>
          <a:p>
            <a:pPr algn="just" eaLnBrk="1" hangingPunct="1">
              <a:lnSpc>
                <a:spcPct val="140000"/>
              </a:lnSpc>
              <a:defRPr/>
            </a:pPr>
            <a:r>
              <a:rPr lang="zh-CN" altLang="en-US" sz="1200" b="1" dirty="0" smtClean="0">
                <a:solidFill>
                  <a:srgbClr val="FFFF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符号（或“ →”符号）表示“定义为”；</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符号表示“或”，表示可选项；</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符号表示语法实体（语法单位）。</a:t>
            </a:r>
            <a:endPar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endParaRP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下面我们给出产生式的定义，以及如何利用这些产生式推导出相应的句子和语言。</a:t>
            </a:r>
            <a:endParaRPr lang="en-US" altLang="zh-CN" sz="1200" b="1" dirty="0" smtClean="0">
              <a:solidFill>
                <a:srgbClr val="FFC000"/>
              </a:solidFill>
              <a:ea typeface="+mn-ea"/>
            </a:endParaRPr>
          </a:p>
          <a:p>
            <a:pPr algn="just" eaLnBrk="1" hangingPunct="1">
              <a:lnSpc>
                <a:spcPct val="120000"/>
              </a:lnSpc>
              <a:spcBef>
                <a:spcPct val="0"/>
              </a:spcBef>
              <a:buClrTx/>
              <a:buSzTx/>
              <a:buFontTx/>
              <a:buNone/>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36</a:t>
            </a:fld>
            <a:endParaRPr lang="zh-CN" altLang="en-US"/>
          </a:p>
        </p:txBody>
      </p:sp>
    </p:spTree>
    <p:extLst>
      <p:ext uri="{BB962C8B-B14F-4D97-AF65-F5344CB8AC3E}">
        <p14:creationId xmlns:p14="http://schemas.microsoft.com/office/powerpoint/2010/main" val="1329955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smtClean="0">
                <a:latin typeface="Times New Roman" panose="02020603050405020304" pitchFamily="18" charset="0"/>
                <a:ea typeface="楷体_GB2312" pitchFamily="49" charset="-122"/>
              </a:rPr>
              <a:t> 1956</a:t>
            </a:r>
            <a:r>
              <a:rPr lang="zh-CN" altLang="en-US" sz="1200" b="1" dirty="0" smtClean="0">
                <a:latin typeface="Times New Roman" panose="02020603050405020304" pitchFamily="18" charset="0"/>
                <a:ea typeface="楷体_GB2312" pitchFamily="49" charset="-122"/>
              </a:rPr>
              <a:t>年，</a:t>
            </a:r>
            <a:r>
              <a:rPr lang="en-US" altLang="zh-CN" sz="1200" b="1" dirty="0" smtClean="0">
                <a:latin typeface="Times New Roman" panose="02020603050405020304" pitchFamily="18" charset="0"/>
                <a:ea typeface="楷体_GB2312" pitchFamily="49" charset="-122"/>
              </a:rPr>
              <a:t>28</a:t>
            </a:r>
            <a:r>
              <a:rPr lang="zh-CN" altLang="en-US" sz="1200" b="1" dirty="0" smtClean="0">
                <a:latin typeface="Times New Roman" panose="02020603050405020304" pitchFamily="18" charset="0"/>
                <a:ea typeface="楷体_GB2312" pitchFamily="49" charset="-122"/>
              </a:rPr>
              <a:t>岁的</a:t>
            </a:r>
            <a:r>
              <a:rPr lang="zh-CN" altLang="en-US" sz="1200" b="1" dirty="0" smtClean="0">
                <a:solidFill>
                  <a:srgbClr val="7030A0"/>
                </a:solidFill>
                <a:latin typeface="Times New Roman" panose="02020603050405020304" pitchFamily="18" charset="0"/>
                <a:ea typeface="楷体_GB2312" pitchFamily="49" charset="-122"/>
              </a:rPr>
              <a:t>乔姆斯基</a:t>
            </a:r>
            <a:r>
              <a:rPr lang="zh-CN" altLang="en-US" sz="1200" b="1" dirty="0" smtClean="0">
                <a:latin typeface="Times New Roman" pitchFamily="18" charset="0"/>
                <a:ea typeface="楷体_GB2312" pitchFamily="49" charset="-122"/>
              </a:rPr>
              <a:t>在</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itchFamily="18" charset="0"/>
                <a:ea typeface="楷体_GB2312" pitchFamily="49" charset="-122"/>
              </a:rPr>
              <a:t>信息论杂志</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itchFamily="18" charset="0"/>
                <a:ea typeface="楷体_GB2312" pitchFamily="49" charset="-122"/>
              </a:rPr>
              <a:t>上发表了</a:t>
            </a:r>
            <a:r>
              <a:rPr lang="en-US" altLang="zh-CN" sz="1200" b="1" dirty="0" smtClean="0">
                <a:solidFill>
                  <a:srgbClr val="FF0000"/>
                </a:solidFill>
                <a:latin typeface="Times New Roman" pitchFamily="18" charset="0"/>
                <a:ea typeface="楷体_GB2312" pitchFamily="49" charset="-122"/>
              </a:rPr>
              <a:t>《</a:t>
            </a:r>
            <a:r>
              <a:rPr lang="zh-CN" altLang="en-US" sz="1200" b="1" dirty="0" smtClean="0">
                <a:solidFill>
                  <a:srgbClr val="FF0000"/>
                </a:solidFill>
                <a:latin typeface="Times New Roman" pitchFamily="18" charset="0"/>
                <a:ea typeface="楷体_GB2312" pitchFamily="49" charset="-122"/>
              </a:rPr>
              <a:t>语言描写的三个模型</a:t>
            </a:r>
            <a:r>
              <a:rPr lang="en-US" altLang="zh-CN" sz="1200" b="1" dirty="0" smtClean="0">
                <a:solidFill>
                  <a:srgbClr val="FF0000"/>
                </a:solidFill>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，他首次采用</a:t>
            </a:r>
            <a:r>
              <a:rPr lang="en-US" altLang="zh-CN" sz="1200" b="1" dirty="0" smtClean="0">
                <a:latin typeface="Times New Roman" panose="02020603050405020304" pitchFamily="18" charset="0"/>
                <a:ea typeface="楷体_GB2312" pitchFamily="49" charset="-122"/>
              </a:rPr>
              <a:t>Markov</a:t>
            </a:r>
            <a:r>
              <a:rPr lang="zh-CN" altLang="en-US" sz="1200" b="1" dirty="0" smtClean="0">
                <a:latin typeface="Times New Roman" pitchFamily="18" charset="0"/>
                <a:ea typeface="楷体_GB2312" pitchFamily="49" charset="-122"/>
              </a:rPr>
              <a:t>模型来描写自然语言，对于有限状态模型、短语结构模型和转换模型等三个模型，从语言学和数学的角度进行了理论上的分析，建立了形式语言理论，具有划时代意义。</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8</a:t>
            </a:fld>
            <a:endParaRPr lang="zh-CN" altLang="en-US"/>
          </a:p>
        </p:txBody>
      </p:sp>
    </p:spTree>
    <p:extLst>
      <p:ext uri="{BB962C8B-B14F-4D97-AF65-F5344CB8AC3E}">
        <p14:creationId xmlns:p14="http://schemas.microsoft.com/office/powerpoint/2010/main" val="11043070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上一节课，我们学习了什么是</a:t>
            </a:r>
            <a:r>
              <a:rPr lang="zh-CN" altLang="en-US" sz="1200" b="1" dirty="0" smtClean="0">
                <a:latin typeface="Times New Roman" pitchFamily="18" charset="0"/>
                <a:ea typeface="楷体_GB2312" pitchFamily="49" charset="-122"/>
              </a:rPr>
              <a:t>巴科斯范式，巴科斯范式是描述语法规则一种表示方法，它是由巴科斯为了在</a:t>
            </a:r>
            <a:r>
              <a:rPr lang="en-US" altLang="zh-CN" sz="1200" b="1" dirty="0" smtClean="0">
                <a:latin typeface="Times New Roman" pitchFamily="18" charset="0"/>
                <a:ea typeface="楷体_GB2312" pitchFamily="49" charset="-122"/>
              </a:rPr>
              <a:t>ALGOL60</a:t>
            </a:r>
            <a:r>
              <a:rPr lang="zh-CN" altLang="en-US" sz="1200" b="1" dirty="0" smtClean="0">
                <a:latin typeface="Times New Roman" pitchFamily="18" charset="0"/>
                <a:ea typeface="楷体_GB2312" pitchFamily="49" charset="-122"/>
              </a:rPr>
              <a:t>报告中来描述</a:t>
            </a:r>
            <a:r>
              <a:rPr lang="en-US" altLang="zh-CN" sz="1200" b="1" dirty="0" smtClean="0">
                <a:latin typeface="Times New Roman" pitchFamily="18" charset="0"/>
                <a:ea typeface="楷体_GB2312" pitchFamily="49" charset="-122"/>
              </a:rPr>
              <a:t>ALGOL</a:t>
            </a:r>
            <a:r>
              <a:rPr lang="zh-CN" altLang="en-US" sz="1200" b="1" dirty="0" smtClean="0">
                <a:latin typeface="Times New Roman" pitchFamily="18" charset="0"/>
                <a:ea typeface="楷体_GB2312" pitchFamily="49" charset="-122"/>
              </a:rPr>
              <a:t>语言首先提出的。采用这种形式体系方式定义语法规则</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可以用简洁的公式把各种语法规则严格而清晰描述出来。例如，在高级语言中大家所熟知的</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这种语法成分，它用巴科斯范式描述为如下形式：</a:t>
            </a:r>
            <a:endParaRPr lang="en-US" altLang="zh-CN" sz="1200" b="1" dirty="0" smtClean="0">
              <a:latin typeface="Times New Roman" pitchFamily="18" charset="0"/>
              <a:ea typeface="楷体_GB2312" pitchFamily="49" charset="-122"/>
            </a:endParaRP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数字</a:t>
            </a:r>
            <a:r>
              <a:rPr lang="en-US" altLang="zh-CN" sz="1200" b="1" dirty="0" smtClean="0">
                <a:solidFill>
                  <a:srgbClr val="FFC000"/>
                </a:solidFill>
                <a:latin typeface="Times New Roman" panose="02020603050405020304" pitchFamily="18" charset="0"/>
                <a:ea typeface="楷体_GB2312" pitchFamily="49" charset="-122"/>
              </a:rPr>
              <a:t>〉      </a:t>
            </a:r>
          </a:p>
          <a:p>
            <a:pPr algn="just" eaLnBrk="1" hangingPunct="1">
              <a:lnSpc>
                <a:spcPct val="120000"/>
              </a:lnSpc>
              <a:spcBef>
                <a:spcPct val="0"/>
              </a:spcBef>
              <a:buClrTx/>
              <a:buSzTx/>
              <a:buFontTx/>
              <a:buNone/>
            </a:pPr>
            <a:r>
              <a:rPr lang="zh-CN" altLang="en-US" sz="1200" b="1" dirty="0" smtClean="0">
                <a:solidFill>
                  <a:srgbClr val="FFC000"/>
                </a:solidFill>
                <a:latin typeface="Times New Roman" panose="02020603050405020304" pitchFamily="18" charset="0"/>
                <a:ea typeface="楷体_GB2312" pitchFamily="49" charset="-122"/>
              </a:rPr>
              <a:t>  而</a:t>
            </a:r>
            <a:endParaRPr lang="en-US" altLang="zh-CN" sz="1200" b="1" dirty="0" smtClean="0">
              <a:solidFill>
                <a:srgbClr val="FFC000"/>
              </a:solidFill>
              <a:latin typeface="Times New Roman" panose="02020603050405020304" pitchFamily="18" charset="0"/>
              <a:ea typeface="楷体_GB2312" pitchFamily="49" charset="-122"/>
            </a:endParaRP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〉∷=A|B|C|D|…|</a:t>
            </a:r>
            <a:r>
              <a:rPr lang="en-US" altLang="zh-CN" sz="1200" b="1" dirty="0" err="1" smtClean="0">
                <a:solidFill>
                  <a:srgbClr val="FFC000"/>
                </a:solidFill>
                <a:latin typeface="Times New Roman" panose="02020603050405020304" pitchFamily="18" charset="0"/>
                <a:ea typeface="楷体_GB2312" pitchFamily="49" charset="-122"/>
              </a:rPr>
              <a:t>Z|a|b|c|d</a:t>
            </a:r>
            <a:r>
              <a:rPr lang="en-US" altLang="zh-CN" sz="1200" b="1" dirty="0" smtClean="0">
                <a:solidFill>
                  <a:srgbClr val="FFC000"/>
                </a:solidFill>
                <a:latin typeface="Times New Roman" panose="02020603050405020304" pitchFamily="18" charset="0"/>
                <a:ea typeface="楷体_GB2312" pitchFamily="49" charset="-122"/>
              </a:rPr>
              <a:t>|…|z</a:t>
            </a:r>
          </a:p>
          <a:p>
            <a:pPr algn="just" eaLnBrk="1" hangingPunct="1">
              <a:lnSpc>
                <a:spcPct val="120000"/>
              </a:lnSpc>
              <a:spcBef>
                <a:spcPct val="0"/>
              </a:spcBef>
              <a:buClrTx/>
              <a:buSzTx/>
              <a:buFontTx/>
              <a:buNone/>
            </a:pP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数字</a:t>
            </a:r>
            <a:r>
              <a:rPr lang="en-US" altLang="zh-CN" sz="1200" b="1" dirty="0" smtClean="0">
                <a:solidFill>
                  <a:srgbClr val="FFC000"/>
                </a:solidFill>
                <a:latin typeface="Times New Roman" panose="02020603050405020304" pitchFamily="18" charset="0"/>
                <a:ea typeface="楷体_GB2312" pitchFamily="49" charset="-122"/>
              </a:rPr>
              <a:t>〉∷=0|1|2|…|9</a:t>
            </a:r>
          </a:p>
          <a:p>
            <a:pPr algn="just" eaLnBrk="1" hangingPunct="1">
              <a:lnSpc>
                <a:spcPct val="14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在刚才的例子中，我们看到了使用巴科斯范式描述产生句子的规则。  我们</a:t>
            </a:r>
            <a:r>
              <a:rPr lang="en-US" altLang="zh-CN" sz="1200" b="1" dirty="0" smtClean="0">
                <a:effectLst>
                  <a:outerShdw blurRad="38100" dist="38100" dir="2700000" algn="tl">
                    <a:srgbClr val="000000"/>
                  </a:outerShdw>
                </a:effectLst>
                <a:latin typeface="Times New Roman" pitchFamily="18" charset="0"/>
                <a:ea typeface="楷体_GB2312" pitchFamily="49" charset="-122"/>
              </a:rPr>
              <a:t>——</a:t>
            </a:r>
          </a:p>
          <a:p>
            <a:pPr algn="just" eaLnBrk="1" hangingPunct="1">
              <a:lnSpc>
                <a:spcPct val="140000"/>
              </a:lnSpc>
              <a:defRPr/>
            </a:pPr>
            <a:r>
              <a:rPr lang="zh-CN" altLang="en-US" sz="1200" b="1" dirty="0" smtClean="0">
                <a:solidFill>
                  <a:srgbClr val="FFFF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符号（或“ →”符号）表示“定义为”；</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符号表示“或”，表示可选项；</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符号表示语法实体（语法单位）。</a:t>
            </a:r>
            <a:endPar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endParaRP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下面我们给出产生式的定义，以及如何利用这些产生式推导出相应的句子和语言。</a:t>
            </a:r>
            <a:endParaRPr lang="en-US" altLang="zh-CN" sz="1200" b="1" dirty="0" smtClean="0">
              <a:solidFill>
                <a:srgbClr val="FFC000"/>
              </a:solidFill>
              <a:ea typeface="+mn-ea"/>
            </a:endParaRPr>
          </a:p>
          <a:p>
            <a:pPr algn="just" eaLnBrk="1" hangingPunct="1">
              <a:lnSpc>
                <a:spcPct val="120000"/>
              </a:lnSpc>
              <a:spcBef>
                <a:spcPct val="0"/>
              </a:spcBef>
              <a:buClrTx/>
              <a:buSzTx/>
              <a:buFontTx/>
              <a:buNone/>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37</a:t>
            </a:fld>
            <a:endParaRPr lang="zh-CN" altLang="en-US"/>
          </a:p>
        </p:txBody>
      </p:sp>
    </p:spTree>
    <p:extLst>
      <p:ext uri="{BB962C8B-B14F-4D97-AF65-F5344CB8AC3E}">
        <p14:creationId xmlns:p14="http://schemas.microsoft.com/office/powerpoint/2010/main" val="36770652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30000"/>
              </a:lnSpc>
              <a:spcBef>
                <a:spcPct val="20000"/>
              </a:spcBef>
              <a:buClr>
                <a:schemeClr val="accent1"/>
              </a:buClr>
              <a:buSzPct val="80000"/>
              <a:defRPr/>
            </a:pPr>
            <a:r>
              <a:rPr lang="zh-CN" altLang="en-US" sz="1200" b="1" dirty="0" smtClean="0">
                <a:solidFill>
                  <a:srgbClr val="FFFFFF"/>
                </a:solidFill>
                <a:effectLst>
                  <a:outerShdw blurRad="38100" dist="38100" dir="2700000" algn="tl">
                    <a:srgbClr val="000000"/>
                  </a:outerShdw>
                </a:effectLst>
                <a:latin typeface="Times New Roman" pitchFamily="18" charset="0"/>
                <a:ea typeface="楷体_GB2312" pitchFamily="49" charset="-122"/>
              </a:rPr>
              <a:t> </a:t>
            </a:r>
            <a:r>
              <a:rPr lang="zh-CN" altLang="en-US" sz="1200" dirty="0" smtClean="0">
                <a:latin typeface="Times New Roman" pitchFamily="18" charset="0"/>
                <a:ea typeface="楷体_GB2312" pitchFamily="49" charset="-122"/>
              </a:rPr>
              <a:t>产生式就是一个符号与另一个符号串的有序偶</a:t>
            </a:r>
            <a:r>
              <a:rPr lang="en-US" altLang="zh-CN" sz="1200" dirty="0" smtClean="0">
                <a:latin typeface="Times New Roman" pitchFamily="18" charset="0"/>
                <a:ea typeface="楷体_GB2312" pitchFamily="49" charset="-122"/>
              </a:rPr>
              <a:t>(</a:t>
            </a:r>
            <a:r>
              <a:rPr lang="en-US" altLang="zh-CN" sz="1200" dirty="0" err="1" smtClean="0">
                <a:latin typeface="Times New Roman" pitchFamily="18" charset="0"/>
                <a:ea typeface="楷体_GB2312" pitchFamily="49" charset="-122"/>
              </a:rPr>
              <a:t>U,x</a:t>
            </a:r>
            <a:r>
              <a:rPr lang="en-US" altLang="zh-CN" sz="1200" dirty="0" smtClean="0">
                <a:latin typeface="Times New Roman" pitchFamily="18" charset="0"/>
                <a:ea typeface="楷体_GB2312" pitchFamily="49" charset="-122"/>
              </a:rPr>
              <a:t>)</a:t>
            </a:r>
            <a:r>
              <a:rPr lang="zh-CN" altLang="en-US" sz="1200" dirty="0" smtClean="0">
                <a:latin typeface="Times New Roman" pitchFamily="18" charset="0"/>
                <a:ea typeface="楷体_GB2312" pitchFamily="49" charset="-122"/>
              </a:rPr>
              <a:t>，</a:t>
            </a:r>
          </a:p>
          <a:p>
            <a:pPr marL="419100" indent="-382588" algn="just">
              <a:lnSpc>
                <a:spcPct val="130000"/>
              </a:lnSpc>
              <a:spcBef>
                <a:spcPct val="20000"/>
              </a:spcBef>
              <a:buClr>
                <a:schemeClr val="accent1"/>
              </a:buClr>
              <a:buSzPct val="80000"/>
              <a:defRPr/>
            </a:pPr>
            <a:r>
              <a:rPr lang="zh-CN" altLang="en-US" sz="1200" dirty="0" smtClean="0">
                <a:latin typeface="Times New Roman" pitchFamily="18" charset="0"/>
                <a:ea typeface="楷体_GB2312" pitchFamily="49" charset="-122"/>
              </a:rPr>
              <a:t>通常记为  </a:t>
            </a:r>
            <a:r>
              <a:rPr lang="en-US" altLang="zh-CN" sz="1200" dirty="0" err="1" smtClean="0">
                <a:latin typeface="Times New Roman" pitchFamily="18" charset="0"/>
                <a:ea typeface="楷体_GB2312" pitchFamily="49" charset="-122"/>
              </a:rPr>
              <a:t>U→x</a:t>
            </a:r>
            <a:r>
              <a:rPr lang="zh-CN" altLang="en-US" sz="1200" dirty="0" smtClean="0">
                <a:latin typeface="Times New Roman" pitchFamily="18" charset="0"/>
                <a:ea typeface="楷体_GB2312" pitchFamily="49" charset="-122"/>
              </a:rPr>
              <a:t>或</a:t>
            </a:r>
            <a:r>
              <a:rPr lang="en-US" altLang="zh-CN" sz="1200" dirty="0" smtClean="0">
                <a:latin typeface="Times New Roman" pitchFamily="18" charset="0"/>
                <a:ea typeface="楷体_GB2312" pitchFamily="49" charset="-122"/>
              </a:rPr>
              <a:t>U∷=x</a:t>
            </a:r>
          </a:p>
          <a:p>
            <a:pPr marL="419100" indent="-382588" algn="just">
              <a:lnSpc>
                <a:spcPct val="130000"/>
              </a:lnSpc>
              <a:spcBef>
                <a:spcPct val="20000"/>
              </a:spcBef>
              <a:buClr>
                <a:schemeClr val="accent1"/>
              </a:buClr>
              <a:buSzPct val="80000"/>
              <a:defRPr/>
            </a:pPr>
            <a:r>
              <a:rPr lang="en-US" altLang="zh-CN" sz="1200" dirty="0" smtClean="0">
                <a:latin typeface="Times New Roman" pitchFamily="18" charset="0"/>
                <a:ea typeface="楷体_GB2312" pitchFamily="49" charset="-122"/>
              </a:rPr>
              <a:t>      </a:t>
            </a:r>
            <a:r>
              <a:rPr lang="zh-CN" altLang="en-US" sz="1200" dirty="0" smtClean="0">
                <a:latin typeface="Times New Roman" pitchFamily="18" charset="0"/>
                <a:ea typeface="楷体_GB2312" pitchFamily="49" charset="-122"/>
              </a:rPr>
              <a:t>其中，</a:t>
            </a:r>
            <a:r>
              <a:rPr lang="en-US" altLang="zh-CN" sz="1200" dirty="0" smtClean="0">
                <a:latin typeface="Times New Roman" pitchFamily="18" charset="0"/>
                <a:ea typeface="楷体_GB2312" pitchFamily="49" charset="-122"/>
              </a:rPr>
              <a:t>U</a:t>
            </a:r>
            <a:r>
              <a:rPr lang="zh-CN" altLang="en-US" sz="1200" dirty="0" smtClean="0">
                <a:latin typeface="Times New Roman" pitchFamily="18" charset="0"/>
                <a:ea typeface="楷体_GB2312" pitchFamily="49" charset="-122"/>
              </a:rPr>
              <a:t>是符号，</a:t>
            </a:r>
            <a:r>
              <a:rPr lang="en-US" altLang="zh-CN" sz="1200" dirty="0" smtClean="0">
                <a:latin typeface="Times New Roman" pitchFamily="18" charset="0"/>
                <a:ea typeface="楷体_GB2312" pitchFamily="49" charset="-122"/>
              </a:rPr>
              <a:t>x</a:t>
            </a:r>
            <a:r>
              <a:rPr lang="zh-CN" altLang="en-US" sz="1200" dirty="0" smtClean="0">
                <a:latin typeface="Times New Roman" pitchFamily="18" charset="0"/>
                <a:ea typeface="楷体_GB2312" pitchFamily="49" charset="-122"/>
              </a:rPr>
              <a:t>是</a:t>
            </a:r>
            <a:r>
              <a:rPr lang="zh-CN" altLang="en-US" sz="1200" dirty="0" smtClean="0">
                <a:solidFill>
                  <a:srgbClr val="FFC000"/>
                </a:solidFill>
                <a:latin typeface="Times New Roman" pitchFamily="18" charset="0"/>
                <a:ea typeface="楷体_GB2312" pitchFamily="49" charset="-122"/>
              </a:rPr>
              <a:t>有限非空符号串</a:t>
            </a:r>
            <a:r>
              <a:rPr lang="zh-CN" altLang="en-US" sz="1200" dirty="0" smtClean="0">
                <a:latin typeface="Times New Roman" pitchFamily="18" charset="0"/>
                <a:ea typeface="楷体_GB2312" pitchFamily="49" charset="-122"/>
              </a:rPr>
              <a:t>。</a:t>
            </a:r>
            <a:endParaRPr lang="en-US" altLang="zh-CN" sz="1200" dirty="0" smtClean="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zh-CN" altLang="en-US" sz="1200" dirty="0" smtClean="0">
                <a:latin typeface="Times New Roman" pitchFamily="18" charset="0"/>
                <a:ea typeface="楷体_GB2312" pitchFamily="49" charset="-122"/>
              </a:rPr>
              <a:t>　　以定义符号为界，</a:t>
            </a:r>
            <a:r>
              <a:rPr lang="en-US" altLang="zh-CN" sz="1200" dirty="0" smtClean="0">
                <a:latin typeface="Times New Roman" pitchFamily="18" charset="0"/>
                <a:ea typeface="楷体_GB2312" pitchFamily="49" charset="-122"/>
              </a:rPr>
              <a:t>U</a:t>
            </a:r>
            <a:r>
              <a:rPr lang="zh-CN" altLang="en-US" sz="1200" dirty="0" smtClean="0">
                <a:latin typeface="Times New Roman" pitchFamily="18" charset="0"/>
                <a:ea typeface="楷体_GB2312" pitchFamily="49" charset="-122"/>
              </a:rPr>
              <a:t>称为规则的左部，</a:t>
            </a:r>
            <a:r>
              <a:rPr lang="en-US" altLang="zh-CN" sz="1200" dirty="0" smtClean="0">
                <a:latin typeface="Times New Roman" pitchFamily="18" charset="0"/>
                <a:ea typeface="楷体_GB2312" pitchFamily="49" charset="-122"/>
              </a:rPr>
              <a:t>x</a:t>
            </a:r>
            <a:r>
              <a:rPr lang="zh-CN" altLang="en-US" sz="1200" dirty="0" smtClean="0">
                <a:latin typeface="Times New Roman" pitchFamily="18" charset="0"/>
                <a:ea typeface="楷体_GB2312" pitchFamily="49" charset="-122"/>
              </a:rPr>
              <a:t>称为规则的右部。</a:t>
            </a:r>
          </a:p>
          <a:p>
            <a:pPr marL="419100" indent="-382588" algn="just">
              <a:lnSpc>
                <a:spcPct val="130000"/>
              </a:lnSpc>
              <a:spcBef>
                <a:spcPct val="20000"/>
              </a:spcBef>
              <a:buClr>
                <a:schemeClr val="accent1"/>
              </a:buClr>
              <a:buSzPct val="80000"/>
              <a:defRPr/>
            </a:pPr>
            <a:r>
              <a:rPr lang="zh-CN" altLang="en-US" sz="1200" dirty="0" smtClean="0">
                <a:latin typeface="Times New Roman" pitchFamily="18" charset="0"/>
                <a:ea typeface="楷体_GB2312" pitchFamily="49" charset="-122"/>
              </a:rPr>
              <a:t>      如果 </a:t>
            </a:r>
            <a:r>
              <a:rPr lang="en-US" altLang="zh-CN" sz="1200" dirty="0" smtClean="0">
                <a:latin typeface="Times New Roman" pitchFamily="18" charset="0"/>
                <a:ea typeface="楷体_GB2312" pitchFamily="49" charset="-122"/>
              </a:rPr>
              <a:t>U→x</a:t>
            </a:r>
            <a:r>
              <a:rPr lang="en-US" altLang="zh-CN" sz="1200" baseline="-25000" dirty="0" smtClean="0">
                <a:latin typeface="Times New Roman" pitchFamily="18" charset="0"/>
                <a:ea typeface="楷体_GB2312" pitchFamily="49" charset="-122"/>
              </a:rPr>
              <a:t>1</a:t>
            </a:r>
            <a:r>
              <a:rPr lang="zh-CN" altLang="en-US" sz="1200" dirty="0" smtClean="0">
                <a:latin typeface="Times New Roman" pitchFamily="18" charset="0"/>
                <a:ea typeface="楷体_GB2312" pitchFamily="49" charset="-122"/>
              </a:rPr>
              <a:t>， </a:t>
            </a:r>
            <a:r>
              <a:rPr lang="en-US" altLang="zh-CN" sz="1200" dirty="0" smtClean="0">
                <a:latin typeface="Times New Roman" pitchFamily="18" charset="0"/>
                <a:ea typeface="楷体_GB2312" pitchFamily="49" charset="-122"/>
              </a:rPr>
              <a:t>U→x</a:t>
            </a:r>
            <a:r>
              <a:rPr lang="en-US" altLang="zh-CN" sz="1200" baseline="-25000" dirty="0" smtClean="0">
                <a:latin typeface="Times New Roman" pitchFamily="18" charset="0"/>
                <a:ea typeface="楷体_GB2312" pitchFamily="49" charset="-122"/>
              </a:rPr>
              <a:t>2</a:t>
            </a:r>
            <a:r>
              <a:rPr lang="zh-CN" altLang="en-US" sz="1200" dirty="0" smtClean="0">
                <a:latin typeface="Times New Roman" pitchFamily="18" charset="0"/>
                <a:ea typeface="楷体_GB2312" pitchFamily="49" charset="-122"/>
              </a:rPr>
              <a:t>， </a:t>
            </a:r>
            <a:r>
              <a:rPr lang="en-US" altLang="zh-CN" sz="1200" dirty="0" smtClean="0">
                <a:latin typeface="Times New Roman" pitchFamily="18" charset="0"/>
                <a:ea typeface="楷体_GB2312" pitchFamily="49" charset="-122"/>
              </a:rPr>
              <a:t>U→x</a:t>
            </a:r>
            <a:r>
              <a:rPr lang="en-US" altLang="zh-CN" sz="1200" baseline="-25000" dirty="0" smtClean="0">
                <a:latin typeface="Times New Roman" pitchFamily="18" charset="0"/>
                <a:ea typeface="楷体_GB2312" pitchFamily="49" charset="-122"/>
              </a:rPr>
              <a:t>3</a:t>
            </a:r>
            <a:r>
              <a:rPr lang="zh-CN" altLang="en-US" sz="1200" dirty="0" smtClean="0">
                <a:latin typeface="Times New Roman" pitchFamily="18" charset="0"/>
                <a:ea typeface="楷体_GB2312" pitchFamily="49" charset="-122"/>
              </a:rPr>
              <a:t>，</a:t>
            </a:r>
            <a:r>
              <a:rPr lang="en-US" altLang="zh-CN" sz="1200" dirty="0" smtClean="0">
                <a:latin typeface="Times New Roman" pitchFamily="18" charset="0"/>
                <a:ea typeface="楷体_GB2312" pitchFamily="49" charset="-122"/>
              </a:rPr>
              <a:t>…</a:t>
            </a:r>
            <a:r>
              <a:rPr lang="zh-CN" altLang="en-US" sz="1200" dirty="0" smtClean="0">
                <a:latin typeface="Times New Roman" pitchFamily="18" charset="0"/>
                <a:ea typeface="楷体_GB2312" pitchFamily="49" charset="-122"/>
              </a:rPr>
              <a:t>， </a:t>
            </a:r>
            <a:r>
              <a:rPr lang="en-US" altLang="zh-CN" sz="1200" dirty="0" err="1" smtClean="0">
                <a:latin typeface="Times New Roman" pitchFamily="18" charset="0"/>
                <a:ea typeface="楷体_GB2312" pitchFamily="49" charset="-122"/>
              </a:rPr>
              <a:t>U→x</a:t>
            </a:r>
            <a:r>
              <a:rPr lang="en-US" altLang="zh-CN" sz="1200" baseline="-25000" dirty="0" err="1" smtClean="0">
                <a:latin typeface="Times New Roman" pitchFamily="18" charset="0"/>
                <a:ea typeface="楷体_GB2312" pitchFamily="49" charset="-122"/>
              </a:rPr>
              <a:t>n</a:t>
            </a:r>
            <a:endParaRPr lang="en-US" altLang="zh-CN" sz="1200" baseline="-25000" dirty="0" smtClean="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en-US" altLang="zh-CN" sz="1200" dirty="0" smtClean="0">
                <a:latin typeface="Times New Roman" pitchFamily="18" charset="0"/>
                <a:ea typeface="楷体_GB2312" pitchFamily="49" charset="-122"/>
              </a:rPr>
              <a:t>      </a:t>
            </a:r>
            <a:r>
              <a:rPr lang="zh-CN" altLang="en-US" sz="1200" dirty="0" smtClean="0">
                <a:latin typeface="Times New Roman" pitchFamily="18" charset="0"/>
                <a:ea typeface="楷体_GB2312" pitchFamily="49" charset="-122"/>
              </a:rPr>
              <a:t>可以写成</a:t>
            </a:r>
            <a:r>
              <a:rPr lang="en-US" altLang="zh-CN" sz="1200" dirty="0" smtClean="0">
                <a:latin typeface="Times New Roman" pitchFamily="18" charset="0"/>
                <a:ea typeface="楷体_GB2312" pitchFamily="49" charset="-122"/>
              </a:rPr>
              <a:t>U→x</a:t>
            </a:r>
            <a:r>
              <a:rPr lang="en-US" altLang="zh-CN" sz="1200" baseline="-25000" dirty="0" smtClean="0">
                <a:latin typeface="Times New Roman" pitchFamily="18" charset="0"/>
                <a:ea typeface="楷体_GB2312" pitchFamily="49" charset="-122"/>
              </a:rPr>
              <a:t>1</a:t>
            </a:r>
            <a:r>
              <a:rPr lang="en-US" altLang="zh-CN" sz="1200" dirty="0" smtClean="0">
                <a:latin typeface="Times New Roman" pitchFamily="18" charset="0"/>
                <a:ea typeface="楷体_GB2312" pitchFamily="49" charset="-122"/>
              </a:rPr>
              <a:t>|x</a:t>
            </a:r>
            <a:r>
              <a:rPr lang="en-US" altLang="zh-CN" sz="1200" baseline="-25000" dirty="0" smtClean="0">
                <a:latin typeface="Times New Roman" pitchFamily="18" charset="0"/>
                <a:ea typeface="楷体_GB2312" pitchFamily="49" charset="-122"/>
              </a:rPr>
              <a:t>2</a:t>
            </a:r>
            <a:r>
              <a:rPr lang="en-US" altLang="zh-CN" sz="1200" dirty="0" smtClean="0">
                <a:latin typeface="Times New Roman" pitchFamily="18" charset="0"/>
                <a:ea typeface="楷体_GB2312" pitchFamily="49" charset="-122"/>
              </a:rPr>
              <a:t>|…|</a:t>
            </a:r>
            <a:r>
              <a:rPr lang="en-US" altLang="zh-CN" sz="1200" dirty="0" err="1" smtClean="0">
                <a:latin typeface="Times New Roman" pitchFamily="18" charset="0"/>
                <a:ea typeface="楷体_GB2312" pitchFamily="49" charset="-122"/>
              </a:rPr>
              <a:t>x</a:t>
            </a:r>
            <a:r>
              <a:rPr lang="en-US" altLang="zh-CN" sz="1200" baseline="-25000" dirty="0" err="1" smtClean="0">
                <a:latin typeface="Times New Roman" pitchFamily="18" charset="0"/>
                <a:ea typeface="楷体_GB2312" pitchFamily="49" charset="-122"/>
              </a:rPr>
              <a:t>n</a:t>
            </a:r>
            <a:r>
              <a:rPr lang="en-US" altLang="zh-CN" sz="1200" baseline="-25000" dirty="0" smtClean="0">
                <a:latin typeface="Times New Roman" pitchFamily="18" charset="0"/>
                <a:ea typeface="楷体_GB2312" pitchFamily="49" charset="-122"/>
              </a:rPr>
              <a:t>  </a:t>
            </a:r>
            <a:r>
              <a:rPr lang="zh-CN" altLang="en-US" sz="1200" baseline="-25000" dirty="0" smtClean="0">
                <a:latin typeface="Times New Roman" pitchFamily="18" charset="0"/>
                <a:ea typeface="楷体_GB2312" pitchFamily="49" charset="-122"/>
              </a:rPr>
              <a:t>， </a:t>
            </a:r>
            <a:r>
              <a:rPr lang="zh-CN" altLang="en-US" sz="1200" dirty="0" smtClean="0">
                <a:latin typeface="Times New Roman" pitchFamily="18" charset="0"/>
                <a:ea typeface="楷体_GB2312" pitchFamily="49" charset="-122"/>
              </a:rPr>
              <a:t>并称</a:t>
            </a:r>
            <a:r>
              <a:rPr lang="en-US" altLang="zh-CN" sz="1200" dirty="0" smtClean="0">
                <a:latin typeface="Times New Roman" pitchFamily="18" charset="0"/>
                <a:ea typeface="楷体_GB2312" pitchFamily="49" charset="-122"/>
              </a:rPr>
              <a:t>x</a:t>
            </a:r>
            <a:r>
              <a:rPr lang="en-US" altLang="zh-CN" sz="1200" baseline="-25000" dirty="0" smtClean="0">
                <a:latin typeface="Times New Roman" pitchFamily="18" charset="0"/>
                <a:ea typeface="楷体_GB2312" pitchFamily="49" charset="-122"/>
              </a:rPr>
              <a:t>i</a:t>
            </a:r>
            <a:r>
              <a:rPr lang="zh-CN" altLang="en-US" sz="1200" dirty="0" smtClean="0">
                <a:latin typeface="Times New Roman" pitchFamily="18" charset="0"/>
                <a:ea typeface="楷体_GB2312" pitchFamily="49" charset="-122"/>
              </a:rPr>
              <a:t>是</a:t>
            </a:r>
            <a:r>
              <a:rPr lang="en-US" altLang="zh-CN" sz="1200" dirty="0" smtClean="0">
                <a:latin typeface="Times New Roman" pitchFamily="18" charset="0"/>
                <a:ea typeface="楷体_GB2312" pitchFamily="49" charset="-122"/>
              </a:rPr>
              <a:t>U</a:t>
            </a:r>
            <a:r>
              <a:rPr lang="zh-CN" altLang="en-US" sz="1200" dirty="0" smtClean="0">
                <a:latin typeface="Times New Roman" pitchFamily="18" charset="0"/>
                <a:ea typeface="楷体_GB2312" pitchFamily="49" charset="-122"/>
              </a:rPr>
              <a:t>的一个候选式。</a:t>
            </a:r>
            <a:endParaRPr lang="en-US" altLang="zh-CN" sz="1200" dirty="0" smtClean="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zh-CN" altLang="en-US" sz="1200" dirty="0" smtClean="0">
                <a:latin typeface="Times New Roman" pitchFamily="18" charset="0"/>
                <a:ea typeface="楷体_GB2312" pitchFamily="49" charset="-122"/>
              </a:rPr>
              <a:t>请同学们注意，此处的产生式定义是侠义的定义形式，以后大家会看到类似于</a:t>
            </a:r>
            <a:r>
              <a:rPr lang="en-US" altLang="zh-CN" sz="1200" dirty="0" smtClean="0">
                <a:latin typeface="Times New Roman" pitchFamily="18" charset="0"/>
                <a:ea typeface="楷体_GB2312" pitchFamily="49" charset="-122"/>
              </a:rPr>
              <a:t>AE::=</a:t>
            </a:r>
            <a:r>
              <a:rPr lang="en-US" altLang="zh-CN" sz="1200" b="1" dirty="0" smtClean="0">
                <a:solidFill>
                  <a:srgbClr val="FFC000"/>
                </a:solidFill>
                <a:latin typeface="Times New Roman" pitchFamily="18" charset="0"/>
                <a:ea typeface="楷体_GB2312" pitchFamily="49" charset="-122"/>
              </a:rPr>
              <a:t>ε</a:t>
            </a:r>
            <a:r>
              <a:rPr lang="zh-CN" altLang="en-US" sz="1200" dirty="0" smtClean="0">
                <a:latin typeface="Times New Roman" pitchFamily="18" charset="0"/>
                <a:ea typeface="楷体_GB2312" pitchFamily="49" charset="-122"/>
              </a:rPr>
              <a:t>这样的产生式</a:t>
            </a:r>
            <a:endParaRPr lang="en-US" altLang="zh-CN" sz="1200" dirty="0" smtClean="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38</a:t>
            </a:fld>
            <a:endParaRPr lang="zh-CN" altLang="en-US"/>
          </a:p>
        </p:txBody>
      </p:sp>
    </p:spTree>
    <p:extLst>
      <p:ext uri="{BB962C8B-B14F-4D97-AF65-F5344CB8AC3E}">
        <p14:creationId xmlns:p14="http://schemas.microsoft.com/office/powerpoint/2010/main" val="2543222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产生式左部和右部所有符合的集合称为</a:t>
            </a:r>
            <a:r>
              <a:rPr lang="zh-CN" altLang="zh-CN" sz="1200" b="1" kern="1200" dirty="0" smtClean="0">
                <a:solidFill>
                  <a:schemeClr val="tx1"/>
                </a:solidFill>
                <a:effectLst/>
                <a:latin typeface="+mn-lt"/>
                <a:ea typeface="+mn-ea"/>
                <a:cs typeface="+mn-cs"/>
              </a:rPr>
              <a:t>字汇表</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symbol collection set</a:t>
            </a:r>
            <a:r>
              <a:rPr lang="zh-CN" altLang="zh-CN" sz="1200" kern="1200" dirty="0" smtClean="0">
                <a:solidFill>
                  <a:schemeClr val="tx1"/>
                </a:solidFill>
                <a:effectLst/>
                <a:latin typeface="+mn-lt"/>
                <a:ea typeface="+mn-ea"/>
                <a:cs typeface="+mn-cs"/>
              </a:rPr>
              <a:t>），记为</a:t>
            </a:r>
            <a:r>
              <a:rPr lang="en-US" altLang="zh-CN" sz="1200" kern="1200" dirty="0" smtClean="0">
                <a:solidFill>
                  <a:schemeClr val="tx1"/>
                </a:solidFill>
                <a:effectLst/>
                <a:latin typeface="+mn-lt"/>
                <a:ea typeface="+mn-ea"/>
                <a:cs typeface="+mn-cs"/>
              </a:rPr>
              <a:t>V</a:t>
            </a:r>
            <a:r>
              <a:rPr lang="zh-CN" altLang="zh-CN" sz="1200" kern="1200" dirty="0" smtClean="0">
                <a:solidFill>
                  <a:schemeClr val="tx1"/>
                </a:solidFill>
                <a:effectLst/>
                <a:latin typeface="+mn-lt"/>
                <a:ea typeface="+mn-ea"/>
                <a:cs typeface="+mn-cs"/>
              </a:rPr>
              <a:t>。如果出现在左部，并且能派生出其他符号或符号串的那些符号称为</a:t>
            </a:r>
            <a:r>
              <a:rPr lang="zh-CN" altLang="zh-CN" sz="1200" b="1" kern="1200" dirty="0" smtClean="0">
                <a:solidFill>
                  <a:schemeClr val="tx1"/>
                </a:solidFill>
                <a:effectLst/>
                <a:latin typeface="+mn-lt"/>
                <a:ea typeface="+mn-ea"/>
                <a:cs typeface="+mn-cs"/>
              </a:rPr>
              <a:t>非终结符号</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non-terminal symbol</a:t>
            </a:r>
            <a:r>
              <a:rPr lang="zh-CN" altLang="zh-CN" sz="1200" kern="1200" dirty="0" smtClean="0">
                <a:solidFill>
                  <a:schemeClr val="tx1"/>
                </a:solidFill>
                <a:effectLst/>
                <a:latin typeface="+mn-lt"/>
                <a:ea typeface="+mn-ea"/>
                <a:cs typeface="+mn-cs"/>
              </a:rPr>
              <a:t>），也称为语法实体或语法单位，它们的全体构成一个非终结符号集合，记为</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zh-CN" altLang="zh-CN" sz="1200" kern="1200" dirty="0" smtClean="0">
                <a:solidFill>
                  <a:schemeClr val="tx1"/>
                </a:solidFill>
                <a:effectLst/>
                <a:latin typeface="+mn-lt"/>
                <a:ea typeface="+mn-ea"/>
                <a:cs typeface="+mn-cs"/>
              </a:rPr>
              <a:t>中不属于</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的那些符号，被称为</a:t>
            </a:r>
            <a:r>
              <a:rPr lang="zh-CN" altLang="zh-CN" sz="1200" b="1" kern="1200" dirty="0" smtClean="0">
                <a:solidFill>
                  <a:schemeClr val="tx1"/>
                </a:solidFill>
                <a:effectLst/>
                <a:latin typeface="+mn-lt"/>
                <a:ea typeface="+mn-ea"/>
                <a:cs typeface="+mn-cs"/>
              </a:rPr>
              <a:t>终结符号</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terminal symbol</a:t>
            </a:r>
            <a:r>
              <a:rPr lang="zh-CN" altLang="zh-CN" sz="1200" kern="1200" dirty="0" smtClean="0">
                <a:solidFill>
                  <a:schemeClr val="tx1"/>
                </a:solidFill>
                <a:effectLst/>
                <a:latin typeface="+mn-lt"/>
                <a:ea typeface="+mn-ea"/>
                <a:cs typeface="+mn-cs"/>
              </a:rPr>
              <a:t>），它们的全体组成了终结符号集合，记为</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。显然</a:t>
            </a:r>
            <a:r>
              <a:rPr lang="en-US" altLang="zh-CN" sz="1200" kern="1200" dirty="0" smtClean="0">
                <a:solidFill>
                  <a:schemeClr val="tx1"/>
                </a:solidFill>
                <a:effectLst/>
                <a:latin typeface="+mn-lt"/>
                <a:ea typeface="+mn-ea"/>
                <a:cs typeface="+mn-cs"/>
              </a:rPr>
              <a:t>V = 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en-US" altLang="zh-CN" sz="1200" kern="1200" dirty="0" smtClean="0">
                <a:solidFill>
                  <a:schemeClr val="tx1"/>
                </a:solidFill>
                <a:effectLst/>
                <a:latin typeface="+mn-lt"/>
                <a:ea typeface="+mn-ea"/>
                <a:cs typeface="+mn-cs"/>
              </a:rPr>
              <a:t> = Ø</a:t>
            </a:r>
            <a:r>
              <a:rPr lang="zh-CN" altLang="zh-CN" sz="1200" kern="120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39</a:t>
            </a:fld>
            <a:endParaRPr lang="zh-CN" altLang="en-US"/>
          </a:p>
        </p:txBody>
      </p:sp>
    </p:spTree>
    <p:extLst>
      <p:ext uri="{BB962C8B-B14F-4D97-AF65-F5344CB8AC3E}">
        <p14:creationId xmlns:p14="http://schemas.microsoft.com/office/powerpoint/2010/main" val="21601967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zh-CN" altLang="en-US" dirty="0" smtClean="0"/>
              <a:t>例如前面提到的</a:t>
            </a:r>
            <a:r>
              <a:rPr lang="en-US" altLang="zh-CN" dirty="0" smtClean="0"/>
              <a:t>&lt;</a:t>
            </a:r>
            <a:r>
              <a:rPr lang="zh-CN" altLang="en-US" dirty="0" smtClean="0"/>
              <a:t>标识符</a:t>
            </a:r>
            <a:r>
              <a:rPr lang="en-US" altLang="zh-CN" dirty="0" smtClean="0"/>
              <a:t>〉</a:t>
            </a:r>
            <a:r>
              <a:rPr lang="zh-CN" altLang="en-US" dirty="0" smtClean="0"/>
              <a:t>的相关产生式中：左部不出现了</a:t>
            </a:r>
            <a:r>
              <a:rPr lang="en-US" altLang="zh-CN" dirty="0" smtClean="0"/>
              <a:t>&lt;</a:t>
            </a:r>
            <a:r>
              <a:rPr lang="zh-CN" altLang="en-US" dirty="0" smtClean="0"/>
              <a:t> 标识符</a:t>
            </a:r>
            <a:r>
              <a:rPr lang="en-US" altLang="zh-CN" dirty="0" smtClean="0"/>
              <a:t>&gt;</a:t>
            </a:r>
            <a:r>
              <a:rPr lang="zh-CN" altLang="en-US" dirty="0" smtClean="0"/>
              <a:t>、</a:t>
            </a:r>
            <a:r>
              <a:rPr lang="en-US" altLang="zh-CN" dirty="0" smtClean="0"/>
              <a:t>&lt;</a:t>
            </a:r>
            <a:r>
              <a:rPr lang="zh-CN" altLang="en-US" dirty="0" smtClean="0"/>
              <a:t>字母</a:t>
            </a:r>
            <a:r>
              <a:rPr lang="en-US" altLang="zh-CN" dirty="0" smtClean="0"/>
              <a:t>&gt;</a:t>
            </a:r>
            <a:r>
              <a:rPr lang="zh-CN" altLang="en-US" dirty="0" smtClean="0"/>
              <a:t>、</a:t>
            </a:r>
            <a:r>
              <a:rPr lang="en-US" altLang="zh-CN" dirty="0" smtClean="0"/>
              <a:t>&lt;</a:t>
            </a:r>
            <a:r>
              <a:rPr lang="zh-CN" altLang="en-US" dirty="0" smtClean="0"/>
              <a:t>数字</a:t>
            </a:r>
            <a:r>
              <a:rPr lang="en-US" altLang="zh-CN" dirty="0" smtClean="0"/>
              <a:t>&gt;</a:t>
            </a:r>
            <a:r>
              <a:rPr lang="zh-CN" altLang="en-US" dirty="0" smtClean="0"/>
              <a:t>，因此  </a:t>
            </a:r>
            <a:r>
              <a:rPr kumimoji="1" lang="en-US" altLang="zh-CN" sz="1200" b="1" dirty="0" smtClean="0">
                <a:latin typeface="Times New Roman" pitchFamily="18" charset="0"/>
                <a:ea typeface="楷体_GB2312" pitchFamily="49" charset="-122"/>
              </a:rPr>
              <a:t>V</a:t>
            </a:r>
            <a:r>
              <a:rPr kumimoji="1" lang="en-US" altLang="zh-CN" sz="1200" b="1" baseline="-25000" dirty="0" smtClean="0">
                <a:latin typeface="Times New Roman" pitchFamily="18" charset="0"/>
                <a:ea typeface="楷体_GB2312" pitchFamily="49" charset="-122"/>
              </a:rPr>
              <a:t>N</a:t>
            </a: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cs typeface="Courier New" pitchFamily="49" charset="0"/>
              </a:rPr>
              <a:t>为这</a:t>
            </a:r>
            <a:r>
              <a:rPr kumimoji="1" lang="en-US" altLang="zh-CN" sz="1200" b="1" dirty="0" smtClean="0">
                <a:latin typeface="Times New Roman" pitchFamily="18" charset="0"/>
                <a:ea typeface="楷体_GB2312" pitchFamily="49" charset="-122"/>
                <a:cs typeface="Courier New" pitchFamily="49" charset="0"/>
              </a:rPr>
              <a:t>3</a:t>
            </a:r>
            <a:r>
              <a:rPr kumimoji="1" lang="zh-CN" altLang="en-US" sz="1200" b="1" dirty="0" smtClean="0">
                <a:latin typeface="Times New Roman" pitchFamily="18" charset="0"/>
                <a:ea typeface="楷体_GB2312" pitchFamily="49" charset="-122"/>
                <a:cs typeface="Courier New" pitchFamily="49" charset="0"/>
              </a:rPr>
              <a:t>个元素组成的集合，出现在右部的其他符号属于终结符号集合</a:t>
            </a:r>
            <a:r>
              <a:rPr kumimoji="1" lang="en-US" altLang="zh-CN" sz="1200" b="1" dirty="0" smtClean="0">
                <a:latin typeface="Times New Roman" pitchFamily="18" charset="0"/>
                <a:ea typeface="楷体_GB2312" pitchFamily="49" charset="-122"/>
              </a:rPr>
              <a:t>V</a:t>
            </a:r>
            <a:r>
              <a:rPr kumimoji="1" lang="en-US" altLang="zh-CN" sz="1200" b="1" baseline="-25000" dirty="0" smtClean="0">
                <a:latin typeface="Times New Roman" pitchFamily="18" charset="0"/>
                <a:ea typeface="楷体_GB2312" pitchFamily="49" charset="-122"/>
              </a:rPr>
              <a:t>T</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a,b</a:t>
            </a:r>
            <a:r>
              <a:rPr kumimoji="1" lang="en-US" altLang="zh-CN" sz="1200" b="1" dirty="0" smtClean="0">
                <a:latin typeface="Times New Roman" pitchFamily="18" charset="0"/>
                <a:ea typeface="楷体_GB2312" pitchFamily="49" charset="-122"/>
              </a:rPr>
              <a:t>,…,z,0,1,…9, }  </a:t>
            </a:r>
            <a:r>
              <a:rPr kumimoji="1" lang="zh-CN" altLang="en-US" sz="1200" b="1" dirty="0" smtClean="0">
                <a:latin typeface="Times New Roman" pitchFamily="18" charset="0"/>
                <a:ea typeface="楷体_GB2312" pitchFamily="49" charset="-122"/>
              </a:rPr>
              <a:t>，</a:t>
            </a:r>
            <a:r>
              <a:rPr lang="zh-CN" altLang="zh-CN" sz="1200" kern="1200" dirty="0" smtClean="0">
                <a:solidFill>
                  <a:schemeClr val="tx1"/>
                </a:solidFill>
                <a:effectLst/>
                <a:latin typeface="+mn-lt"/>
                <a:ea typeface="+mn-ea"/>
                <a:cs typeface="+mn-cs"/>
              </a:rPr>
              <a:t>此处</a:t>
            </a:r>
            <a:r>
              <a:rPr lang="zh-CN" altLang="en-US" sz="1200" kern="1200" dirty="0" smtClean="0">
                <a:solidFill>
                  <a:schemeClr val="tx1"/>
                </a:solidFill>
                <a:effectLst/>
                <a:latin typeface="+mn-lt"/>
                <a:ea typeface="+mn-ea"/>
                <a:cs typeface="+mn-cs"/>
              </a:rPr>
              <a:t>注意：</a:t>
            </a:r>
            <a:r>
              <a:rPr lang="zh-CN" altLang="zh-CN" sz="1200" kern="1200" dirty="0" smtClean="0">
                <a:solidFill>
                  <a:schemeClr val="tx1"/>
                </a:solidFill>
                <a:effectLst/>
                <a:latin typeface="+mn-lt"/>
                <a:ea typeface="+mn-ea"/>
                <a:cs typeface="+mn-cs"/>
              </a:rPr>
              <a:t>空符号串</a:t>
            </a:r>
            <a:r>
              <a:rPr lang="en-US" altLang="zh-CN" sz="1200" kern="1200" dirty="0" smtClean="0">
                <a:solidFill>
                  <a:schemeClr val="tx1"/>
                </a:solidFill>
                <a:effectLst/>
                <a:latin typeface="+mn-lt"/>
                <a:ea typeface="+mn-ea"/>
                <a:cs typeface="+mn-cs"/>
              </a:rPr>
              <a:t>ε</a:t>
            </a:r>
            <a:r>
              <a:rPr lang="zh-CN" altLang="en-US" sz="1200" kern="1200" dirty="0" smtClean="0">
                <a:solidFill>
                  <a:schemeClr val="tx1"/>
                </a:solidFill>
                <a:effectLst/>
                <a:latin typeface="+mn-lt"/>
                <a:ea typeface="+mn-ea"/>
                <a:cs typeface="+mn-cs"/>
              </a:rPr>
              <a:t>不属于非终结符号，也不属于终结符号 </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40</a:t>
            </a:fld>
            <a:endParaRPr lang="zh-CN" altLang="en-US"/>
          </a:p>
        </p:txBody>
      </p:sp>
    </p:spTree>
    <p:extLst>
      <p:ext uri="{BB962C8B-B14F-4D97-AF65-F5344CB8AC3E}">
        <p14:creationId xmlns:p14="http://schemas.microsoft.com/office/powerpoint/2010/main" val="10606544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通常需要多条产生式（规则）才能完成某种语言的定义（例如，如果用文法生成法描述</a:t>
            </a:r>
            <a:r>
              <a:rPr lang="en-US" altLang="zh-CN" sz="1200" kern="1200" dirty="0" smtClean="0">
                <a:solidFill>
                  <a:schemeClr val="tx1"/>
                </a:solidFill>
                <a:effectLst/>
                <a:latin typeface="+mn-lt"/>
                <a:ea typeface="+mn-ea"/>
                <a:cs typeface="+mn-cs"/>
              </a:rPr>
              <a:t>C</a:t>
            </a:r>
            <a:r>
              <a:rPr lang="zh-CN" altLang="zh-CN" sz="1200" kern="1200" dirty="0" smtClean="0">
                <a:solidFill>
                  <a:schemeClr val="tx1"/>
                </a:solidFill>
                <a:effectLst/>
                <a:latin typeface="+mn-lt"/>
                <a:ea typeface="+mn-ea"/>
                <a:cs typeface="+mn-cs"/>
              </a:rPr>
              <a:t>语言，则大约需要</a:t>
            </a:r>
            <a:r>
              <a:rPr lang="en-US" altLang="zh-CN" sz="1200" kern="1200" dirty="0" smtClean="0">
                <a:solidFill>
                  <a:schemeClr val="tx1"/>
                </a:solidFill>
                <a:effectLst/>
                <a:latin typeface="+mn-lt"/>
                <a:ea typeface="+mn-ea"/>
                <a:cs typeface="+mn-cs"/>
              </a:rPr>
              <a:t>3000-5000</a:t>
            </a:r>
            <a:r>
              <a:rPr lang="zh-CN" altLang="zh-CN" sz="1200" kern="1200" dirty="0" smtClean="0">
                <a:solidFill>
                  <a:schemeClr val="tx1"/>
                </a:solidFill>
                <a:effectLst/>
                <a:latin typeface="+mn-lt"/>
                <a:ea typeface="+mn-ea"/>
                <a:cs typeface="+mn-cs"/>
              </a:rPr>
              <a:t>条产生式），从而得到了文法的形式化定义。</a:t>
            </a:r>
            <a:endParaRPr lang="en-US" altLang="zh-CN" sz="1200" kern="1200" dirty="0" smtClean="0">
              <a:solidFill>
                <a:schemeClr val="tx1"/>
              </a:solidFill>
              <a:effectLst/>
              <a:latin typeface="+mn-lt"/>
              <a:ea typeface="+mn-ea"/>
              <a:cs typeface="+mn-cs"/>
            </a:endParaRPr>
          </a:p>
          <a:p>
            <a:pPr marL="419100" indent="-382588">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文法是规则的有穷集合</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形式定义为</a:t>
            </a:r>
            <a:r>
              <a:rPr lang="zh-CN" altLang="en-US" sz="1200" b="1" dirty="0" smtClean="0">
                <a:solidFill>
                  <a:srgbClr val="FFC000"/>
                </a:solidFill>
                <a:latin typeface="Times New Roman" pitchFamily="18" charset="0"/>
                <a:ea typeface="楷体_GB2312" pitchFamily="49" charset="-122"/>
              </a:rPr>
              <a:t>四元组</a:t>
            </a:r>
            <a:r>
              <a:rPr lang="zh-CN" altLang="en-US" sz="1200" b="1" dirty="0" smtClean="0">
                <a:latin typeface="Times New Roman" pitchFamily="18" charset="0"/>
                <a:ea typeface="楷体_GB2312" pitchFamily="49" charset="-122"/>
              </a:rPr>
              <a:t>形式为    </a:t>
            </a:r>
            <a:r>
              <a:rPr lang="en-US" altLang="zh-CN" sz="1200" b="1" dirty="0" smtClean="0">
                <a:latin typeface="Times New Roman" pitchFamily="18" charset="0"/>
                <a:ea typeface="楷体_GB2312" pitchFamily="49" charset="-122"/>
              </a:rPr>
              <a:t>G=(V</a:t>
            </a:r>
            <a:r>
              <a:rPr lang="en-US" altLang="zh-CN" sz="1200" b="1" baseline="-25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T</a:t>
            </a:r>
            <a:r>
              <a:rPr lang="en-US" altLang="zh-CN" sz="1200" b="1" dirty="0" smtClean="0">
                <a:latin typeface="Times New Roman" pitchFamily="18" charset="0"/>
                <a:ea typeface="楷体_GB2312" pitchFamily="49" charset="-122"/>
              </a:rPr>
              <a:t>,P,Z)</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其中：</a:t>
            </a:r>
            <a:r>
              <a:rPr lang="en-US" altLang="zh-CN" sz="1200" b="1" dirty="0" smtClean="0">
                <a:solidFill>
                  <a:srgbClr val="FFC000"/>
                </a:solidFill>
                <a:latin typeface="Times New Roman" pitchFamily="18" charset="0"/>
                <a:ea typeface="楷体_GB2312" pitchFamily="49" charset="-122"/>
              </a:rPr>
              <a:t>V</a:t>
            </a:r>
            <a:r>
              <a:rPr lang="en-US" altLang="zh-CN" sz="1200" b="1" baseline="-25000" dirty="0" smtClean="0">
                <a:solidFill>
                  <a:srgbClr val="FFC000"/>
                </a:solidFill>
                <a:latin typeface="Times New Roman" pitchFamily="18" charset="0"/>
                <a:ea typeface="楷体_GB2312" pitchFamily="49" charset="-122"/>
              </a:rPr>
              <a:t>N </a:t>
            </a:r>
            <a:r>
              <a:rPr lang="zh-CN" altLang="en-US" sz="1200" b="1" dirty="0" smtClean="0">
                <a:solidFill>
                  <a:srgbClr val="FFC000"/>
                </a:solidFill>
                <a:latin typeface="Times New Roman" pitchFamily="18" charset="0"/>
                <a:ea typeface="楷体_GB2312" pitchFamily="49" charset="-122"/>
              </a:rPr>
              <a:t>是非终结符集合</a:t>
            </a:r>
            <a:r>
              <a:rPr lang="en-US" altLang="zh-CN" sz="1200" b="1" dirty="0" smtClean="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V</a:t>
            </a:r>
            <a:r>
              <a:rPr lang="en-US" altLang="zh-CN" sz="1200" b="1" baseline="-25000" dirty="0" smtClean="0">
                <a:solidFill>
                  <a:srgbClr val="FFC000"/>
                </a:solidFill>
                <a:latin typeface="Times New Roman" pitchFamily="18" charset="0"/>
                <a:ea typeface="楷体_GB2312" pitchFamily="49" charset="-122"/>
              </a:rPr>
              <a:t>T  </a:t>
            </a:r>
            <a:r>
              <a:rPr lang="zh-CN" altLang="en-US" sz="1200" b="1" dirty="0" smtClean="0">
                <a:solidFill>
                  <a:srgbClr val="FFC000"/>
                </a:solidFill>
                <a:latin typeface="Times New Roman" pitchFamily="18" charset="0"/>
                <a:ea typeface="楷体_GB2312" pitchFamily="49" charset="-122"/>
              </a:rPr>
              <a:t>是终结符集合</a:t>
            </a:r>
            <a:r>
              <a:rPr lang="en-US" altLang="zh-CN" sz="1200" b="1" dirty="0" smtClean="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P   </a:t>
            </a:r>
            <a:r>
              <a:rPr lang="zh-CN" altLang="en-US" sz="1200" b="1" dirty="0" smtClean="0">
                <a:solidFill>
                  <a:srgbClr val="FFC000"/>
                </a:solidFill>
                <a:latin typeface="Times New Roman" pitchFamily="18" charset="0"/>
                <a:ea typeface="楷体_GB2312" pitchFamily="49" charset="-122"/>
              </a:rPr>
              <a:t>代表产生式集</a:t>
            </a:r>
            <a:r>
              <a:rPr lang="en-US" altLang="zh-CN" sz="1200" b="1" dirty="0" smtClean="0">
                <a:solidFill>
                  <a:srgbClr val="FFC000"/>
                </a:solidFill>
                <a:latin typeface="Times New Roman" pitchFamily="18" charset="0"/>
                <a:ea typeface="楷体_GB2312" pitchFamily="49" charset="-122"/>
              </a:rPr>
              <a:t>, </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Z∈V</a:t>
            </a:r>
            <a:r>
              <a:rPr lang="en-US" altLang="zh-CN" sz="1200" b="1" baseline="-25000" dirty="0" smtClean="0">
                <a:solidFill>
                  <a:srgbClr val="FFC000"/>
                </a:solidFill>
                <a:latin typeface="Times New Roman" pitchFamily="18" charset="0"/>
                <a:ea typeface="楷体_GB2312" pitchFamily="49" charset="-122"/>
              </a:rPr>
              <a:t>N</a:t>
            </a:r>
            <a:r>
              <a:rPr lang="zh-CN" altLang="en-US" sz="1200" b="1" dirty="0" smtClean="0">
                <a:solidFill>
                  <a:srgbClr val="FFC000"/>
                </a:solidFill>
                <a:latin typeface="Times New Roman" pitchFamily="18" charset="0"/>
                <a:ea typeface="楷体_GB2312" pitchFamily="49" charset="-122"/>
              </a:rPr>
              <a:t>是文法</a:t>
            </a:r>
            <a:r>
              <a:rPr lang="en-US" altLang="zh-CN" sz="1200" b="1" dirty="0" smtClean="0">
                <a:solidFill>
                  <a:srgbClr val="FFC000"/>
                </a:solidFill>
                <a:latin typeface="Times New Roman" pitchFamily="18" charset="0"/>
                <a:ea typeface="楷体_GB2312" pitchFamily="49" charset="-122"/>
              </a:rPr>
              <a:t>G</a:t>
            </a:r>
            <a:r>
              <a:rPr lang="zh-CN" altLang="en-US" sz="1200" b="1" dirty="0" smtClean="0">
                <a:solidFill>
                  <a:srgbClr val="FFC000"/>
                </a:solidFill>
                <a:latin typeface="Times New Roman" pitchFamily="18" charset="0"/>
                <a:ea typeface="楷体_GB2312" pitchFamily="49" charset="-122"/>
              </a:rPr>
              <a:t>开始符号</a:t>
            </a:r>
            <a:r>
              <a:rPr lang="zh-CN" altLang="en-US" sz="1200" b="1" dirty="0" smtClean="0">
                <a:latin typeface="Times New Roman" pitchFamily="18" charset="0"/>
                <a:ea typeface="楷体_GB2312" pitchFamily="49" charset="-122"/>
              </a:rPr>
              <a:t>，也称识别符号，它至少</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要在一条产生式左部出现。</a:t>
            </a:r>
          </a:p>
          <a:p>
            <a:pPr marL="419100" indent="-382588" algn="just">
              <a:lnSpc>
                <a:spcPct val="120000"/>
              </a:lnSpc>
              <a:spcBef>
                <a:spcPct val="20000"/>
              </a:spcBef>
              <a:buClr>
                <a:schemeClr val="accent1"/>
              </a:buClr>
              <a:buSzPct val="80000"/>
              <a:defRPr/>
            </a:pPr>
            <a:r>
              <a:rPr lang="zh-CN" altLang="en-US" sz="1200" b="1" dirty="0" smtClean="0">
                <a:solidFill>
                  <a:srgbClr val="FFFF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文法</a:t>
            </a:r>
            <a:r>
              <a:rPr lang="en-US" altLang="zh-CN" sz="1200" b="1" dirty="0" smtClean="0">
                <a:solidFill>
                  <a:srgbClr val="FFC000"/>
                </a:solidFill>
                <a:latin typeface="Times New Roman" pitchFamily="18" charset="0"/>
                <a:ea typeface="楷体_GB2312" pitchFamily="49" charset="-122"/>
              </a:rPr>
              <a:t>G</a:t>
            </a:r>
            <a:r>
              <a:rPr lang="zh-CN" altLang="en-US" sz="1200" b="1" dirty="0" smtClean="0">
                <a:solidFill>
                  <a:srgbClr val="FFC000"/>
                </a:solidFill>
                <a:latin typeface="Times New Roman" pitchFamily="18" charset="0"/>
                <a:ea typeface="楷体_GB2312" pitchFamily="49" charset="-122"/>
              </a:rPr>
              <a:t>通常记为</a:t>
            </a:r>
            <a:r>
              <a:rPr lang="en-US" altLang="zh-CN" sz="1200" b="1" dirty="0" smtClean="0">
                <a:solidFill>
                  <a:srgbClr val="FFC000"/>
                </a:solidFill>
                <a:latin typeface="Times New Roman" pitchFamily="18" charset="0"/>
                <a:ea typeface="楷体_GB2312" pitchFamily="49" charset="-122"/>
              </a:rPr>
              <a:t>G</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Z</a:t>
            </a:r>
            <a:r>
              <a:rPr lang="zh-CN" altLang="en-US" sz="1200" b="1" dirty="0" smtClean="0">
                <a:solidFill>
                  <a:srgbClr val="FFC000"/>
                </a:solidFill>
                <a:latin typeface="Times New Roman" pitchFamily="18" charset="0"/>
                <a:ea typeface="楷体_GB2312" pitchFamily="49" charset="-122"/>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42</a:t>
            </a:fld>
            <a:endParaRPr lang="zh-CN" altLang="en-US"/>
          </a:p>
        </p:txBody>
      </p:sp>
    </p:spTree>
    <p:extLst>
      <p:ext uri="{BB962C8B-B14F-4D97-AF65-F5344CB8AC3E}">
        <p14:creationId xmlns:p14="http://schemas.microsoft.com/office/powerpoint/2010/main" val="22532593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例如：标识符文法可定义如下</a:t>
            </a:r>
            <a:r>
              <a:rPr lang="en-US" altLang="zh-CN"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G</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Z</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T</a:t>
            </a:r>
            <a:r>
              <a:rPr lang="en-US" altLang="zh-CN" sz="1200" b="1" dirty="0" smtClean="0">
                <a:latin typeface="Times New Roman" pitchFamily="18" charset="0"/>
                <a:ea typeface="楷体_GB2312" pitchFamily="49" charset="-122"/>
              </a:rPr>
              <a:t>,P,Z)</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V</a:t>
            </a:r>
            <a:r>
              <a:rPr lang="en-US" altLang="zh-CN" sz="1200" b="1" baseline="-25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字母</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V</a:t>
            </a:r>
            <a:r>
              <a:rPr lang="en-US" altLang="zh-CN" sz="1200" b="1" baseline="-25000" dirty="0" smtClean="0">
                <a:latin typeface="Times New Roman" pitchFamily="18" charset="0"/>
                <a:ea typeface="楷体_GB2312" pitchFamily="49" charset="-122"/>
              </a:rPr>
              <a:t>T</a:t>
            </a:r>
            <a:r>
              <a:rPr lang="en-US" altLang="zh-CN"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a,b</a:t>
            </a:r>
            <a:r>
              <a:rPr lang="en-US" altLang="zh-CN" sz="1200" b="1" dirty="0" smtClean="0">
                <a:latin typeface="Times New Roman" pitchFamily="18" charset="0"/>
                <a:ea typeface="楷体_GB2312" pitchFamily="49" charset="-122"/>
              </a:rPr>
              <a:t>,…,z,0,1,…9}</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P</a:t>
            </a:r>
            <a:r>
              <a:rPr lang="zh-CN" altLang="en-US" sz="1200" b="1" dirty="0" smtClean="0">
                <a:latin typeface="Times New Roman" pitchFamily="18" charset="0"/>
                <a:ea typeface="楷体_GB2312" pitchFamily="49" charset="-122"/>
              </a:rPr>
              <a:t>由下列规则组成</a:t>
            </a:r>
            <a:r>
              <a:rPr lang="en-US" altLang="zh-CN"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〉∷=&lt;</a:t>
            </a:r>
            <a:r>
              <a:rPr lang="zh-CN" altLang="en-US" sz="1200" b="1" dirty="0" smtClean="0">
                <a:latin typeface="Times New Roman" pitchFamily="18" charset="0"/>
                <a:ea typeface="楷体_GB2312" pitchFamily="49" charset="-122"/>
              </a:rPr>
              <a:t>字母</a:t>
            </a:r>
            <a:r>
              <a:rPr lang="en-US" altLang="zh-CN" sz="1200" b="1" dirty="0" smtClean="0">
                <a:latin typeface="Times New Roman" pitchFamily="18" charset="0"/>
                <a:ea typeface="楷体_GB2312" pitchFamily="49" charset="-122"/>
              </a:rPr>
              <a:t>&gt;|&lt;</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&gt;&lt;</a:t>
            </a:r>
            <a:r>
              <a:rPr lang="zh-CN" altLang="en-US" sz="1200" b="1" dirty="0" smtClean="0">
                <a:latin typeface="Times New Roman" pitchFamily="18" charset="0"/>
                <a:ea typeface="楷体_GB2312" pitchFamily="49" charset="-122"/>
              </a:rPr>
              <a:t>字母</a:t>
            </a:r>
            <a:r>
              <a:rPr lang="en-US" altLang="zh-CN" sz="1200" b="1" dirty="0" smtClean="0">
                <a:latin typeface="Times New Roman" pitchFamily="18" charset="0"/>
                <a:ea typeface="楷体_GB2312" pitchFamily="49" charset="-122"/>
              </a:rPr>
              <a:t>&gt;|&lt;</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&gt;&lt;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&gt;</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字母</a:t>
            </a:r>
            <a:r>
              <a:rPr lang="en-US" altLang="zh-CN"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a|b</a:t>
            </a:r>
            <a:r>
              <a:rPr lang="en-US" altLang="zh-CN" sz="1200" b="1" dirty="0" smtClean="0">
                <a:latin typeface="Times New Roman" pitchFamily="18" charset="0"/>
                <a:ea typeface="楷体_GB2312" pitchFamily="49" charset="-122"/>
              </a:rPr>
              <a:t>|…|z</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〉∷=0|1|…|9</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Z=〈</a:t>
            </a:r>
            <a:r>
              <a:rPr lang="zh-CN" altLang="en-US" sz="1200" b="1" dirty="0" smtClean="0">
                <a:latin typeface="Times New Roman" pitchFamily="18" charset="0"/>
                <a:ea typeface="楷体_GB2312" pitchFamily="49" charset="-122"/>
              </a:rPr>
              <a:t>标识符</a:t>
            </a:r>
            <a:r>
              <a:rPr lang="en-US" altLang="zh-CN" sz="1200" b="1" dirty="0" smtClean="0">
                <a:latin typeface="Times New Roman" pitchFamily="18" charset="0"/>
                <a:ea typeface="楷体_GB2312" pitchFamily="49" charset="-122"/>
              </a:rPr>
              <a:t>〉</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43</a:t>
            </a:fld>
            <a:endParaRPr lang="zh-CN" altLang="en-US"/>
          </a:p>
        </p:txBody>
      </p:sp>
    </p:spTree>
    <p:extLst>
      <p:ext uri="{BB962C8B-B14F-4D97-AF65-F5344CB8AC3E}">
        <p14:creationId xmlns:p14="http://schemas.microsoft.com/office/powerpoint/2010/main" val="24370011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25000"/>
              </a:lnSpc>
              <a:spcAft>
                <a:spcPts val="0"/>
              </a:spcAft>
            </a:pPr>
            <a:r>
              <a:rPr lang="zh-CN" altLang="en-US" kern="100" dirty="0" smtClean="0">
                <a:latin typeface="Times New Roman" panose="02020603050405020304" pitchFamily="18" charset="0"/>
                <a:cs typeface="黑体" panose="02010609060101010101" pitchFamily="49" charset="-122"/>
              </a:rPr>
              <a:t>例如： </a:t>
            </a:r>
            <a:r>
              <a:rPr lang="zh-CN" altLang="zh-CN" kern="100" dirty="0" smtClean="0">
                <a:latin typeface="Times New Roman" panose="02020603050405020304" pitchFamily="18" charset="0"/>
                <a:cs typeface="黑体" panose="02010609060101010101" pitchFamily="49" charset="-122"/>
              </a:rPr>
              <a:t>文法</a:t>
            </a:r>
            <a:r>
              <a:rPr lang="en-US" altLang="zh-CN" kern="100" dirty="0" smtClean="0">
                <a:latin typeface="Times New Roman" panose="02020603050405020304" pitchFamily="18" charset="0"/>
                <a:cs typeface="黑体" panose="02010609060101010101" pitchFamily="49" charset="-122"/>
              </a:rPr>
              <a:t>G = (V</a:t>
            </a:r>
            <a:r>
              <a:rPr lang="en-US" altLang="zh-CN" kern="100" baseline="-25000" dirty="0" smtClean="0">
                <a:latin typeface="Times New Roman" panose="02020603050405020304" pitchFamily="18" charset="0"/>
                <a:cs typeface="黑体" panose="02010609060101010101" pitchFamily="49" charset="-122"/>
              </a:rPr>
              <a:t>N</a:t>
            </a:r>
            <a:r>
              <a:rPr lang="en-US" altLang="zh-CN" kern="100" dirty="0" smtClean="0">
                <a:latin typeface="Times New Roman" panose="02020603050405020304" pitchFamily="18" charset="0"/>
                <a:cs typeface="黑体" panose="02010609060101010101" pitchFamily="49" charset="-122"/>
              </a:rPr>
              <a:t>, V</a:t>
            </a:r>
            <a:r>
              <a:rPr lang="en-US" altLang="zh-CN" kern="100" baseline="-25000" dirty="0" smtClean="0">
                <a:latin typeface="Times New Roman" panose="02020603050405020304" pitchFamily="18" charset="0"/>
                <a:cs typeface="黑体" panose="02010609060101010101" pitchFamily="49" charset="-122"/>
              </a:rPr>
              <a:t>T</a:t>
            </a:r>
            <a:r>
              <a:rPr lang="en-US" altLang="zh-CN" kern="100" dirty="0" smtClean="0">
                <a:latin typeface="Times New Roman" panose="02020603050405020304" pitchFamily="18" charset="0"/>
                <a:cs typeface="黑体" panose="02010609060101010101" pitchFamily="49" charset="-122"/>
              </a:rPr>
              <a:t>, P, S)</a:t>
            </a:r>
            <a:endParaRPr lang="zh-CN" altLang="zh-CN" kern="100" dirty="0" smtClean="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smtClean="0">
                <a:latin typeface="Times New Roman" panose="02020603050405020304" pitchFamily="18" charset="0"/>
                <a:cs typeface="黑体" panose="02010609060101010101" pitchFamily="49" charset="-122"/>
              </a:rPr>
              <a:t>V</a:t>
            </a:r>
            <a:r>
              <a:rPr lang="en-US" altLang="zh-CN" kern="100" baseline="-25000" dirty="0" smtClean="0">
                <a:latin typeface="Times New Roman" panose="02020603050405020304" pitchFamily="18" charset="0"/>
                <a:cs typeface="黑体" panose="02010609060101010101" pitchFamily="49" charset="-122"/>
              </a:rPr>
              <a:t>N</a:t>
            </a:r>
            <a:r>
              <a:rPr lang="en-US" altLang="zh-CN" kern="100" dirty="0" smtClean="0">
                <a:latin typeface="Times New Roman" panose="02020603050405020304" pitchFamily="18" charset="0"/>
                <a:cs typeface="黑体" panose="02010609060101010101" pitchFamily="49" charset="-122"/>
              </a:rPr>
              <a:t> = {A, B}</a:t>
            </a:r>
            <a:endParaRPr lang="zh-CN" altLang="zh-CN" kern="100" dirty="0" smtClean="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smtClean="0">
                <a:latin typeface="Times New Roman" panose="02020603050405020304" pitchFamily="18" charset="0"/>
                <a:cs typeface="黑体" panose="02010609060101010101" pitchFamily="49" charset="-122"/>
              </a:rPr>
              <a:t>V</a:t>
            </a:r>
            <a:r>
              <a:rPr lang="en-US" altLang="zh-CN" kern="100" baseline="-25000" dirty="0" smtClean="0">
                <a:latin typeface="Times New Roman" panose="02020603050405020304" pitchFamily="18" charset="0"/>
                <a:cs typeface="黑体" panose="02010609060101010101" pitchFamily="49" charset="-122"/>
              </a:rPr>
              <a:t>T</a:t>
            </a:r>
            <a:r>
              <a:rPr lang="en-US" altLang="zh-CN" kern="100" dirty="0" smtClean="0">
                <a:latin typeface="Times New Roman" panose="02020603050405020304" pitchFamily="18" charset="0"/>
                <a:cs typeface="黑体" panose="02010609060101010101" pitchFamily="49" charset="-122"/>
              </a:rPr>
              <a:t> = {c, d}</a:t>
            </a:r>
            <a:endParaRPr lang="zh-CN" altLang="zh-CN" kern="100" dirty="0" smtClean="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smtClean="0">
                <a:latin typeface="Times New Roman" panose="02020603050405020304" pitchFamily="18" charset="0"/>
                <a:cs typeface="黑体" panose="02010609060101010101" pitchFamily="49" charset="-122"/>
              </a:rPr>
              <a:t>P = {A → </a:t>
            </a:r>
            <a:r>
              <a:rPr lang="en-US" altLang="zh-CN" kern="100" dirty="0" err="1" smtClean="0">
                <a:latin typeface="Times New Roman" panose="02020603050405020304" pitchFamily="18" charset="0"/>
                <a:cs typeface="黑体" panose="02010609060101010101" pitchFamily="49" charset="-122"/>
              </a:rPr>
              <a:t>Bc</a:t>
            </a:r>
            <a:r>
              <a:rPr lang="en-US" altLang="zh-CN" kern="100" dirty="0" smtClean="0">
                <a:latin typeface="Times New Roman" panose="02020603050405020304" pitchFamily="18" charset="0"/>
                <a:cs typeface="黑体" panose="02010609060101010101" pitchFamily="49" charset="-122"/>
              </a:rPr>
              <a:t>, B → d}</a:t>
            </a:r>
            <a:endParaRPr lang="zh-CN" altLang="zh-CN" kern="100" dirty="0" smtClean="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smtClean="0">
                <a:latin typeface="Times New Roman" panose="02020603050405020304" pitchFamily="18" charset="0"/>
                <a:cs typeface="黑体" panose="02010609060101010101" pitchFamily="49" charset="-122"/>
              </a:rPr>
              <a:t>S = A</a:t>
            </a:r>
            <a:endParaRPr lang="zh-CN" altLang="zh-CN" kern="100" dirty="0" smtClean="0">
              <a:latin typeface="Times New Roman" panose="02020603050405020304" pitchFamily="18" charset="0"/>
              <a:cs typeface="黑体" panose="02010609060101010101" pitchFamily="49" charset="-122"/>
            </a:endParaRPr>
          </a:p>
          <a:p>
            <a:pPr indent="266700" algn="just">
              <a:lnSpc>
                <a:spcPct val="125000"/>
              </a:lnSpc>
              <a:spcAft>
                <a:spcPts val="0"/>
              </a:spcAft>
            </a:pPr>
            <a:r>
              <a:rPr lang="zh-CN" altLang="zh-CN" kern="100" dirty="0" smtClean="0">
                <a:latin typeface="Times New Roman" panose="02020603050405020304" pitchFamily="18" charset="0"/>
                <a:cs typeface="黑体" panose="02010609060101010101" pitchFamily="49" charset="-122"/>
              </a:rPr>
              <a:t>通常情况下，在对文法的描述时可以省略</a:t>
            </a:r>
            <a:r>
              <a:rPr lang="en-US" altLang="zh-CN" kern="100" dirty="0" smtClean="0">
                <a:latin typeface="Times New Roman" panose="02020603050405020304" pitchFamily="18" charset="0"/>
                <a:cs typeface="黑体" panose="02010609060101010101" pitchFamily="49" charset="-122"/>
              </a:rPr>
              <a:t>V</a:t>
            </a:r>
            <a:r>
              <a:rPr lang="en-US" altLang="zh-CN" kern="100" baseline="-25000" dirty="0" smtClean="0">
                <a:latin typeface="Times New Roman" panose="02020603050405020304" pitchFamily="18" charset="0"/>
                <a:cs typeface="黑体" panose="02010609060101010101" pitchFamily="49" charset="-122"/>
              </a:rPr>
              <a:t>N</a:t>
            </a:r>
            <a:r>
              <a:rPr lang="zh-CN" altLang="zh-CN" kern="100" dirty="0" smtClean="0">
                <a:latin typeface="Times New Roman" panose="02020603050405020304" pitchFamily="18" charset="0"/>
                <a:cs typeface="黑体" panose="02010609060101010101" pitchFamily="49" charset="-122"/>
              </a:rPr>
              <a:t>和</a:t>
            </a:r>
            <a:r>
              <a:rPr lang="en-US" altLang="zh-CN" kern="100" dirty="0" smtClean="0">
                <a:latin typeface="Times New Roman" panose="02020603050405020304" pitchFamily="18" charset="0"/>
                <a:cs typeface="黑体" panose="02010609060101010101" pitchFamily="49" charset="-122"/>
              </a:rPr>
              <a:t>V</a:t>
            </a:r>
            <a:r>
              <a:rPr lang="en-US" altLang="zh-CN" kern="100" baseline="-25000" dirty="0" smtClean="0">
                <a:latin typeface="Times New Roman" panose="02020603050405020304" pitchFamily="18" charset="0"/>
                <a:cs typeface="黑体" panose="02010609060101010101" pitchFamily="49" charset="-122"/>
              </a:rPr>
              <a:t>T</a:t>
            </a:r>
            <a:r>
              <a:rPr lang="zh-CN" altLang="zh-CN" kern="100" dirty="0" smtClean="0">
                <a:latin typeface="Times New Roman" panose="02020603050405020304" pitchFamily="18" charset="0"/>
                <a:cs typeface="黑体" panose="02010609060101010101" pitchFamily="49" charset="-122"/>
              </a:rPr>
              <a:t>，文法的开始符号也可以不需要“显式地”指定，仅需将开始符号写在</a:t>
            </a:r>
            <a:r>
              <a:rPr lang="en-US" altLang="zh-CN" kern="100" dirty="0" smtClean="0">
                <a:latin typeface="Times New Roman" panose="02020603050405020304" pitchFamily="18" charset="0"/>
                <a:cs typeface="黑体" panose="02010609060101010101" pitchFamily="49" charset="-122"/>
              </a:rPr>
              <a:t>G</a:t>
            </a:r>
            <a:r>
              <a:rPr lang="zh-CN" altLang="zh-CN" kern="100" dirty="0" smtClean="0">
                <a:latin typeface="Times New Roman" panose="02020603050405020304" pitchFamily="18" charset="0"/>
                <a:cs typeface="黑体" panose="02010609060101010101" pitchFamily="49" charset="-122"/>
              </a:rPr>
              <a:t>后的中括号中即可。上述文法可以描述为：</a:t>
            </a:r>
            <a:r>
              <a:rPr lang="en-US" altLang="zh-CN" kern="100" dirty="0" smtClean="0">
                <a:latin typeface="Times New Roman" panose="02020603050405020304" pitchFamily="18" charset="0"/>
                <a:cs typeface="黑体" panose="02010609060101010101" pitchFamily="49" charset="-122"/>
              </a:rPr>
              <a:t>G[A]: A → </a:t>
            </a:r>
            <a:r>
              <a:rPr lang="en-US" altLang="zh-CN" kern="100" dirty="0" err="1" smtClean="0">
                <a:latin typeface="Times New Roman" panose="02020603050405020304" pitchFamily="18" charset="0"/>
                <a:cs typeface="黑体" panose="02010609060101010101" pitchFamily="49" charset="-122"/>
              </a:rPr>
              <a:t>Bc</a:t>
            </a:r>
            <a:r>
              <a:rPr lang="zh-CN" altLang="zh-CN" kern="100" dirty="0" smtClean="0">
                <a:latin typeface="Times New Roman" panose="02020603050405020304" pitchFamily="18" charset="0"/>
                <a:cs typeface="黑体" panose="02010609060101010101" pitchFamily="49" charset="-122"/>
              </a:rPr>
              <a:t>，</a:t>
            </a:r>
            <a:r>
              <a:rPr lang="en-US" altLang="zh-CN" kern="100" dirty="0" smtClean="0">
                <a:latin typeface="Times New Roman" panose="02020603050405020304" pitchFamily="18" charset="0"/>
                <a:cs typeface="黑体" panose="02010609060101010101" pitchFamily="49" charset="-122"/>
              </a:rPr>
              <a:t>B → d</a:t>
            </a:r>
            <a:endParaRPr lang="zh-CN" altLang="zh-CN" kern="100" dirty="0" smtClean="0">
              <a:latin typeface="Times New Roman" panose="02020603050405020304" pitchFamily="18" charset="0"/>
              <a:cs typeface="黑体" panose="02010609060101010101"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44</a:t>
            </a:fld>
            <a:endParaRPr lang="zh-CN" altLang="en-US"/>
          </a:p>
        </p:txBody>
      </p:sp>
    </p:spTree>
    <p:extLst>
      <p:ext uri="{BB962C8B-B14F-4D97-AF65-F5344CB8AC3E}">
        <p14:creationId xmlns:p14="http://schemas.microsoft.com/office/powerpoint/2010/main" val="41381669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定义语言的目的是为了产生语言，下面讨论如何由文法产生语言。</a:t>
            </a:r>
          </a:p>
          <a:p>
            <a:r>
              <a:rPr lang="zh-CN" altLang="en-US" dirty="0" smtClean="0"/>
              <a:t>我们首先学习推导和归约的定义。</a:t>
            </a:r>
            <a:endParaRPr lang="en-US" altLang="zh-CN" dirty="0" smtClean="0"/>
          </a:p>
          <a:p>
            <a:pPr marL="419100" indent="-382588">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设</a:t>
            </a:r>
            <a:r>
              <a:rPr lang="en-US" altLang="zh-CN" sz="1200" b="1" dirty="0" smtClean="0">
                <a:latin typeface="Times New Roman" pitchFamily="18" charset="0"/>
                <a:ea typeface="楷体_GB2312" pitchFamily="49" charset="-122"/>
              </a:rPr>
              <a:t>G</a:t>
            </a:r>
            <a:r>
              <a:rPr lang="zh-CN" altLang="en-US" sz="1200" b="1" dirty="0" smtClean="0">
                <a:latin typeface="Times New Roman" pitchFamily="18" charset="0"/>
                <a:ea typeface="楷体_GB2312" pitchFamily="49" charset="-122"/>
              </a:rPr>
              <a:t>为一个文法，</a:t>
            </a:r>
            <a:r>
              <a:rPr lang="en-US" altLang="zh-CN" sz="1200" b="1" dirty="0" smtClean="0">
                <a:latin typeface="Times New Roman" pitchFamily="18" charset="0"/>
                <a:ea typeface="楷体_GB2312" pitchFamily="49" charset="-122"/>
              </a:rPr>
              <a:t>U∷=u</a:t>
            </a:r>
            <a:r>
              <a:rPr lang="zh-CN" altLang="en-US" sz="1200" b="1" dirty="0" smtClean="0">
                <a:latin typeface="Times New Roman" pitchFamily="18" charset="0"/>
                <a:ea typeface="楷体_GB2312" pitchFamily="49" charset="-122"/>
              </a:rPr>
              <a:t>是</a:t>
            </a:r>
            <a:r>
              <a:rPr lang="en-US" altLang="zh-CN" sz="1200" b="1" dirty="0" smtClean="0">
                <a:latin typeface="Times New Roman" pitchFamily="18" charset="0"/>
                <a:ea typeface="楷体_GB2312" pitchFamily="49" charset="-122"/>
              </a:rPr>
              <a:t>G</a:t>
            </a:r>
            <a:r>
              <a:rPr lang="zh-CN" altLang="en-US" sz="1200" b="1" dirty="0" smtClean="0">
                <a:latin typeface="Times New Roman" pitchFamily="18" charset="0"/>
                <a:ea typeface="楷体_GB2312" pitchFamily="49" charset="-122"/>
              </a:rPr>
              <a:t>中一个规则，</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和</a:t>
            </a:r>
            <a:r>
              <a:rPr lang="en-US" altLang="zh-CN" sz="1200" b="1" dirty="0" smtClean="0">
                <a:latin typeface="Times New Roman" pitchFamily="18" charset="0"/>
                <a:ea typeface="楷体_GB2312" pitchFamily="49" charset="-122"/>
              </a:rPr>
              <a:t>y</a:t>
            </a:r>
            <a:r>
              <a:rPr lang="zh-CN" altLang="en-US" sz="1200" b="1" dirty="0" smtClean="0">
                <a:latin typeface="Times New Roman" pitchFamily="18" charset="0"/>
                <a:ea typeface="楷体_GB2312" pitchFamily="49" charset="-122"/>
              </a:rPr>
              <a:t>是</a:t>
            </a:r>
            <a:r>
              <a:rPr lang="en-US" altLang="zh-CN" sz="1200" b="1" dirty="0" smtClean="0">
                <a:latin typeface="Times New Roman" pitchFamily="18" charset="0"/>
                <a:ea typeface="楷体_GB2312" pitchFamily="49" charset="-122"/>
              </a:rPr>
              <a:t>V</a:t>
            </a:r>
            <a:r>
              <a:rPr lang="en-US" altLang="zh-CN" sz="1200" b="1" baseline="30000"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上</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符号串，使得</a:t>
            </a:r>
            <a:r>
              <a:rPr lang="en-US" altLang="zh-CN"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1200" b="1" dirty="0" smtClean="0">
                <a:solidFill>
                  <a:srgbClr val="FFFF00"/>
                </a:solidFill>
                <a:latin typeface="Times New Roman" pitchFamily="18" charset="0"/>
                <a:ea typeface="楷体_GB2312" pitchFamily="49" charset="-122"/>
              </a:rPr>
              <a:t>               </a:t>
            </a:r>
            <a:r>
              <a:rPr lang="en-US" altLang="zh-CN" sz="1200" b="1" dirty="0" smtClean="0">
                <a:solidFill>
                  <a:srgbClr val="FFC000"/>
                </a:solidFill>
                <a:latin typeface="Times New Roman" pitchFamily="18" charset="0"/>
                <a:ea typeface="楷体_GB2312" pitchFamily="49" charset="-122"/>
              </a:rPr>
              <a:t>v=</a:t>
            </a:r>
            <a:r>
              <a:rPr lang="en-US" altLang="zh-CN" sz="1200" b="1" dirty="0" err="1" smtClean="0">
                <a:solidFill>
                  <a:srgbClr val="FFC000"/>
                </a:solidFill>
                <a:latin typeface="Times New Roman" pitchFamily="18" charset="0"/>
                <a:ea typeface="楷体_GB2312" pitchFamily="49" charset="-122"/>
              </a:rPr>
              <a:t>xUy</a:t>
            </a:r>
            <a:r>
              <a:rPr lang="en-US" altLang="zh-CN" sz="1200" b="1" dirty="0" smtClean="0">
                <a:solidFill>
                  <a:srgbClr val="FFC0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与  </a:t>
            </a:r>
            <a:r>
              <a:rPr lang="en-US" altLang="zh-CN" sz="1200" b="1" dirty="0" smtClean="0">
                <a:solidFill>
                  <a:srgbClr val="FFC000"/>
                </a:solidFill>
                <a:latin typeface="Times New Roman" pitchFamily="18" charset="0"/>
                <a:ea typeface="楷体_GB2312" pitchFamily="49" charset="-122"/>
              </a:rPr>
              <a:t>w=</a:t>
            </a:r>
            <a:r>
              <a:rPr lang="en-US" altLang="zh-CN" sz="1200" b="1" dirty="0" err="1" smtClean="0">
                <a:solidFill>
                  <a:srgbClr val="FFC000"/>
                </a:solidFill>
                <a:latin typeface="Times New Roman" pitchFamily="18" charset="0"/>
                <a:ea typeface="楷体_GB2312" pitchFamily="49" charset="-122"/>
              </a:rPr>
              <a:t>xuy</a:t>
            </a:r>
            <a:endParaRPr lang="en-US" altLang="zh-CN" sz="1200" b="1" dirty="0" smtClean="0">
              <a:solidFill>
                <a:srgbClr val="FFC000"/>
              </a:solidFill>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则称符号串</a:t>
            </a:r>
            <a:r>
              <a:rPr lang="en-US" altLang="zh-CN" sz="1200" b="1" dirty="0" smtClean="0">
                <a:latin typeface="Times New Roman" pitchFamily="18" charset="0"/>
                <a:ea typeface="楷体_GB2312" pitchFamily="49" charset="-122"/>
              </a:rPr>
              <a:t>v</a:t>
            </a:r>
            <a:r>
              <a:rPr lang="zh-CN" altLang="en-US" sz="1200" b="1" dirty="0" smtClean="0">
                <a:solidFill>
                  <a:srgbClr val="FFC000"/>
                </a:solidFill>
                <a:latin typeface="Times New Roman" pitchFamily="18" charset="0"/>
                <a:ea typeface="楷体_GB2312" pitchFamily="49" charset="-122"/>
              </a:rPr>
              <a:t>直接推导</a:t>
            </a:r>
            <a:r>
              <a:rPr lang="zh-CN" altLang="en-US" sz="1200" b="1" dirty="0" smtClean="0">
                <a:latin typeface="Times New Roman" pitchFamily="18" charset="0"/>
                <a:ea typeface="楷体_GB2312" pitchFamily="49" charset="-122"/>
              </a:rPr>
              <a:t>出符号串</a:t>
            </a:r>
            <a:r>
              <a:rPr lang="en-US" altLang="zh-CN" sz="1200" b="1" dirty="0" smtClean="0">
                <a:latin typeface="Times New Roman" pitchFamily="18" charset="0"/>
                <a:ea typeface="楷体_GB2312" pitchFamily="49" charset="-122"/>
              </a:rPr>
              <a:t>w</a:t>
            </a:r>
            <a:r>
              <a:rPr lang="zh-CN" altLang="en-US" sz="1200" b="1" dirty="0" smtClean="0">
                <a:latin typeface="Times New Roman" pitchFamily="18" charset="0"/>
                <a:ea typeface="楷体_GB2312" pitchFamily="49" charset="-122"/>
              </a:rPr>
              <a:t>，或称</a:t>
            </a:r>
            <a:r>
              <a:rPr lang="en-US" altLang="zh-CN" sz="1200" b="1" dirty="0" smtClean="0">
                <a:latin typeface="Times New Roman" pitchFamily="18" charset="0"/>
                <a:ea typeface="楷体_GB2312" pitchFamily="49" charset="-122"/>
              </a:rPr>
              <a:t>w</a:t>
            </a:r>
            <a:r>
              <a:rPr lang="zh-CN" altLang="en-US" sz="1200" b="1" dirty="0" smtClean="0">
                <a:solidFill>
                  <a:srgbClr val="FFC000"/>
                </a:solidFill>
                <a:latin typeface="Times New Roman" pitchFamily="18" charset="0"/>
                <a:ea typeface="楷体_GB2312" pitchFamily="49" charset="-122"/>
              </a:rPr>
              <a:t>直接归约</a:t>
            </a:r>
            <a:r>
              <a:rPr lang="zh-CN" altLang="en-US" sz="1200" b="1" dirty="0" smtClean="0">
                <a:latin typeface="Times New Roman" pitchFamily="18" charset="0"/>
                <a:ea typeface="楷体_GB2312" pitchFamily="49" charset="-122"/>
              </a:rPr>
              <a:t>到</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v</a:t>
            </a:r>
            <a:r>
              <a:rPr lang="zh-CN" altLang="en-US" sz="1200" b="1" dirty="0" smtClean="0">
                <a:latin typeface="Times New Roman" pitchFamily="18" charset="0"/>
                <a:ea typeface="楷体_GB2312" pitchFamily="49" charset="-122"/>
              </a:rPr>
              <a:t>，并把</a:t>
            </a:r>
            <a:r>
              <a:rPr lang="en-US" altLang="zh-CN" sz="1200" b="1" dirty="0" smtClean="0">
                <a:latin typeface="Times New Roman" pitchFamily="18" charset="0"/>
                <a:ea typeface="楷体_GB2312" pitchFamily="49" charset="-122"/>
              </a:rPr>
              <a:t>w</a:t>
            </a:r>
            <a:r>
              <a:rPr lang="zh-CN" altLang="en-US" sz="1200" b="1" dirty="0" smtClean="0">
                <a:latin typeface="Times New Roman" pitchFamily="18" charset="0"/>
                <a:ea typeface="楷体_GB2312" pitchFamily="49" charset="-122"/>
              </a:rPr>
              <a:t>叫做</a:t>
            </a:r>
            <a:r>
              <a:rPr lang="en-US" altLang="zh-CN" sz="1200" b="1" dirty="0" smtClean="0">
                <a:latin typeface="Times New Roman" pitchFamily="18" charset="0"/>
                <a:ea typeface="楷体_GB2312" pitchFamily="49" charset="-122"/>
              </a:rPr>
              <a:t>v</a:t>
            </a:r>
            <a:r>
              <a:rPr lang="zh-CN" altLang="en-US" sz="1200" b="1" dirty="0" smtClean="0">
                <a:solidFill>
                  <a:srgbClr val="FFC000"/>
                </a:solidFill>
                <a:latin typeface="Times New Roman" pitchFamily="18" charset="0"/>
                <a:ea typeface="楷体_GB2312" pitchFamily="49" charset="-122"/>
              </a:rPr>
              <a:t>直接派生式</a:t>
            </a:r>
            <a:r>
              <a:rPr lang="zh-CN" altLang="en-US" sz="1200" b="1" dirty="0" smtClean="0">
                <a:latin typeface="Times New Roman" pitchFamily="18" charset="0"/>
                <a:ea typeface="楷体_GB2312" pitchFamily="49" charset="-122"/>
              </a:rPr>
              <a:t>，记做  </a:t>
            </a:r>
            <a:r>
              <a:rPr lang="en-US" altLang="zh-CN" sz="1200" b="1" dirty="0" smtClean="0">
                <a:latin typeface="Times New Roman" pitchFamily="18" charset="0"/>
                <a:ea typeface="楷体_GB2312" pitchFamily="49" charset="-122"/>
              </a:rPr>
              <a:t>v </a:t>
            </a:r>
            <a:r>
              <a:rPr lang="en-US" altLang="zh-CN" sz="1200" b="1" dirty="0" smtClean="0">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 w</a:t>
            </a:r>
            <a:endParaRPr lang="en-US" altLang="zh-CN" sz="800" b="1" dirty="0" smtClean="0">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在上述定义中，有三点需要注意</a:t>
            </a:r>
            <a:r>
              <a:rPr lang="zh-CN" altLang="en-US" sz="1200" b="1" dirty="0" smtClean="0">
                <a:solidFill>
                  <a:srgbClr val="FFC000"/>
                </a:solidFill>
                <a:latin typeface="Times New Roman" pitchFamily="18" charset="0"/>
                <a:ea typeface="楷体_GB2312" pitchFamily="49" charset="-122"/>
              </a:rPr>
              <a:t>：  </a:t>
            </a:r>
            <a:endParaRPr lang="en-US" altLang="zh-CN" sz="1200" b="1" dirty="0" smtClean="0">
              <a:solidFill>
                <a:srgbClr val="FFC000"/>
              </a:solidFill>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1</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v </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w</a:t>
            </a:r>
            <a:r>
              <a:rPr lang="zh-CN" altLang="en-US" sz="1200" b="1" dirty="0" smtClean="0">
                <a:solidFill>
                  <a:srgbClr val="FFC000"/>
                </a:solidFill>
                <a:latin typeface="Times New Roman" pitchFamily="18" charset="0"/>
                <a:ea typeface="楷体_GB2312" pitchFamily="49" charset="-122"/>
              </a:rPr>
              <a:t>是两个不同符号串</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                      </a:t>
            </a:r>
            <a:r>
              <a:rPr lang="en-US" altLang="zh-CN" sz="1200" b="1" dirty="0" smtClean="0">
                <a:solidFill>
                  <a:srgbClr val="FFC000"/>
                </a:solidFill>
                <a:latin typeface="Times New Roman" pitchFamily="18" charset="0"/>
                <a:ea typeface="楷体_GB2312" pitchFamily="49" charset="-122"/>
              </a:rPr>
              <a:t>2</a:t>
            </a:r>
            <a:r>
              <a:rPr lang="zh-CN" altLang="en-US" sz="1200" b="1" dirty="0" smtClean="0">
                <a:solidFill>
                  <a:srgbClr val="FFC000"/>
                </a:solidFill>
                <a:latin typeface="Times New Roman" pitchFamily="18" charset="0"/>
                <a:ea typeface="楷体_GB2312" pitchFamily="49" charset="-122"/>
              </a:rPr>
              <a:t>）有一规则</a:t>
            </a:r>
            <a:r>
              <a:rPr lang="en-US" altLang="zh-CN" sz="1200" b="1" dirty="0" smtClean="0">
                <a:solidFill>
                  <a:srgbClr val="FFC000"/>
                </a:solidFill>
                <a:latin typeface="Times New Roman" pitchFamily="18" charset="0"/>
                <a:ea typeface="楷体_GB2312" pitchFamily="49" charset="-122"/>
              </a:rPr>
              <a:t>U∷=u</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3</a:t>
            </a:r>
            <a:r>
              <a:rPr lang="zh-CN" altLang="en-US" sz="1200" b="1" dirty="0" smtClean="0">
                <a:solidFill>
                  <a:srgbClr val="FFC000"/>
                </a:solidFill>
                <a:latin typeface="Times New Roman" pitchFamily="18" charset="0"/>
                <a:ea typeface="楷体_GB2312" pitchFamily="49" charset="-122"/>
              </a:rPr>
              <a:t>）直接推导</a:t>
            </a:r>
            <a:r>
              <a:rPr lang="en-US" altLang="zh-CN" sz="1200" b="1" dirty="0" smtClean="0">
                <a:solidFill>
                  <a:srgbClr val="FFC000"/>
                </a:solidFill>
                <a:latin typeface="Times New Roman" pitchFamily="18" charset="0"/>
                <a:ea typeface="楷体_GB2312" pitchFamily="49" charset="-122"/>
              </a:rPr>
              <a:t>v </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 w</a:t>
            </a:r>
            <a:r>
              <a:rPr lang="en-US" altLang="zh-CN" sz="1200" b="1" baseline="0" dirty="0" smtClean="0">
                <a:solidFill>
                  <a:srgbClr val="FFC000"/>
                </a:solidFill>
                <a:latin typeface="Times New Roman" pitchFamily="18" charset="0"/>
                <a:ea typeface="楷体_GB2312" pitchFamily="49" charset="-122"/>
              </a:rPr>
              <a:t> </a:t>
            </a:r>
            <a:r>
              <a:rPr lang="zh-CN" altLang="en-US" sz="1200" b="1" baseline="0" smtClean="0">
                <a:solidFill>
                  <a:srgbClr val="FFC000"/>
                </a:solidFill>
                <a:latin typeface="Times New Roman" pitchFamily="18" charset="0"/>
                <a:ea typeface="楷体_GB2312" pitchFamily="49" charset="-122"/>
              </a:rPr>
              <a:t>此处注意直接推导符号和定义符号的区别</a:t>
            </a:r>
            <a:endParaRPr lang="en-US" altLang="zh-CN" sz="1200" b="1" dirty="0" smtClean="0">
              <a:solidFill>
                <a:srgbClr val="FFC000"/>
              </a:solidFill>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45</a:t>
            </a:fld>
            <a:endParaRPr lang="zh-CN" altLang="en-US"/>
          </a:p>
        </p:txBody>
      </p:sp>
    </p:spTree>
    <p:extLst>
      <p:ext uri="{BB962C8B-B14F-4D97-AF65-F5344CB8AC3E}">
        <p14:creationId xmlns:p14="http://schemas.microsoft.com/office/powerpoint/2010/main" val="13962488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若</a:t>
            </a:r>
            <a:r>
              <a:rPr lang="en-US" altLang="zh-CN" sz="1200" b="1" dirty="0" smtClean="0">
                <a:latin typeface="Times New Roman" pitchFamily="18" charset="0"/>
                <a:ea typeface="楷体_GB2312" pitchFamily="49" charset="-122"/>
              </a:rPr>
              <a:t>x=y=ε</a:t>
            </a:r>
            <a:r>
              <a:rPr lang="zh-CN" altLang="en-US" sz="1200" b="1" dirty="0" smtClean="0">
                <a:latin typeface="Times New Roman" pitchFamily="18" charset="0"/>
                <a:ea typeface="楷体_GB2312" pitchFamily="49" charset="-122"/>
              </a:rPr>
              <a:t>，则</a:t>
            </a:r>
            <a:r>
              <a:rPr lang="en-US" altLang="zh-CN" sz="1200" b="1" dirty="0" smtClean="0">
                <a:latin typeface="Times New Roman" pitchFamily="18" charset="0"/>
                <a:ea typeface="楷体_GB2312" pitchFamily="49" charset="-122"/>
              </a:rPr>
              <a:t>v=</a:t>
            </a:r>
            <a:r>
              <a:rPr lang="en-US" altLang="zh-CN" sz="1200" b="1" dirty="0" err="1" smtClean="0">
                <a:latin typeface="Times New Roman" pitchFamily="18" charset="0"/>
                <a:ea typeface="楷体_GB2312" pitchFamily="49" charset="-122"/>
              </a:rPr>
              <a:t>xUy</a:t>
            </a:r>
            <a:r>
              <a:rPr lang="en-US" altLang="zh-CN" sz="1200" b="1" dirty="0" smtClean="0">
                <a:latin typeface="Times New Roman" pitchFamily="18" charset="0"/>
                <a:ea typeface="楷体_GB2312" pitchFamily="49" charset="-122"/>
              </a:rPr>
              <a:t> =U</a:t>
            </a: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w=</a:t>
            </a:r>
            <a:r>
              <a:rPr lang="en-US" altLang="zh-CN" sz="1200" b="1" dirty="0" err="1" smtClean="0">
                <a:latin typeface="Times New Roman" pitchFamily="18" charset="0"/>
                <a:ea typeface="楷体_GB2312" pitchFamily="49" charset="-122"/>
              </a:rPr>
              <a:t>xuy</a:t>
            </a:r>
            <a:r>
              <a:rPr lang="en-US" altLang="zh-CN" sz="1200" b="1" dirty="0" smtClean="0">
                <a:latin typeface="Times New Roman" pitchFamily="18" charset="0"/>
                <a:ea typeface="楷体_GB2312" pitchFamily="49" charset="-122"/>
              </a:rPr>
              <a:t>=u</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可见</a:t>
            </a:r>
            <a:r>
              <a:rPr lang="en-US" altLang="zh-CN" sz="1200" b="1" dirty="0" smtClean="0">
                <a:latin typeface="Times New Roman" pitchFamily="18" charset="0"/>
                <a:ea typeface="楷体_GB2312" pitchFamily="49" charset="-122"/>
              </a:rPr>
              <a:t>v </a:t>
            </a:r>
            <a:r>
              <a:rPr lang="en-US" altLang="zh-CN" sz="1200" b="1" dirty="0" smtClean="0">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 w </a:t>
            </a:r>
            <a:r>
              <a:rPr lang="zh-CN" altLang="en-US" sz="1200" b="1" dirty="0" smtClean="0">
                <a:latin typeface="Times New Roman" pitchFamily="18" charset="0"/>
                <a:ea typeface="楷体_GB2312" pitchFamily="49" charset="-122"/>
              </a:rPr>
              <a:t>即 </a:t>
            </a:r>
            <a:r>
              <a:rPr lang="en-US" altLang="zh-CN" sz="1200" b="1" dirty="0" smtClean="0">
                <a:latin typeface="Times New Roman" pitchFamily="18" charset="0"/>
                <a:ea typeface="楷体_GB2312" pitchFamily="49" charset="-122"/>
              </a:rPr>
              <a:t>U </a:t>
            </a:r>
            <a:r>
              <a:rPr lang="en-US" altLang="zh-CN" sz="1200" b="1" dirty="0" smtClean="0">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 u </a:t>
            </a:r>
            <a:r>
              <a:rPr lang="zh-CN" altLang="en-US"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说明：</a:t>
            </a:r>
            <a:r>
              <a:rPr lang="zh-CN" altLang="en-US" sz="1200" b="1" dirty="0" smtClean="0">
                <a:solidFill>
                  <a:srgbClr val="FFC000"/>
                </a:solidFill>
                <a:latin typeface="Times New Roman" pitchFamily="18" charset="0"/>
                <a:ea typeface="楷体_GB2312" pitchFamily="49" charset="-122"/>
              </a:rPr>
              <a:t>一个产生式就是一个直接推导。</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例如：</a:t>
            </a:r>
            <a:r>
              <a:rPr lang="en-US" altLang="zh-CN" sz="1200" kern="100" dirty="0" smtClean="0">
                <a:latin typeface="Times New Roman" panose="02020603050405020304" pitchFamily="18" charset="0"/>
                <a:cs typeface="黑体" panose="02010609060101010101" pitchFamily="49" charset="-122"/>
              </a:rPr>
              <a:t>G[A]: A → </a:t>
            </a:r>
            <a:r>
              <a:rPr lang="en-US" altLang="zh-CN" sz="1200" kern="100" dirty="0" err="1" smtClean="0">
                <a:latin typeface="Times New Roman" panose="02020603050405020304" pitchFamily="18" charset="0"/>
                <a:cs typeface="黑体" panose="02010609060101010101" pitchFamily="49" charset="-122"/>
              </a:rPr>
              <a:t>Bc</a:t>
            </a:r>
            <a:r>
              <a:rPr lang="zh-CN" altLang="zh-CN" sz="1200" kern="100" dirty="0" smtClean="0">
                <a:latin typeface="Times New Roman" panose="02020603050405020304" pitchFamily="18" charset="0"/>
                <a:cs typeface="黑体" panose="02010609060101010101" pitchFamily="49" charset="-122"/>
              </a:rPr>
              <a:t>，</a:t>
            </a:r>
            <a:r>
              <a:rPr lang="en-US" altLang="zh-CN" sz="1200" kern="100" dirty="0" smtClean="0">
                <a:latin typeface="Times New Roman" panose="02020603050405020304" pitchFamily="18" charset="0"/>
                <a:cs typeface="黑体" panose="02010609060101010101" pitchFamily="49" charset="-122"/>
              </a:rPr>
              <a:t>B → d</a:t>
            </a:r>
            <a:endParaRPr lang="zh-CN" altLang="zh-CN" sz="1200" kern="100" dirty="0" smtClean="0">
              <a:latin typeface="Times New Roman" panose="02020603050405020304" pitchFamily="18" charset="0"/>
              <a:cs typeface="黑体" panose="02010609060101010101" pitchFamily="49" charset="-122"/>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而</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直接推导到</a:t>
            </a:r>
            <a:r>
              <a:rPr lang="en-US" altLang="zh-CN" sz="1200" b="1" dirty="0" err="1" smtClean="0">
                <a:latin typeface="Times New Roman" pitchFamily="18" charset="0"/>
                <a:ea typeface="楷体_GB2312" pitchFamily="49" charset="-122"/>
              </a:rPr>
              <a:t>Bc</a:t>
            </a:r>
            <a:r>
              <a:rPr lang="zh-CN" altLang="en-US" sz="1200" b="1" dirty="0" smtClean="0">
                <a:latin typeface="Times New Roman" pitchFamily="18" charset="0"/>
                <a:ea typeface="楷体_GB2312" pitchFamily="49" charset="-122"/>
              </a:rPr>
              <a:t>，而</a:t>
            </a:r>
            <a:r>
              <a:rPr lang="en-US" altLang="zh-CN" sz="1200" b="1" dirty="0" err="1" smtClean="0">
                <a:latin typeface="Times New Roman" pitchFamily="18" charset="0"/>
                <a:ea typeface="楷体_GB2312" pitchFamily="49" charset="-122"/>
              </a:rPr>
              <a:t>Bc</a:t>
            </a:r>
            <a:r>
              <a:rPr lang="zh-CN" altLang="en-US" sz="1200" b="1" dirty="0" smtClean="0">
                <a:latin typeface="Times New Roman" pitchFamily="18" charset="0"/>
                <a:ea typeface="楷体_GB2312" pitchFamily="49" charset="-122"/>
              </a:rPr>
              <a:t>直接归约到</a:t>
            </a:r>
            <a:r>
              <a:rPr lang="en-US" altLang="zh-CN" sz="1200" b="1" dirty="0" smtClean="0">
                <a:latin typeface="Times New Roman" pitchFamily="18" charset="0"/>
                <a:ea typeface="楷体_GB2312" pitchFamily="49" charset="-122"/>
              </a:rPr>
              <a:t>A</a:t>
            </a:r>
            <a:r>
              <a:rPr lang="zh-CN" altLang="en-US" sz="1200" b="1" dirty="0" smtClean="0">
                <a:latin typeface="Times New Roman" pitchFamily="18" charset="0"/>
                <a:ea typeface="楷体_GB2312" pitchFamily="49" charset="-122"/>
              </a:rPr>
              <a:t>。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46</a:t>
            </a:fld>
            <a:endParaRPr lang="zh-CN" altLang="en-US"/>
          </a:p>
        </p:txBody>
      </p:sp>
    </p:spTree>
    <p:extLst>
      <p:ext uri="{BB962C8B-B14F-4D97-AF65-F5344CB8AC3E}">
        <p14:creationId xmlns:p14="http://schemas.microsoft.com/office/powerpoint/2010/main" val="14161761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设</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0</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1</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2</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n</a:t>
            </a:r>
            <a:r>
              <a:rPr lang="zh-CN" altLang="en-US" sz="1200" b="1" dirty="0" smtClean="0">
                <a:latin typeface="Times New Roman" pitchFamily="18" charset="0"/>
                <a:ea typeface="楷体_GB2312" pitchFamily="49" charset="-122"/>
                <a:cs typeface="Courier New" pitchFamily="49" charset="0"/>
              </a:rPr>
              <a:t>均为</a:t>
            </a:r>
            <a:r>
              <a:rPr lang="en-US" altLang="zh-CN" sz="1200" b="1" dirty="0" smtClean="0">
                <a:latin typeface="Times New Roman" pitchFamily="18" charset="0"/>
                <a:ea typeface="楷体_GB2312" pitchFamily="49" charset="-122"/>
                <a:cs typeface="Courier New" pitchFamily="49" charset="0"/>
              </a:rPr>
              <a:t>V</a:t>
            </a:r>
            <a:r>
              <a:rPr lang="en-US" altLang="zh-CN" sz="1200" b="1" baseline="30000" dirty="0" smtClean="0">
                <a:latin typeface="Times New Roman" pitchFamily="18" charset="0"/>
                <a:ea typeface="楷体_GB2312" pitchFamily="49" charset="-122"/>
                <a:cs typeface="Courier New" pitchFamily="49" charset="0"/>
              </a:rPr>
              <a:t>*</a:t>
            </a:r>
            <a:r>
              <a:rPr lang="zh-CN" altLang="en-US" sz="1200" b="1" dirty="0" smtClean="0">
                <a:latin typeface="Times New Roman" pitchFamily="18" charset="0"/>
                <a:ea typeface="楷体_GB2312" pitchFamily="49" charset="-122"/>
                <a:cs typeface="Courier New" pitchFamily="49" charset="0"/>
              </a:rPr>
              <a:t>上符号串</a:t>
            </a:r>
            <a:r>
              <a:rPr lang="en-US" altLang="zh-CN" sz="1200" b="1" dirty="0" smtClean="0">
                <a:latin typeface="Times New Roman" pitchFamily="18" charset="0"/>
                <a:ea typeface="楷体_GB2312" pitchFamily="49" charset="-122"/>
                <a:cs typeface="Courier New" pitchFamily="49" charset="0"/>
              </a:rPr>
              <a:t>,</a:t>
            </a:r>
            <a:r>
              <a:rPr lang="zh-CN" altLang="en-US" sz="1200" b="1" dirty="0" smtClean="0">
                <a:latin typeface="Times New Roman" pitchFamily="18" charset="0"/>
                <a:ea typeface="楷体_GB2312" pitchFamily="49" charset="-122"/>
                <a:cs typeface="Courier New" pitchFamily="49" charset="0"/>
              </a:rPr>
              <a:t>若</a:t>
            </a:r>
            <a:r>
              <a:rPr lang="en-US" altLang="zh-CN" sz="1200" b="1" dirty="0" smtClean="0">
                <a:latin typeface="Times New Roman" pitchFamily="18" charset="0"/>
                <a:ea typeface="楷体_GB2312" pitchFamily="49" charset="-122"/>
                <a:cs typeface="Courier New" pitchFamily="49" charset="0"/>
              </a:rPr>
              <a:t>w</a:t>
            </a:r>
            <a:r>
              <a:rPr lang="zh-CN" altLang="en-US" sz="1200" b="1" dirty="0" smtClean="0">
                <a:latin typeface="Times New Roman" pitchFamily="18" charset="0"/>
                <a:ea typeface="楷体_GB2312" pitchFamily="49" charset="-122"/>
                <a:cs typeface="Courier New" pitchFamily="49" charset="0"/>
              </a:rPr>
              <a:t>是</a:t>
            </a:r>
            <a:r>
              <a:rPr lang="en-US" altLang="zh-CN" sz="1200" b="1" dirty="0" smtClean="0">
                <a:latin typeface="Times New Roman" pitchFamily="18" charset="0"/>
                <a:ea typeface="楷体_GB2312" pitchFamily="49" charset="-122"/>
                <a:cs typeface="Courier New" pitchFamily="49" charset="0"/>
              </a:rPr>
              <a:t>v</a:t>
            </a:r>
            <a:r>
              <a:rPr lang="zh-CN" altLang="en-US" sz="1200" b="1" dirty="0" smtClean="0">
                <a:latin typeface="Times New Roman" pitchFamily="18" charset="0"/>
                <a:ea typeface="楷体_GB2312" pitchFamily="49" charset="-122"/>
                <a:cs typeface="Courier New" pitchFamily="49" charset="0"/>
              </a:rPr>
              <a:t>经过一系列</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直接推导得到的。</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即：</a:t>
            </a:r>
            <a:r>
              <a:rPr lang="en-US" altLang="zh-CN" sz="1200" b="1" dirty="0" smtClean="0">
                <a:latin typeface="Times New Roman" pitchFamily="18" charset="0"/>
                <a:ea typeface="楷体_GB2312" pitchFamily="49" charset="-122"/>
                <a:cs typeface="Courier New" pitchFamily="49" charset="0"/>
              </a:rPr>
              <a:t>v= u</a:t>
            </a:r>
            <a:r>
              <a:rPr lang="en-US" altLang="zh-CN" sz="1200" b="1" baseline="-25000" dirty="0" smtClean="0">
                <a:latin typeface="Times New Roman" pitchFamily="18" charset="0"/>
                <a:ea typeface="楷体_GB2312" pitchFamily="49" charset="-122"/>
                <a:cs typeface="Courier New" pitchFamily="49" charset="0"/>
              </a:rPr>
              <a:t>0</a:t>
            </a:r>
            <a:r>
              <a:rPr lang="en-US" altLang="zh-CN"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sym typeface="Symbol" pitchFamily="18" charset="2"/>
              </a:rPr>
              <a:t> </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1</a:t>
            </a:r>
            <a:r>
              <a:rPr lang="en-US" altLang="zh-CN"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sym typeface="Symbol" pitchFamily="18" charset="2"/>
              </a:rPr>
              <a:t> </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2</a:t>
            </a:r>
            <a:r>
              <a:rPr lang="en-US" altLang="zh-CN"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sym typeface="Symbol" pitchFamily="18" charset="2"/>
              </a:rPr>
              <a:t></a:t>
            </a:r>
            <a:r>
              <a:rPr lang="en-US" altLang="zh-CN"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sym typeface="Symbol" pitchFamily="18" charset="2"/>
              </a:rPr>
              <a:t></a:t>
            </a:r>
            <a:r>
              <a:rPr lang="en-US" altLang="zh-CN" sz="1200" b="1" dirty="0" smtClean="0">
                <a:latin typeface="Times New Roman" pitchFamily="18" charset="0"/>
                <a:ea typeface="楷体_GB2312" pitchFamily="49" charset="-122"/>
                <a:cs typeface="Courier New" pitchFamily="49" charset="0"/>
              </a:rPr>
              <a:t>u</a:t>
            </a:r>
            <a:r>
              <a:rPr lang="en-US" altLang="zh-CN" sz="1200" b="1" baseline="-25000" dirty="0" smtClean="0">
                <a:latin typeface="Times New Roman" pitchFamily="18" charset="0"/>
                <a:ea typeface="楷体_GB2312" pitchFamily="49" charset="-122"/>
                <a:cs typeface="Courier New" pitchFamily="49" charset="0"/>
              </a:rPr>
              <a:t>n-1</a:t>
            </a:r>
            <a:r>
              <a:rPr lang="en-US" altLang="zh-CN"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sym typeface="Symbol" pitchFamily="18" charset="2"/>
              </a:rPr>
              <a:t></a:t>
            </a:r>
            <a:r>
              <a:rPr lang="en-US" altLang="zh-CN" sz="1200" b="1" dirty="0" smtClean="0">
                <a:latin typeface="Times New Roman" pitchFamily="18" charset="0"/>
                <a:ea typeface="楷体_GB2312" pitchFamily="49" charset="-122"/>
                <a:cs typeface="Courier New" pitchFamily="49" charset="0"/>
              </a:rPr>
              <a:t> u</a:t>
            </a:r>
            <a:r>
              <a:rPr lang="en-US" altLang="zh-CN" sz="1200" b="1" baseline="-25000" dirty="0" smtClean="0">
                <a:latin typeface="Times New Roman" pitchFamily="18" charset="0"/>
                <a:ea typeface="楷体_GB2312" pitchFamily="49" charset="-122"/>
                <a:cs typeface="Courier New" pitchFamily="49" charset="0"/>
              </a:rPr>
              <a:t>n</a:t>
            </a:r>
            <a:r>
              <a:rPr lang="en-US" altLang="zh-CN" sz="1200" b="1" dirty="0" smtClean="0">
                <a:latin typeface="Times New Roman" pitchFamily="18" charset="0"/>
                <a:ea typeface="楷体_GB2312" pitchFamily="49" charset="-122"/>
                <a:cs typeface="Courier New" pitchFamily="49" charset="0"/>
              </a:rPr>
              <a:t> =w (n&gt;0)</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则称 </a:t>
            </a:r>
            <a:r>
              <a:rPr lang="en-US" altLang="zh-CN" sz="1200" b="1" dirty="0" smtClean="0">
                <a:latin typeface="Times New Roman" pitchFamily="18" charset="0"/>
                <a:ea typeface="楷体_GB2312" pitchFamily="49" charset="-122"/>
                <a:cs typeface="Courier New" pitchFamily="49" charset="0"/>
              </a:rPr>
              <a:t>v </a:t>
            </a:r>
            <a:r>
              <a:rPr lang="zh-CN" altLang="en-US" sz="1200" b="1" dirty="0" smtClean="0">
                <a:solidFill>
                  <a:srgbClr val="FFC000"/>
                </a:solidFill>
                <a:latin typeface="Times New Roman" pitchFamily="18" charset="0"/>
                <a:ea typeface="楷体_GB2312" pitchFamily="49" charset="-122"/>
                <a:cs typeface="Courier New" pitchFamily="49" charset="0"/>
              </a:rPr>
              <a:t>推导</a:t>
            </a:r>
            <a:r>
              <a:rPr lang="zh-CN" altLang="en-US" sz="1200" b="1" dirty="0" smtClean="0">
                <a:latin typeface="Times New Roman" pitchFamily="18" charset="0"/>
                <a:ea typeface="楷体_GB2312" pitchFamily="49" charset="-122"/>
                <a:cs typeface="Courier New" pitchFamily="49" charset="0"/>
              </a:rPr>
              <a:t>到 </a:t>
            </a:r>
            <a:r>
              <a:rPr lang="en-US" altLang="zh-CN" sz="1200" b="1" dirty="0" smtClean="0">
                <a:latin typeface="Times New Roman" pitchFamily="18" charset="0"/>
                <a:ea typeface="楷体_GB2312" pitchFamily="49" charset="-122"/>
                <a:cs typeface="Courier New" pitchFamily="49" charset="0"/>
              </a:rPr>
              <a:t>w</a:t>
            </a:r>
            <a:r>
              <a:rPr lang="zh-CN" altLang="en-US" sz="1200" b="1" dirty="0" smtClean="0">
                <a:latin typeface="Times New Roman" pitchFamily="18" charset="0"/>
                <a:ea typeface="楷体_GB2312" pitchFamily="49" charset="-122"/>
                <a:cs typeface="Courier New" pitchFamily="49" charset="0"/>
              </a:rPr>
              <a:t>，或称 </a:t>
            </a:r>
            <a:r>
              <a:rPr lang="en-US" altLang="zh-CN" sz="1200" b="1" dirty="0" smtClean="0">
                <a:latin typeface="Times New Roman" pitchFamily="18" charset="0"/>
                <a:ea typeface="楷体_GB2312" pitchFamily="49" charset="-122"/>
                <a:cs typeface="Courier New" pitchFamily="49" charset="0"/>
              </a:rPr>
              <a:t>w </a:t>
            </a:r>
            <a:r>
              <a:rPr lang="zh-CN" altLang="en-US" sz="1200" b="1" dirty="0" smtClean="0">
                <a:solidFill>
                  <a:srgbClr val="FFC000"/>
                </a:solidFill>
                <a:latin typeface="Times New Roman" pitchFamily="18" charset="0"/>
                <a:ea typeface="楷体_GB2312" pitchFamily="49" charset="-122"/>
                <a:cs typeface="Courier New" pitchFamily="49" charset="0"/>
              </a:rPr>
              <a:t>归约</a:t>
            </a:r>
            <a:r>
              <a:rPr lang="zh-CN" altLang="en-US" sz="1200" b="1" dirty="0" smtClean="0">
                <a:latin typeface="Times New Roman" pitchFamily="18" charset="0"/>
                <a:ea typeface="楷体_GB2312" pitchFamily="49" charset="-122"/>
                <a:cs typeface="Courier New" pitchFamily="49" charset="0"/>
              </a:rPr>
              <a:t>到 </a:t>
            </a:r>
            <a:r>
              <a:rPr lang="en-US" altLang="zh-CN" sz="1200" b="1" dirty="0" smtClean="0">
                <a:latin typeface="Times New Roman" pitchFamily="18" charset="0"/>
                <a:ea typeface="楷体_GB2312" pitchFamily="49" charset="-122"/>
                <a:cs typeface="Courier New" pitchFamily="49" charset="0"/>
              </a:rPr>
              <a:t>v</a:t>
            </a:r>
            <a:r>
              <a:rPr lang="zh-CN" altLang="en-US" sz="1200" b="1" dirty="0" smtClean="0">
                <a:latin typeface="Times New Roman" pitchFamily="18" charset="0"/>
                <a:ea typeface="楷体_GB2312" pitchFamily="49" charset="-122"/>
                <a:cs typeface="Courier New" pitchFamily="49" charset="0"/>
              </a:rPr>
              <a:t>，记作：</a:t>
            </a:r>
            <a:endParaRPr lang="en-US" altLang="zh-CN" sz="1200" b="1" dirty="0" smtClean="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rPr>
              <a:t>v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 </a:t>
            </a:r>
            <a:r>
              <a:rPr lang="en-US" altLang="zh-CN" sz="1200" b="1" dirty="0" smtClean="0">
                <a:solidFill>
                  <a:srgbClr val="FFC000"/>
                </a:solidFill>
                <a:latin typeface="Times New Roman" pitchFamily="18" charset="0"/>
                <a:ea typeface="楷体_GB2312" pitchFamily="49" charset="-122"/>
                <a:cs typeface="Courier New" pitchFamily="49" charset="0"/>
              </a:rPr>
              <a:t>+w</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称这个直接推导序列为</a:t>
            </a:r>
            <a:r>
              <a:rPr lang="zh-CN" altLang="en-US" sz="1200" b="1" dirty="0" smtClean="0">
                <a:solidFill>
                  <a:srgbClr val="FFC000"/>
                </a:solidFill>
                <a:latin typeface="Times New Roman" pitchFamily="18" charset="0"/>
                <a:ea typeface="楷体_GB2312" pitchFamily="49" charset="-122"/>
                <a:cs typeface="Courier New" pitchFamily="49" charset="0"/>
              </a:rPr>
              <a:t>长度为</a:t>
            </a:r>
            <a:r>
              <a:rPr lang="en-US" altLang="zh-CN" sz="1200" b="1" dirty="0" smtClean="0">
                <a:solidFill>
                  <a:srgbClr val="FFC000"/>
                </a:solidFill>
                <a:latin typeface="Times New Roman" pitchFamily="18" charset="0"/>
                <a:ea typeface="楷体_GB2312" pitchFamily="49" charset="-122"/>
                <a:cs typeface="Courier New" pitchFamily="49" charset="0"/>
              </a:rPr>
              <a:t>n</a:t>
            </a:r>
            <a:r>
              <a:rPr lang="zh-CN" altLang="en-US" sz="1200" b="1" dirty="0" smtClean="0">
                <a:solidFill>
                  <a:srgbClr val="FFC000"/>
                </a:solidFill>
                <a:latin typeface="Times New Roman" pitchFamily="18" charset="0"/>
                <a:ea typeface="楷体_GB2312" pitchFamily="49" charset="-122"/>
                <a:cs typeface="Courier New" pitchFamily="49" charset="0"/>
              </a:rPr>
              <a:t>的推导。</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如果</a:t>
            </a:r>
            <a:r>
              <a:rPr lang="en-US" altLang="zh-CN" sz="1200" b="1" dirty="0" smtClean="0">
                <a:latin typeface="Times New Roman" pitchFamily="18" charset="0"/>
                <a:ea typeface="楷体_GB2312" pitchFamily="49" charset="-122"/>
                <a:cs typeface="Courier New" pitchFamily="49" charset="0"/>
              </a:rPr>
              <a:t>v </a:t>
            </a:r>
            <a:r>
              <a:rPr lang="en-US" altLang="zh-CN" sz="1200" b="1" dirty="0" smtClean="0">
                <a:latin typeface="Times New Roman" pitchFamily="18" charset="0"/>
                <a:ea typeface="楷体_GB2312" pitchFamily="49" charset="-122"/>
                <a:cs typeface="Courier New" pitchFamily="49" charset="0"/>
                <a:sym typeface="Symbol" pitchFamily="18" charset="2"/>
              </a:rPr>
              <a:t> </a:t>
            </a:r>
            <a:r>
              <a:rPr lang="en-US" altLang="zh-CN" sz="1200" b="1" dirty="0" smtClean="0">
                <a:latin typeface="Times New Roman" pitchFamily="18" charset="0"/>
                <a:ea typeface="楷体_GB2312" pitchFamily="49" charset="-122"/>
                <a:cs typeface="Courier New" pitchFamily="49" charset="0"/>
              </a:rPr>
              <a:t>+w </a:t>
            </a:r>
            <a:r>
              <a:rPr lang="zh-CN" altLang="en-US" sz="1200" b="1" dirty="0" smtClean="0">
                <a:latin typeface="Times New Roman" pitchFamily="18" charset="0"/>
                <a:ea typeface="楷体_GB2312" pitchFamily="49" charset="-122"/>
                <a:cs typeface="Courier New" pitchFamily="49" charset="0"/>
              </a:rPr>
              <a:t>或者</a:t>
            </a:r>
            <a:r>
              <a:rPr lang="en-US" altLang="zh-CN" sz="1200" b="1" dirty="0" smtClean="0">
                <a:latin typeface="Times New Roman" pitchFamily="18" charset="0"/>
                <a:ea typeface="楷体_GB2312" pitchFamily="49" charset="-122"/>
                <a:cs typeface="Courier New" pitchFamily="49" charset="0"/>
              </a:rPr>
              <a:t>v=w</a:t>
            </a:r>
            <a:r>
              <a:rPr lang="zh-CN" altLang="en-US" sz="1200" b="1" dirty="0" smtClean="0">
                <a:latin typeface="Times New Roman" pitchFamily="18" charset="0"/>
                <a:ea typeface="楷体_GB2312" pitchFamily="49" charset="-122"/>
                <a:cs typeface="Courier New" pitchFamily="49" charset="0"/>
              </a:rPr>
              <a:t>（表示</a:t>
            </a:r>
            <a:r>
              <a:rPr lang="en-US" altLang="zh-CN" sz="1200" b="1" dirty="0" smtClean="0">
                <a:latin typeface="Times New Roman" pitchFamily="18" charset="0"/>
                <a:ea typeface="楷体_GB2312" pitchFamily="49" charset="-122"/>
                <a:cs typeface="Courier New" pitchFamily="49" charset="0"/>
              </a:rPr>
              <a:t>0</a:t>
            </a:r>
            <a:r>
              <a:rPr lang="zh-CN" altLang="en-US" sz="1200" b="1" dirty="0" smtClean="0">
                <a:latin typeface="Times New Roman" pitchFamily="18" charset="0"/>
                <a:ea typeface="楷体_GB2312" pitchFamily="49" charset="-122"/>
                <a:cs typeface="Courier New" pitchFamily="49" charset="0"/>
              </a:rPr>
              <a:t>步推导），则记作</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rPr>
              <a:t>v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*w</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cs typeface="Courier New" pitchFamily="49" charset="0"/>
              </a:rPr>
              <a:t>称</a:t>
            </a:r>
            <a:r>
              <a:rPr lang="en-US" altLang="zh-CN" sz="1200" b="1" dirty="0" smtClean="0">
                <a:solidFill>
                  <a:srgbClr val="FFC000"/>
                </a:solidFill>
                <a:latin typeface="Times New Roman" pitchFamily="18" charset="0"/>
                <a:ea typeface="楷体_GB2312" pitchFamily="49" charset="-122"/>
                <a:cs typeface="Courier New" pitchFamily="49" charset="0"/>
              </a:rPr>
              <a:t>v</a:t>
            </a:r>
            <a:r>
              <a:rPr lang="zh-CN" altLang="en-US" sz="1200" b="1" dirty="0" smtClean="0">
                <a:solidFill>
                  <a:srgbClr val="FFC000"/>
                </a:solidFill>
                <a:latin typeface="Times New Roman" pitchFamily="18" charset="0"/>
                <a:ea typeface="楷体_GB2312" pitchFamily="49" charset="-122"/>
                <a:cs typeface="Courier New" pitchFamily="49" charset="0"/>
              </a:rPr>
              <a:t>广义推导到</a:t>
            </a:r>
            <a:r>
              <a:rPr lang="en-US" altLang="zh-CN" sz="1200" b="1" dirty="0" smtClean="0">
                <a:solidFill>
                  <a:srgbClr val="FFC000"/>
                </a:solidFill>
                <a:latin typeface="Times New Roman" pitchFamily="18" charset="0"/>
                <a:ea typeface="楷体_GB2312" pitchFamily="49" charset="-122"/>
                <a:cs typeface="Courier New" pitchFamily="49" charset="0"/>
              </a:rPr>
              <a:t>w</a:t>
            </a:r>
            <a:r>
              <a:rPr lang="zh-CN" altLang="en-US" sz="1200" b="1" dirty="0" smtClean="0">
                <a:solidFill>
                  <a:srgbClr val="FFC000"/>
                </a:solidFill>
                <a:latin typeface="Times New Roman" pitchFamily="18" charset="0"/>
                <a:ea typeface="楷体_GB2312" pitchFamily="49" charset="-122"/>
                <a:cs typeface="Courier New" pitchFamily="49" charset="0"/>
              </a:rPr>
              <a:t>或称</a:t>
            </a:r>
            <a:r>
              <a:rPr lang="en-US" altLang="zh-CN" sz="1200" b="1" dirty="0" smtClean="0">
                <a:solidFill>
                  <a:srgbClr val="FFC000"/>
                </a:solidFill>
                <a:latin typeface="Times New Roman" pitchFamily="18" charset="0"/>
                <a:ea typeface="楷体_GB2312" pitchFamily="49" charset="-122"/>
                <a:cs typeface="Courier New" pitchFamily="49" charset="0"/>
              </a:rPr>
              <a:t>w</a:t>
            </a:r>
            <a:r>
              <a:rPr lang="zh-CN" altLang="en-US" sz="1200" b="1" dirty="0" smtClean="0">
                <a:solidFill>
                  <a:srgbClr val="FFC000"/>
                </a:solidFill>
                <a:latin typeface="Times New Roman" pitchFamily="18" charset="0"/>
                <a:ea typeface="楷体_GB2312" pitchFamily="49" charset="-122"/>
                <a:cs typeface="Courier New" pitchFamily="49" charset="0"/>
              </a:rPr>
              <a:t>广义归约到</a:t>
            </a:r>
            <a:r>
              <a:rPr lang="en-US" altLang="zh-CN" sz="1200" b="1" dirty="0" smtClean="0">
                <a:solidFill>
                  <a:srgbClr val="FFC000"/>
                </a:solidFill>
                <a:latin typeface="Times New Roman" pitchFamily="18" charset="0"/>
                <a:ea typeface="楷体_GB2312" pitchFamily="49" charset="-122"/>
                <a:cs typeface="Courier New" pitchFamily="49" charset="0"/>
              </a:rPr>
              <a:t>v</a:t>
            </a:r>
            <a:r>
              <a:rPr lang="zh-CN" altLang="en-US" sz="1200" b="1" dirty="0" smtClean="0">
                <a:solidFill>
                  <a:srgbClr val="FFC000"/>
                </a:solidFill>
                <a:latin typeface="Times New Roman" pitchFamily="18" charset="0"/>
                <a:ea typeface="楷体_GB2312" pitchFamily="49" charset="-122"/>
                <a:cs typeface="Courier New" pitchFamily="49" charset="0"/>
              </a:rPr>
              <a:t>。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47</a:t>
            </a:fld>
            <a:endParaRPr lang="zh-CN" altLang="en-US"/>
          </a:p>
        </p:txBody>
      </p:sp>
    </p:spTree>
    <p:extLst>
      <p:ext uri="{BB962C8B-B14F-4D97-AF65-F5344CB8AC3E}">
        <p14:creationId xmlns:p14="http://schemas.microsoft.com/office/powerpoint/2010/main" val="4002485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110000"/>
              </a:lnSpc>
              <a:spcBef>
                <a:spcPct val="0"/>
              </a:spcBef>
              <a:buClrTx/>
              <a:buSzTx/>
              <a:buNone/>
            </a:pPr>
            <a:r>
              <a:rPr lang="zh-CN" altLang="en-US" sz="1200" b="1" dirty="0" smtClean="0">
                <a:solidFill>
                  <a:srgbClr val="7030A0"/>
                </a:solidFill>
                <a:latin typeface="Times New Roman" panose="02020603050405020304" pitchFamily="18" charset="0"/>
                <a:ea typeface="楷体_GB2312" pitchFamily="49" charset="-122"/>
              </a:rPr>
              <a:t>乔姆斯基将语言形式地定义为由一个字母表的字母组成的一些串的集合。对于任意一个语言，有一个字母表，可以在字母表上按照一定的形成规则定义一个文法，这个文法所产生的所有句子组成的集合就是这个文法所产生的语言。例如：“我爱你”这条句子如何产生呢？</a:t>
            </a:r>
            <a:endParaRPr lang="en-US" altLang="zh-CN" sz="1200" b="1" dirty="0" smtClean="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endParaRPr lang="en-US" altLang="zh-CN" sz="1200" b="1" dirty="0" smtClean="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1200" b="1" dirty="0" smtClean="0">
                <a:solidFill>
                  <a:srgbClr val="7030A0"/>
                </a:solidFill>
                <a:latin typeface="Times New Roman" panose="02020603050405020304" pitchFamily="18" charset="0"/>
                <a:ea typeface="楷体_GB2312" pitchFamily="49" charset="-122"/>
              </a:rPr>
              <a:t>      </a:t>
            </a:r>
            <a:r>
              <a:rPr lang="zh-CN" altLang="en-US" sz="1200" b="1" dirty="0" smtClean="0">
                <a:solidFill>
                  <a:srgbClr val="7030A0"/>
                </a:solidFill>
                <a:latin typeface="Times New Roman" panose="02020603050405020304" pitchFamily="18" charset="0"/>
                <a:ea typeface="楷体_GB2312" pitchFamily="49" charset="-122"/>
              </a:rPr>
              <a:t>我们可以这样定义产生这条句子的规则：</a:t>
            </a:r>
            <a:endParaRPr lang="en-US" altLang="zh-CN" sz="1200" b="1" dirty="0" smtClean="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1200" b="1" dirty="0" smtClean="0">
                <a:solidFill>
                  <a:srgbClr val="7030A0"/>
                </a:solidFill>
                <a:latin typeface="Times New Roman" panose="02020603050405020304" pitchFamily="18" charset="0"/>
                <a:ea typeface="楷体_GB2312" pitchFamily="49" charset="-122"/>
              </a:rPr>
              <a:t>                                 </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句子</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主语</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谓语</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宾语</a:t>
            </a:r>
            <a:r>
              <a:rPr lang="en-US" altLang="zh-CN" sz="1200" b="1" dirty="0" smtClean="0">
                <a:latin typeface="Times New Roman" pitchFamily="18" charset="0"/>
                <a:ea typeface="楷体_GB2312" pitchFamily="49" charset="-122"/>
              </a:rPr>
              <a:t>〉</a:t>
            </a:r>
          </a:p>
          <a:p>
            <a:pPr algn="just">
              <a:lnSpc>
                <a:spcPct val="110000"/>
              </a:lnSpc>
              <a:spcBef>
                <a:spcPct val="0"/>
              </a:spcBef>
              <a:buClrTx/>
              <a:buSzTx/>
              <a:buNone/>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主语</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我</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你</a:t>
            </a:r>
            <a:endParaRPr lang="en-US" altLang="zh-CN" sz="1200" b="1" dirty="0" smtClean="0">
              <a:latin typeface="Times New Roman" pitchFamily="18" charset="0"/>
              <a:ea typeface="楷体_GB2312" pitchFamily="49" charset="-122"/>
            </a:endParaRPr>
          </a:p>
          <a:p>
            <a:pPr algn="just">
              <a:lnSpc>
                <a:spcPct val="110000"/>
              </a:lnSpc>
              <a:spcBef>
                <a:spcPct val="0"/>
              </a:spcBef>
              <a:buClrTx/>
              <a:buSzTx/>
              <a:buNone/>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谓语</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爱</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恨</a:t>
            </a:r>
            <a:endParaRPr lang="en-US" altLang="zh-CN" sz="1200" b="1" dirty="0" smtClean="0">
              <a:latin typeface="Times New Roman" pitchFamily="18" charset="0"/>
              <a:ea typeface="楷体_GB2312" pitchFamily="49" charset="-122"/>
            </a:endParaRPr>
          </a:p>
          <a:p>
            <a:pPr algn="just">
              <a:lnSpc>
                <a:spcPct val="110000"/>
              </a:lnSpc>
              <a:spcBef>
                <a:spcPct val="0"/>
              </a:spcBef>
              <a:buClrTx/>
              <a:buSzTx/>
              <a:buNone/>
            </a:pP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宾语</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他</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你</a:t>
            </a:r>
            <a:endParaRPr lang="en-US" altLang="zh-CN" sz="1200" b="1" dirty="0" smtClean="0">
              <a:latin typeface="Times New Roman" pitchFamily="18" charset="0"/>
              <a:ea typeface="楷体_GB2312" pitchFamily="49" charset="-122"/>
            </a:endParaRPr>
          </a:p>
          <a:p>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这种规则的描述方式就是我们即将学习的</a:t>
            </a:r>
            <a:r>
              <a:rPr lang="zh-CN" altLang="zh-CN" sz="1200" kern="1200" dirty="0" smtClean="0">
                <a:solidFill>
                  <a:schemeClr val="tx1"/>
                </a:solidFill>
                <a:effectLst/>
                <a:latin typeface="+mn-lt"/>
                <a:ea typeface="+mn-ea"/>
                <a:cs typeface="+mn-cs"/>
              </a:rPr>
              <a:t>巴科斯</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诺尔范式（</a:t>
            </a:r>
            <a:r>
              <a:rPr lang="en-US" altLang="zh-CN" sz="1200" kern="1200" dirty="0" smtClean="0">
                <a:solidFill>
                  <a:schemeClr val="tx1"/>
                </a:solidFill>
                <a:effectLst/>
                <a:latin typeface="+mn-lt"/>
                <a:ea typeface="+mn-ea"/>
                <a:cs typeface="+mn-cs"/>
              </a:rPr>
              <a:t>Backus Normal Form</a:t>
            </a:r>
            <a:r>
              <a:rPr lang="zh-CN" altLang="zh-CN" sz="1200" kern="1200" dirty="0" smtClean="0">
                <a:solidFill>
                  <a:schemeClr val="tx1"/>
                </a:solidFill>
                <a:effectLst/>
                <a:latin typeface="+mn-lt"/>
                <a:ea typeface="+mn-ea"/>
                <a:cs typeface="+mn-cs"/>
              </a:rPr>
              <a:t>，简称为巴科斯范式，简记为</a:t>
            </a:r>
            <a:r>
              <a:rPr lang="en-US" altLang="zh-CN" sz="1200" kern="1200" dirty="0" smtClean="0">
                <a:solidFill>
                  <a:schemeClr val="tx1"/>
                </a:solidFill>
                <a:effectLst/>
                <a:latin typeface="+mn-lt"/>
                <a:ea typeface="+mn-ea"/>
                <a:cs typeface="+mn-cs"/>
              </a:rPr>
              <a:t>BNF</a:t>
            </a:r>
            <a:r>
              <a:rPr lang="zh-CN" altLang="zh-CN" sz="1200" kern="1200" dirty="0" smtClean="0">
                <a:solidFill>
                  <a:schemeClr val="tx1"/>
                </a:solidFill>
                <a:effectLst/>
                <a:latin typeface="+mn-lt"/>
                <a:ea typeface="+mn-ea"/>
                <a:cs typeface="+mn-cs"/>
              </a:rPr>
              <a:t>范式）产生语言的方法。</a:t>
            </a:r>
            <a:endParaRPr lang="zh-CN" altLang="zh-CN" sz="1200" b="1" kern="1200" dirty="0" smtClean="0">
              <a:solidFill>
                <a:schemeClr val="tx1"/>
              </a:solidFill>
              <a:effectLst/>
              <a:latin typeface="+mn-lt"/>
              <a:ea typeface="+mn-ea"/>
              <a:cs typeface="+mn-cs"/>
            </a:endParaRPr>
          </a:p>
          <a:p>
            <a:pPr algn="just">
              <a:lnSpc>
                <a:spcPct val="110000"/>
              </a:lnSpc>
              <a:spcBef>
                <a:spcPct val="0"/>
              </a:spcBef>
              <a:buClrTx/>
              <a:buSzTx/>
              <a:buNone/>
            </a:pPr>
            <a:endParaRPr lang="zh-CN" altLang="en-US"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smtClean="0">
              <a:solidFill>
                <a:srgbClr val="7030A0"/>
              </a:solidFill>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9</a:t>
            </a:fld>
            <a:endParaRPr lang="zh-CN" altLang="en-US"/>
          </a:p>
        </p:txBody>
      </p:sp>
    </p:spTree>
    <p:extLst>
      <p:ext uri="{BB962C8B-B14F-4D97-AF65-F5344CB8AC3E}">
        <p14:creationId xmlns:p14="http://schemas.microsoft.com/office/powerpoint/2010/main" val="20469675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3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显然，直接推导</a:t>
            </a:r>
            <a:r>
              <a:rPr lang="zh-CN" altLang="en-US" sz="1200" b="1" dirty="0" smtClean="0">
                <a:solidFill>
                  <a:srgbClr val="FFC000"/>
                </a:solidFill>
                <a:latin typeface="Times New Roman" pitchFamily="18" charset="0"/>
                <a:ea typeface="楷体_GB2312" pitchFamily="49" charset="-122"/>
                <a:sym typeface="Symbol" pitchFamily="18" charset="2"/>
              </a:rPr>
              <a:t></a:t>
            </a:r>
            <a:r>
              <a:rPr lang="zh-CN" altLang="en-US" sz="1200" b="1" dirty="0" smtClean="0">
                <a:latin typeface="Times New Roman" pitchFamily="18" charset="0"/>
                <a:ea typeface="楷体_GB2312" pitchFamily="49" charset="-122"/>
              </a:rPr>
              <a:t> 的长度为</a:t>
            </a:r>
            <a:r>
              <a:rPr lang="en-US" altLang="zh-CN" sz="1200" b="1" dirty="0" smtClean="0">
                <a:latin typeface="Times New Roman" pitchFamily="18" charset="0"/>
                <a:ea typeface="楷体_GB2312" pitchFamily="49" charset="-122"/>
              </a:rPr>
              <a:t>1</a:t>
            </a:r>
            <a:r>
              <a:rPr lang="zh-CN" altLang="en-US" sz="1200" b="1" dirty="0" smtClean="0">
                <a:latin typeface="Times New Roman" pitchFamily="18" charset="0"/>
                <a:ea typeface="楷体_GB2312" pitchFamily="49" charset="-122"/>
              </a:rPr>
              <a:t>，推导</a:t>
            </a:r>
            <a:r>
              <a:rPr lang="zh-CN" altLang="en-US" sz="1200" b="1" dirty="0" smtClean="0">
                <a:solidFill>
                  <a:srgbClr val="FFC000"/>
                </a:solidFill>
                <a:latin typeface="Times New Roman" pitchFamily="18" charset="0"/>
                <a:ea typeface="楷体_GB2312" pitchFamily="49" charset="-122"/>
                <a:sym typeface="Symbol" pitchFamily="18" charset="2"/>
              </a:rPr>
              <a:t></a:t>
            </a:r>
            <a:r>
              <a:rPr lang="zh-CN" altLang="en-US" sz="1200" b="1" dirty="0" smtClean="0">
                <a:solidFill>
                  <a:srgbClr val="FFC000"/>
                </a:solidFill>
                <a:latin typeface="Times New Roman" pitchFamily="18" charset="0"/>
                <a:ea typeface="楷体_GB2312" pitchFamily="49" charset="-122"/>
              </a:rPr>
              <a:t> </a:t>
            </a:r>
            <a:r>
              <a:rPr lang="en-US" altLang="zh-CN" sz="1200" b="1" dirty="0" smtClean="0">
                <a:solidFill>
                  <a:srgbClr val="FFC000"/>
                </a:solidFill>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的长度≥</a:t>
            </a:r>
            <a:r>
              <a:rPr lang="en-US" altLang="zh-CN" sz="1200" b="1" dirty="0" smtClean="0">
                <a:latin typeface="Times New Roman" pitchFamily="18" charset="0"/>
                <a:ea typeface="楷体_GB2312" pitchFamily="49" charset="-122"/>
              </a:rPr>
              <a:t>1</a:t>
            </a:r>
            <a:r>
              <a:rPr lang="zh-CN" altLang="en-US" sz="1200" b="1" dirty="0" smtClean="0">
                <a:latin typeface="Times New Roman" pitchFamily="18" charset="0"/>
                <a:ea typeface="楷体_GB2312" pitchFamily="49" charset="-122"/>
              </a:rPr>
              <a:t>，</a:t>
            </a:r>
          </a:p>
          <a:p>
            <a:pPr marL="419100" indent="-382588" algn="just">
              <a:lnSpc>
                <a:spcPct val="13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而广义推导</a:t>
            </a:r>
            <a:r>
              <a:rPr lang="zh-CN" altLang="en-US" sz="1200" b="1" dirty="0" smtClean="0">
                <a:solidFill>
                  <a:srgbClr val="FFC000"/>
                </a:solidFill>
                <a:latin typeface="Times New Roman" pitchFamily="18" charset="0"/>
                <a:ea typeface="楷体_GB2312" pitchFamily="49" charset="-122"/>
                <a:sym typeface="Symbol" pitchFamily="18" charset="2"/>
              </a:rPr>
              <a:t></a:t>
            </a:r>
            <a:r>
              <a:rPr lang="zh-CN" altLang="en-US" sz="1200" b="1" dirty="0" smtClean="0">
                <a:solidFill>
                  <a:srgbClr val="FFC000"/>
                </a:solidFill>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的长度≥</a:t>
            </a:r>
            <a:r>
              <a:rPr lang="en-US" altLang="zh-CN" sz="1200" b="1" dirty="0" smtClean="0">
                <a:latin typeface="Times New Roman" pitchFamily="18" charset="0"/>
                <a:ea typeface="楷体_GB2312" pitchFamily="49" charset="-122"/>
              </a:rPr>
              <a:t>0 </a:t>
            </a:r>
          </a:p>
          <a:p>
            <a:pPr marL="419100" indent="-382588" algn="just">
              <a:lnSpc>
                <a:spcPct val="13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例如对于文法</a:t>
            </a:r>
            <a:r>
              <a:rPr lang="en-US" altLang="zh-CN" sz="1200" b="1" dirty="0" smtClean="0">
                <a:latin typeface="Times New Roman" pitchFamily="18" charset="0"/>
                <a:ea typeface="楷体_GB2312" pitchFamily="49" charset="-122"/>
              </a:rPr>
              <a:t>G[S]: S ∷=0S1  S ∷=01 ,</a:t>
            </a:r>
          </a:p>
          <a:p>
            <a:pPr marL="419100" indent="-382588" algn="just">
              <a:lnSpc>
                <a:spcPct val="13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S </a:t>
            </a:r>
            <a:r>
              <a:rPr lang="en-US" altLang="zh-CN" sz="1200" b="1" dirty="0" smtClean="0">
                <a:latin typeface="Times New Roman" pitchFamily="18" charset="0"/>
                <a:ea typeface="楷体_GB2312" pitchFamily="49" charset="-122"/>
                <a:sym typeface="Symbol" pitchFamily="18" charset="2"/>
              </a:rPr>
              <a:t> </a:t>
            </a:r>
            <a:r>
              <a:rPr lang="en-US" altLang="zh-CN" sz="1200" b="1" dirty="0" smtClean="0">
                <a:latin typeface="Times New Roman" pitchFamily="18" charset="0"/>
                <a:ea typeface="楷体_GB2312" pitchFamily="49" charset="-122"/>
              </a:rPr>
              <a:t>0S1 </a:t>
            </a:r>
            <a:r>
              <a:rPr lang="en-US" altLang="zh-CN" sz="1200" b="1" dirty="0" smtClean="0">
                <a:latin typeface="Times New Roman" pitchFamily="18" charset="0"/>
                <a:ea typeface="楷体_GB2312" pitchFamily="49" charset="-122"/>
                <a:sym typeface="Symbol" pitchFamily="18" charset="2"/>
              </a:rPr>
              <a:t>00S11 000S111 00001111</a:t>
            </a:r>
          </a:p>
          <a:p>
            <a:pPr marL="419100" indent="-382588" algn="just">
              <a:lnSpc>
                <a:spcPct val="130000"/>
              </a:lnSpc>
              <a:spcBef>
                <a:spcPct val="20000"/>
              </a:spcBef>
              <a:buClr>
                <a:schemeClr val="accent1"/>
              </a:buClr>
              <a:buSzPct val="80000"/>
              <a:defRPr/>
            </a:pPr>
            <a:r>
              <a:rPr lang="zh-CN" altLang="en-US" sz="1200" b="1" dirty="0" smtClean="0">
                <a:latin typeface="Times New Roman" pitchFamily="18" charset="0"/>
                <a:ea typeface="楷体_GB2312" pitchFamily="49" charset="-122"/>
                <a:sym typeface="Symbol" pitchFamily="18" charset="2"/>
              </a:rPr>
              <a:t>        所以 </a:t>
            </a:r>
            <a:r>
              <a:rPr lang="en-US" altLang="zh-CN" sz="1200" b="1" dirty="0" smtClean="0">
                <a:latin typeface="Times New Roman" pitchFamily="18" charset="0"/>
                <a:ea typeface="楷体_GB2312" pitchFamily="49" charset="-122"/>
              </a:rPr>
              <a:t>S </a:t>
            </a:r>
            <a:r>
              <a:rPr lang="en-US" altLang="zh-CN" sz="1200" b="1" dirty="0" smtClean="0">
                <a:latin typeface="Times New Roman" pitchFamily="18" charset="0"/>
                <a:ea typeface="楷体_GB2312" pitchFamily="49" charset="-122"/>
                <a:sym typeface="Symbol" pitchFamily="18" charset="2"/>
              </a:rPr>
              <a:t>+00001111 </a:t>
            </a:r>
            <a:r>
              <a:rPr lang="zh-CN" altLang="en-US" sz="1200" b="1" dirty="0" smtClean="0">
                <a:latin typeface="Times New Roman" pitchFamily="18" charset="0"/>
                <a:ea typeface="楷体_GB2312" pitchFamily="49" charset="-122"/>
                <a:sym typeface="Symbol" pitchFamily="18" charset="2"/>
              </a:rPr>
              <a:t>是长度为</a:t>
            </a:r>
            <a:r>
              <a:rPr lang="en-US" altLang="zh-CN" sz="1200" b="1" dirty="0" smtClean="0">
                <a:latin typeface="Times New Roman" pitchFamily="18" charset="0"/>
                <a:ea typeface="楷体_GB2312" pitchFamily="49" charset="-122"/>
                <a:sym typeface="Symbol" pitchFamily="18" charset="2"/>
              </a:rPr>
              <a:t>4</a:t>
            </a:r>
            <a:r>
              <a:rPr lang="zh-CN" altLang="en-US" sz="1200" b="1" dirty="0" smtClean="0">
                <a:latin typeface="Times New Roman" pitchFamily="18" charset="0"/>
                <a:ea typeface="楷体_GB2312" pitchFamily="49" charset="-122"/>
                <a:sym typeface="Symbol" pitchFamily="18" charset="2"/>
              </a:rPr>
              <a:t>的推导</a:t>
            </a:r>
            <a:endParaRPr lang="en-US" altLang="zh-CN" sz="1200" b="1" dirty="0" smtClean="0">
              <a:latin typeface="Times New Roman" pitchFamily="18" charset="0"/>
              <a:ea typeface="楷体_GB2312" pitchFamily="49" charset="-122"/>
              <a:sym typeface="Symbol" pitchFamily="18" charset="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48</a:t>
            </a:fld>
            <a:endParaRPr lang="zh-CN" altLang="en-US"/>
          </a:p>
        </p:txBody>
      </p:sp>
    </p:spTree>
    <p:extLst>
      <p:ext uri="{BB962C8B-B14F-4D97-AF65-F5344CB8AC3E}">
        <p14:creationId xmlns:p14="http://schemas.microsoft.com/office/powerpoint/2010/main" val="40759682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40000"/>
              </a:lnSpc>
              <a:spcBef>
                <a:spcPct val="20000"/>
              </a:spcBef>
              <a:buClr>
                <a:schemeClr val="accent1"/>
              </a:buClr>
              <a:buSzPct val="80000"/>
              <a:defRPr/>
            </a:pPr>
            <a:r>
              <a:rPr lang="zh-CN" altLang="en-US" dirty="0" smtClean="0"/>
              <a:t>下面这个文法可以产生整数串 ，可以</a:t>
            </a:r>
            <a:r>
              <a:rPr lang="zh-CN" altLang="en-US" sz="1200" b="1" dirty="0" smtClean="0">
                <a:latin typeface="Times New Roman" pitchFamily="18" charset="0"/>
                <a:ea typeface="楷体_GB2312" pitchFamily="49" charset="-122"/>
              </a:rPr>
              <a:t>建立下列推导</a:t>
            </a:r>
            <a:r>
              <a:rPr lang="en-US" altLang="zh-CN" sz="1200" b="1" dirty="0" smtClean="0">
                <a:latin typeface="Times New Roman" pitchFamily="18" charset="0"/>
                <a:ea typeface="楷体_GB2312" pitchFamily="49" charset="-122"/>
              </a:rPr>
              <a:t>:</a:t>
            </a:r>
          </a:p>
          <a:p>
            <a:pPr marL="419100" indent="-382588" algn="just">
              <a:lnSpc>
                <a:spcPct val="14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&lt;</a:t>
            </a:r>
            <a:r>
              <a:rPr lang="zh-CN" altLang="en-US" sz="1200" b="1" dirty="0" smtClean="0">
                <a:solidFill>
                  <a:srgbClr val="FFC000"/>
                </a:solidFill>
                <a:latin typeface="Times New Roman" pitchFamily="18" charset="0"/>
                <a:ea typeface="楷体_GB2312" pitchFamily="49" charset="-122"/>
              </a:rPr>
              <a:t>整数</a:t>
            </a:r>
            <a:r>
              <a:rPr lang="en-US" altLang="zh-CN" sz="1200" b="1" dirty="0" smtClean="0">
                <a:solidFill>
                  <a:srgbClr val="FFC000"/>
                </a:solidFill>
                <a:latin typeface="Times New Roman" pitchFamily="18" charset="0"/>
                <a:ea typeface="楷体_GB2312" pitchFamily="49" charset="-122"/>
              </a:rPr>
              <a:t>&gt; </a:t>
            </a:r>
            <a:r>
              <a:rPr lang="en-US" altLang="zh-CN" sz="1200" b="1" dirty="0" smtClean="0">
                <a:solidFill>
                  <a:srgbClr val="FFC000"/>
                </a:solidFill>
                <a:latin typeface="Times New Roman" pitchFamily="18" charset="0"/>
                <a:ea typeface="楷体_GB2312" pitchFamily="49" charset="-122"/>
                <a:sym typeface="Symbol" pitchFamily="18" charset="2"/>
              </a:rPr>
              <a:t> &lt;</a:t>
            </a:r>
            <a:r>
              <a:rPr lang="zh-CN" altLang="en-US" sz="1200" b="1" dirty="0" smtClean="0">
                <a:solidFill>
                  <a:srgbClr val="FFC000"/>
                </a:solidFill>
                <a:latin typeface="Times New Roman" pitchFamily="18" charset="0"/>
                <a:ea typeface="楷体_GB2312" pitchFamily="49" charset="-122"/>
              </a:rPr>
              <a:t>数字串</a:t>
            </a:r>
            <a:r>
              <a:rPr lang="en-US" altLang="zh-CN" sz="1200" b="1" dirty="0" smtClean="0">
                <a:solidFill>
                  <a:srgbClr val="FFC000"/>
                </a:solidFill>
                <a:latin typeface="Times New Roman" pitchFamily="18" charset="0"/>
                <a:ea typeface="楷体_GB2312" pitchFamily="49" charset="-122"/>
              </a:rPr>
              <a:t>&gt; </a:t>
            </a:r>
            <a:r>
              <a:rPr lang="en-US" altLang="zh-CN" sz="1200" b="1" dirty="0" smtClean="0">
                <a:solidFill>
                  <a:srgbClr val="FFC000"/>
                </a:solidFill>
                <a:latin typeface="Times New Roman" pitchFamily="18" charset="0"/>
                <a:ea typeface="楷体_GB2312" pitchFamily="49" charset="-122"/>
                <a:sym typeface="Symbol" pitchFamily="18" charset="2"/>
              </a:rPr>
              <a:t> &lt;</a:t>
            </a:r>
            <a:r>
              <a:rPr lang="zh-CN" altLang="en-US" sz="1200" b="1" dirty="0" smtClean="0">
                <a:solidFill>
                  <a:srgbClr val="FFC000"/>
                </a:solidFill>
                <a:latin typeface="Times New Roman" pitchFamily="18" charset="0"/>
                <a:ea typeface="楷体_GB2312" pitchFamily="49" charset="-122"/>
              </a:rPr>
              <a:t>数字串</a:t>
            </a:r>
            <a:r>
              <a:rPr lang="en-US" altLang="zh-CN" sz="1200" b="1" dirty="0" smtClean="0">
                <a:solidFill>
                  <a:srgbClr val="FFC000"/>
                </a:solidFill>
                <a:latin typeface="Times New Roman" pitchFamily="18" charset="0"/>
                <a:ea typeface="楷体_GB2312" pitchFamily="49" charset="-122"/>
              </a:rPr>
              <a:t>&gt;&lt;</a:t>
            </a:r>
            <a:r>
              <a:rPr lang="zh-CN" altLang="en-US" sz="1200" b="1" dirty="0" smtClean="0">
                <a:solidFill>
                  <a:srgbClr val="FFC000"/>
                </a:solidFill>
                <a:latin typeface="Times New Roman" pitchFamily="18" charset="0"/>
                <a:ea typeface="楷体_GB2312" pitchFamily="49" charset="-122"/>
              </a:rPr>
              <a:t>数字</a:t>
            </a:r>
            <a:r>
              <a:rPr lang="en-US" altLang="zh-CN" sz="1200" b="1" dirty="0" smtClean="0">
                <a:solidFill>
                  <a:srgbClr val="FFC000"/>
                </a:solidFill>
                <a:latin typeface="Times New Roman" pitchFamily="18" charset="0"/>
                <a:ea typeface="楷体_GB2312" pitchFamily="49" charset="-122"/>
              </a:rPr>
              <a:t>&gt;</a:t>
            </a:r>
            <a:r>
              <a:rPr lang="en-US" altLang="zh-CN" sz="1200" b="1" dirty="0" smtClean="0">
                <a:solidFill>
                  <a:srgbClr val="FFC000"/>
                </a:solidFill>
                <a:latin typeface="Times New Roman" pitchFamily="18" charset="0"/>
                <a:ea typeface="楷体_GB2312" pitchFamily="49" charset="-122"/>
                <a:sym typeface="Symbol" pitchFamily="18" charset="2"/>
              </a:rPr>
              <a:t>&lt;</a:t>
            </a:r>
            <a:r>
              <a:rPr lang="zh-CN" altLang="en-US" sz="1200" b="1" dirty="0" smtClean="0">
                <a:solidFill>
                  <a:srgbClr val="FFC000"/>
                </a:solidFill>
                <a:latin typeface="Times New Roman" pitchFamily="18" charset="0"/>
                <a:ea typeface="楷体_GB2312" pitchFamily="49" charset="-122"/>
              </a:rPr>
              <a:t>数字</a:t>
            </a:r>
            <a:r>
              <a:rPr lang="en-US" altLang="zh-CN" sz="1200" b="1" dirty="0" smtClean="0">
                <a:solidFill>
                  <a:srgbClr val="FFC000"/>
                </a:solidFill>
                <a:latin typeface="Times New Roman" pitchFamily="18" charset="0"/>
                <a:ea typeface="楷体_GB2312" pitchFamily="49" charset="-122"/>
              </a:rPr>
              <a:t>&gt;&lt;</a:t>
            </a:r>
            <a:r>
              <a:rPr lang="zh-CN" altLang="en-US" sz="1200" b="1" dirty="0" smtClean="0">
                <a:solidFill>
                  <a:srgbClr val="FFC000"/>
                </a:solidFill>
                <a:latin typeface="Times New Roman" pitchFamily="18" charset="0"/>
                <a:ea typeface="楷体_GB2312" pitchFamily="49" charset="-122"/>
              </a:rPr>
              <a:t>数字</a:t>
            </a:r>
            <a:r>
              <a:rPr lang="en-US" altLang="zh-CN" sz="1200" b="1" dirty="0" smtClean="0">
                <a:solidFill>
                  <a:srgbClr val="FFC000"/>
                </a:solidFill>
                <a:latin typeface="Times New Roman" pitchFamily="18" charset="0"/>
                <a:ea typeface="楷体_GB2312" pitchFamily="49" charset="-122"/>
              </a:rPr>
              <a:t>&gt;</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 2&lt;</a:t>
            </a:r>
            <a:r>
              <a:rPr lang="zh-CN" altLang="en-US" sz="1200" b="1" dirty="0" smtClean="0">
                <a:solidFill>
                  <a:srgbClr val="FFC000"/>
                </a:solidFill>
                <a:latin typeface="Times New Roman" pitchFamily="18" charset="0"/>
                <a:ea typeface="楷体_GB2312" pitchFamily="49" charset="-122"/>
              </a:rPr>
              <a:t>数字</a:t>
            </a:r>
            <a:r>
              <a:rPr lang="en-US" altLang="zh-CN" sz="1200" b="1" dirty="0" smtClean="0">
                <a:solidFill>
                  <a:srgbClr val="FFC000"/>
                </a:solidFill>
                <a:latin typeface="Times New Roman" pitchFamily="18" charset="0"/>
                <a:ea typeface="楷体_GB2312" pitchFamily="49" charset="-122"/>
              </a:rPr>
              <a:t>&gt;</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 23</a:t>
            </a:r>
          </a:p>
          <a:p>
            <a:pPr marL="419100" indent="-382588" algn="just">
              <a:lnSpc>
                <a:spcPct val="14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因此，</a:t>
            </a:r>
            <a:r>
              <a:rPr lang="en-US" altLang="zh-CN" sz="1200" b="1" dirty="0" smtClean="0">
                <a:latin typeface="Times New Roman" pitchFamily="18" charset="0"/>
                <a:ea typeface="楷体_GB2312" pitchFamily="49" charset="-122"/>
              </a:rPr>
              <a:t>&lt;</a:t>
            </a:r>
            <a:r>
              <a:rPr lang="zh-CN" altLang="en-US" sz="1200" b="1" dirty="0" smtClean="0">
                <a:latin typeface="Times New Roman" pitchFamily="18" charset="0"/>
                <a:ea typeface="楷体_GB2312" pitchFamily="49" charset="-122"/>
              </a:rPr>
              <a:t>整数</a:t>
            </a:r>
            <a:r>
              <a:rPr lang="en-US" altLang="zh-CN" sz="1200" b="1" dirty="0" smtClean="0">
                <a:latin typeface="Times New Roman" pitchFamily="18" charset="0"/>
                <a:ea typeface="楷体_GB2312" pitchFamily="49" charset="-122"/>
              </a:rPr>
              <a:t>&gt;</a:t>
            </a:r>
            <a:r>
              <a:rPr lang="en-US" altLang="zh-CN" sz="1200" b="1" dirty="0" smtClean="0">
                <a:solidFill>
                  <a:schemeClr val="tx2"/>
                </a:solidFill>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+23</a:t>
            </a:r>
            <a:r>
              <a:rPr lang="zh-CN" altLang="en-US" sz="1200" b="1" dirty="0" smtClean="0">
                <a:latin typeface="Times New Roman" pitchFamily="18" charset="0"/>
                <a:ea typeface="楷体_GB2312" pitchFamily="49" charset="-122"/>
              </a:rPr>
              <a:t>，其推导长度为</a:t>
            </a:r>
            <a:r>
              <a:rPr lang="en-US" altLang="zh-CN" sz="1200" b="1" dirty="0" smtClean="0">
                <a:latin typeface="Times New Roman" pitchFamily="18" charset="0"/>
                <a:ea typeface="楷体_GB2312" pitchFamily="49" charset="-122"/>
              </a:rPr>
              <a:t>5</a:t>
            </a:r>
            <a:r>
              <a:rPr lang="zh-CN" altLang="en-US" sz="1200" b="1" dirty="0" smtClean="0">
                <a:latin typeface="Times New Roman" pitchFamily="18" charset="0"/>
                <a:ea typeface="楷体_GB2312" pitchFamily="49" charset="-122"/>
              </a:rPr>
              <a:t>。显而易见，在推导时，任意地选取</a:t>
            </a:r>
          </a:p>
          <a:p>
            <a:pPr marL="419100" indent="-382588" algn="just">
              <a:lnSpc>
                <a:spcPct val="14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规则</a:t>
            </a:r>
            <a:r>
              <a:rPr lang="en-US" altLang="zh-CN" sz="1200" b="1" dirty="0" smtClean="0">
                <a:latin typeface="Times New Roman" pitchFamily="18" charset="0"/>
                <a:ea typeface="楷体_GB2312" pitchFamily="49" charset="-122"/>
              </a:rPr>
              <a:t>(4)</a:t>
            </a:r>
            <a:r>
              <a:rPr lang="zh-CN" altLang="en-US" sz="1200" b="1" dirty="0" smtClean="0">
                <a:latin typeface="Times New Roman" pitchFamily="18" charset="0"/>
                <a:ea typeface="楷体_GB2312" pitchFamily="49" charset="-122"/>
              </a:rPr>
              <a:t>到</a:t>
            </a:r>
            <a:r>
              <a:rPr lang="en-US" altLang="zh-CN" sz="1200" b="1" dirty="0" smtClean="0">
                <a:latin typeface="Times New Roman" pitchFamily="18" charset="0"/>
                <a:ea typeface="楷体_GB2312" pitchFamily="49" charset="-122"/>
              </a:rPr>
              <a:t>(13)</a:t>
            </a:r>
            <a:r>
              <a:rPr lang="zh-CN" altLang="en-US" sz="1200" b="1" dirty="0" smtClean="0">
                <a:latin typeface="Times New Roman" pitchFamily="18" charset="0"/>
                <a:ea typeface="楷体_GB2312" pitchFamily="49" charset="-122"/>
              </a:rPr>
              <a:t>，就可以推导得到任意整数。</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49</a:t>
            </a:fld>
            <a:endParaRPr lang="zh-CN" altLang="en-US"/>
          </a:p>
        </p:txBody>
      </p:sp>
    </p:spTree>
    <p:extLst>
      <p:ext uri="{BB962C8B-B14F-4D97-AF65-F5344CB8AC3E}">
        <p14:creationId xmlns:p14="http://schemas.microsoft.com/office/powerpoint/2010/main" val="6487696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在上述推导过程中产生了一系列的符号串，它们或</a:t>
            </a:r>
            <a:r>
              <a:rPr lang="zh-CN" altLang="en-US" sz="1200" b="1" dirty="0" smtClean="0">
                <a:solidFill>
                  <a:srgbClr val="FFC000"/>
                </a:solidFill>
                <a:latin typeface="Times New Roman" pitchFamily="18" charset="0"/>
                <a:ea typeface="楷体_GB2312" pitchFamily="49" charset="-122"/>
              </a:rPr>
              <a:t>全由终结符组成</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（如：</a:t>
            </a:r>
            <a:r>
              <a:rPr lang="en-US" altLang="zh-CN" sz="1200" b="1" dirty="0" smtClean="0">
                <a:latin typeface="Times New Roman" pitchFamily="18" charset="0"/>
                <a:ea typeface="楷体_GB2312" pitchFamily="49" charset="-122"/>
              </a:rPr>
              <a:t>23</a:t>
            </a:r>
            <a:r>
              <a:rPr lang="zh-CN" altLang="en-US" sz="1200" b="1" dirty="0" smtClean="0">
                <a:latin typeface="Times New Roman" pitchFamily="18" charset="0"/>
                <a:ea typeface="楷体_GB2312" pitchFamily="49" charset="-122"/>
              </a:rPr>
              <a:t>），或</a:t>
            </a:r>
            <a:r>
              <a:rPr lang="zh-CN" altLang="en-US" sz="1200" b="1" dirty="0" smtClean="0">
                <a:solidFill>
                  <a:srgbClr val="FFC000"/>
                </a:solidFill>
                <a:latin typeface="Times New Roman" pitchFamily="18" charset="0"/>
                <a:ea typeface="楷体_GB2312" pitchFamily="49" charset="-122"/>
              </a:rPr>
              <a:t>全由非终结符组成</a:t>
            </a:r>
            <a:r>
              <a:rPr lang="zh-CN" altLang="en-US" sz="1200" b="1" dirty="0" smtClean="0">
                <a:latin typeface="Times New Roman" pitchFamily="18" charset="0"/>
                <a:ea typeface="楷体_GB2312" pitchFamily="49" charset="-122"/>
              </a:rPr>
              <a:t>（如：</a:t>
            </a:r>
            <a:r>
              <a:rPr lang="en-US" altLang="zh-CN" sz="1200" b="1" dirty="0" smtClean="0">
                <a:solidFill>
                  <a:schemeClr val="tx2"/>
                </a:solidFill>
                <a:latin typeface="Times New Roman" pitchFamily="18" charset="0"/>
                <a:ea typeface="楷体_GB2312" pitchFamily="49" charset="-122"/>
                <a:sym typeface="Symbol" pitchFamily="18" charset="2"/>
              </a:rPr>
              <a:t>&lt;</a:t>
            </a:r>
            <a:r>
              <a:rPr lang="zh-CN" altLang="en-US" sz="1200" b="1" dirty="0" smtClean="0">
                <a:latin typeface="Times New Roman" pitchFamily="18" charset="0"/>
                <a:ea typeface="楷体_GB2312" pitchFamily="49" charset="-122"/>
              </a:rPr>
              <a:t>数字串</a:t>
            </a:r>
            <a:r>
              <a:rPr lang="en-US" altLang="zh-CN" sz="1200" b="1" dirty="0" smtClean="0">
                <a:latin typeface="Times New Roman" pitchFamily="18" charset="0"/>
                <a:ea typeface="楷体_GB2312" pitchFamily="49" charset="-122"/>
              </a:rPr>
              <a:t>&gt;</a:t>
            </a:r>
            <a:r>
              <a:rPr lang="zh-CN" altLang="en-US" sz="1200" b="1" dirty="0" smtClean="0">
                <a:latin typeface="Times New Roman" pitchFamily="18" charset="0"/>
                <a:ea typeface="楷体_GB2312" pitchFamily="49" charset="-122"/>
              </a:rPr>
              <a:t>，</a:t>
            </a:r>
            <a:r>
              <a:rPr lang="en-US" altLang="zh-CN" sz="1200" b="1" dirty="0" smtClean="0">
                <a:solidFill>
                  <a:schemeClr val="tx2"/>
                </a:solidFill>
                <a:latin typeface="Times New Roman" pitchFamily="18" charset="0"/>
                <a:ea typeface="楷体_GB2312" pitchFamily="49" charset="-122"/>
                <a:sym typeface="Symbol" pitchFamily="18" charset="2"/>
              </a:rPr>
              <a:t>&lt;</a:t>
            </a:r>
            <a:r>
              <a:rPr lang="zh-CN" altLang="en-US" sz="1200" b="1" dirty="0" smtClean="0">
                <a:latin typeface="Times New Roman" pitchFamily="18" charset="0"/>
                <a:ea typeface="楷体_GB2312" pitchFamily="49" charset="-122"/>
              </a:rPr>
              <a:t>数字串</a:t>
            </a:r>
            <a:r>
              <a:rPr lang="en-US" altLang="zh-CN" sz="1200" b="1" dirty="0" smtClean="0">
                <a:latin typeface="Times New Roman" pitchFamily="18" charset="0"/>
                <a:ea typeface="楷体_GB2312" pitchFamily="49" charset="-122"/>
              </a:rPr>
              <a:t>&gt; &lt;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&gt;</a:t>
            </a:r>
            <a:r>
              <a:rPr lang="zh-CN" altLang="en-US" sz="1200" b="1" dirty="0" smtClean="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1200" b="1" dirty="0" smtClean="0">
                <a:solidFill>
                  <a:schemeClr val="tx2"/>
                </a:solidFill>
                <a:latin typeface="Times New Roman" pitchFamily="18" charset="0"/>
                <a:ea typeface="楷体_GB2312" pitchFamily="49" charset="-122"/>
                <a:sym typeface="Symbol" pitchFamily="18" charset="2"/>
              </a:rPr>
              <a:t>&lt;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&gt; &lt;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&gt;</a:t>
            </a:r>
            <a:r>
              <a:rPr lang="zh-CN" altLang="en-US" sz="1200" b="1" dirty="0" smtClean="0">
                <a:latin typeface="Times New Roman" pitchFamily="18" charset="0"/>
                <a:ea typeface="楷体_GB2312" pitchFamily="49" charset="-122"/>
              </a:rPr>
              <a:t>），或</a:t>
            </a:r>
            <a:r>
              <a:rPr lang="zh-CN" altLang="en-US" sz="1200" b="1" dirty="0" smtClean="0">
                <a:solidFill>
                  <a:srgbClr val="FFC000"/>
                </a:solidFill>
                <a:latin typeface="Times New Roman" pitchFamily="18" charset="0"/>
                <a:ea typeface="楷体_GB2312" pitchFamily="49" charset="-122"/>
              </a:rPr>
              <a:t>由终结符和非终结符混合组成</a:t>
            </a:r>
            <a:r>
              <a:rPr lang="zh-CN" altLang="en-US" sz="1200" b="1" dirty="0" smtClean="0">
                <a:latin typeface="Times New Roman" pitchFamily="18" charset="0"/>
                <a:ea typeface="楷体_GB2312" pitchFamily="49" charset="-122"/>
              </a:rPr>
              <a:t>（如： </a:t>
            </a:r>
            <a:r>
              <a:rPr lang="en-US" altLang="zh-CN" sz="1200" b="1" dirty="0" smtClean="0">
                <a:latin typeface="Times New Roman" pitchFamily="18" charset="0"/>
                <a:ea typeface="楷体_GB2312" pitchFamily="49" charset="-122"/>
              </a:rPr>
              <a:t>2 &lt;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&gt;</a:t>
            </a:r>
            <a:r>
              <a:rPr lang="zh-CN" altLang="en-US" sz="1200" b="1" dirty="0" smtClean="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为了区别这些组成不同的符号串，我们引入</a:t>
            </a:r>
            <a:r>
              <a:rPr lang="zh-CN" altLang="en-US" sz="1200" b="1" dirty="0" smtClean="0">
                <a:solidFill>
                  <a:srgbClr val="FFC000"/>
                </a:solidFill>
                <a:latin typeface="Times New Roman" pitchFamily="18" charset="0"/>
                <a:ea typeface="楷体_GB2312" pitchFamily="49" charset="-122"/>
              </a:rPr>
              <a:t>句型</a:t>
            </a:r>
            <a:r>
              <a:rPr lang="zh-CN" altLang="en-US" sz="1200" b="1" dirty="0" smtClean="0">
                <a:latin typeface="Times New Roman" pitchFamily="18" charset="0"/>
                <a:ea typeface="楷体_GB2312" pitchFamily="49" charset="-122"/>
              </a:rPr>
              <a:t>和</a:t>
            </a:r>
            <a:r>
              <a:rPr lang="zh-CN" altLang="en-US" sz="1200" b="1" dirty="0" smtClean="0">
                <a:solidFill>
                  <a:srgbClr val="FFC000"/>
                </a:solidFill>
                <a:latin typeface="Times New Roman" pitchFamily="18" charset="0"/>
                <a:ea typeface="楷体_GB2312" pitchFamily="49" charset="-122"/>
              </a:rPr>
              <a:t>句子</a:t>
            </a:r>
            <a:r>
              <a:rPr lang="zh-CN" altLang="en-US" sz="1200" b="1" dirty="0" smtClean="0">
                <a:latin typeface="Times New Roman" pitchFamily="18" charset="0"/>
                <a:ea typeface="楷体_GB2312" pitchFamily="49" charset="-122"/>
              </a:rPr>
              <a:t>两个概念。</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定义：</a:t>
            </a:r>
            <a:r>
              <a:rPr lang="zh-CN" altLang="en-US" sz="1200" b="1" dirty="0" smtClean="0">
                <a:latin typeface="Times New Roman" pitchFamily="18" charset="0"/>
                <a:ea typeface="楷体_GB2312" pitchFamily="49" charset="-122"/>
                <a:cs typeface="Courier New" pitchFamily="49" charset="0"/>
              </a:rPr>
              <a:t>设</a:t>
            </a:r>
            <a:r>
              <a:rPr lang="en-US" altLang="zh-CN" sz="1200" b="1" dirty="0" smtClean="0">
                <a:latin typeface="Times New Roman" pitchFamily="18" charset="0"/>
                <a:ea typeface="楷体_GB2312" pitchFamily="49" charset="-122"/>
                <a:cs typeface="Courier New" pitchFamily="49" charset="0"/>
              </a:rPr>
              <a:t>G</a:t>
            </a:r>
            <a:r>
              <a:rPr lang="zh-CN" altLang="en-US" sz="1200" b="1" dirty="0" smtClean="0">
                <a:latin typeface="Times New Roman" pitchFamily="18" charset="0"/>
                <a:ea typeface="楷体_GB2312" pitchFamily="49" charset="-122"/>
                <a:cs typeface="Courier New" pitchFamily="49" charset="0"/>
              </a:rPr>
              <a:t>［</a:t>
            </a:r>
            <a:r>
              <a:rPr lang="en-US" altLang="zh-CN" sz="1200" b="1" dirty="0" smtClean="0">
                <a:latin typeface="Times New Roman" pitchFamily="18" charset="0"/>
                <a:ea typeface="楷体_GB2312" pitchFamily="49" charset="-122"/>
                <a:cs typeface="Courier New" pitchFamily="49" charset="0"/>
              </a:rPr>
              <a:t>Z</a:t>
            </a:r>
            <a:r>
              <a:rPr lang="zh-CN" altLang="en-US" sz="1200" b="1" dirty="0" smtClean="0">
                <a:latin typeface="Times New Roman" pitchFamily="18" charset="0"/>
                <a:ea typeface="楷体_GB2312" pitchFamily="49" charset="-122"/>
                <a:cs typeface="Courier New" pitchFamily="49" charset="0"/>
              </a:rPr>
              <a:t>］是一文法，若符号串</a:t>
            </a:r>
            <a:r>
              <a:rPr lang="en-US" altLang="zh-CN" sz="1200" b="1" dirty="0" smtClean="0">
                <a:latin typeface="Times New Roman" pitchFamily="18" charset="0"/>
                <a:ea typeface="楷体_GB2312" pitchFamily="49" charset="-122"/>
                <a:cs typeface="Courier New" pitchFamily="49" charset="0"/>
              </a:rPr>
              <a:t>x</a:t>
            </a:r>
            <a:r>
              <a:rPr lang="zh-CN" altLang="en-US" sz="1200" b="1" dirty="0" smtClean="0">
                <a:latin typeface="Times New Roman" pitchFamily="18" charset="0"/>
                <a:ea typeface="楷体_GB2312" pitchFamily="49" charset="-122"/>
                <a:cs typeface="Courier New" pitchFamily="49" charset="0"/>
              </a:rPr>
              <a:t>是由识别符</a:t>
            </a:r>
            <a:r>
              <a:rPr lang="en-US" altLang="zh-CN" sz="1200" b="1" dirty="0" smtClean="0">
                <a:latin typeface="Times New Roman" pitchFamily="18" charset="0"/>
                <a:ea typeface="楷体_GB2312" pitchFamily="49" charset="-122"/>
                <a:cs typeface="Courier New" pitchFamily="49" charset="0"/>
              </a:rPr>
              <a:t>Z</a:t>
            </a:r>
            <a:r>
              <a:rPr lang="zh-CN" altLang="en-US" sz="1200" b="1" dirty="0" smtClean="0">
                <a:latin typeface="Times New Roman" pitchFamily="18" charset="0"/>
                <a:ea typeface="楷体_GB2312" pitchFamily="49" charset="-122"/>
                <a:cs typeface="Courier New" pitchFamily="49" charset="0"/>
              </a:rPr>
              <a:t>推导而得，即</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cs typeface="Courier New" pitchFamily="49" charset="0"/>
              </a:rPr>
              <a:t>         </a:t>
            </a:r>
            <a:r>
              <a:rPr lang="en-US" altLang="zh-CN" sz="1200" b="1" dirty="0" smtClean="0">
                <a:latin typeface="Times New Roman" pitchFamily="18" charset="0"/>
                <a:ea typeface="楷体_GB2312" pitchFamily="49" charset="-122"/>
                <a:cs typeface="Courier New" pitchFamily="49" charset="0"/>
              </a:rPr>
              <a:t>Z</a:t>
            </a:r>
            <a:r>
              <a:rPr lang="en-US" altLang="zh-CN" sz="1200" b="1" dirty="0" smtClean="0">
                <a:solidFill>
                  <a:schemeClr val="tx2"/>
                </a:solidFill>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 *x    </a:t>
            </a:r>
            <a:r>
              <a:rPr lang="en-US" altLang="zh-CN" sz="1200" b="1" dirty="0" err="1" smtClean="0">
                <a:latin typeface="Times New Roman" pitchFamily="18" charset="0"/>
                <a:ea typeface="楷体_GB2312" pitchFamily="49" charset="-122"/>
              </a:rPr>
              <a:t>x∈V</a:t>
            </a:r>
            <a:r>
              <a:rPr lang="en-US" altLang="zh-CN" sz="1200" b="1" baseline="30000" dirty="0" smtClean="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则称符号串</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为该文法</a:t>
            </a:r>
            <a:r>
              <a:rPr lang="en-US" altLang="zh-CN" sz="1200" b="1" dirty="0" smtClean="0">
                <a:latin typeface="Times New Roman" pitchFamily="18" charset="0"/>
                <a:ea typeface="楷体_GB2312" pitchFamily="49" charset="-122"/>
              </a:rPr>
              <a:t>G</a:t>
            </a:r>
            <a:r>
              <a:rPr lang="zh-CN" altLang="en-US" sz="1200" b="1" dirty="0" smtClean="0">
                <a:latin typeface="Times New Roman" pitchFamily="18" charset="0"/>
                <a:ea typeface="楷体_GB2312" pitchFamily="49" charset="-122"/>
              </a:rPr>
              <a:t>的一个</a:t>
            </a:r>
            <a:r>
              <a:rPr lang="zh-CN" altLang="en-US" sz="1200" b="1" dirty="0" smtClean="0">
                <a:solidFill>
                  <a:srgbClr val="FFC000"/>
                </a:solidFill>
                <a:latin typeface="Times New Roman" pitchFamily="18" charset="0"/>
                <a:ea typeface="楷体_GB2312" pitchFamily="49" charset="-122"/>
              </a:rPr>
              <a:t>句型</a:t>
            </a:r>
            <a:r>
              <a:rPr lang="zh-CN" altLang="en-US" sz="1200" b="1" dirty="0" smtClean="0">
                <a:latin typeface="Times New Roman" pitchFamily="18" charset="0"/>
                <a:ea typeface="楷体_GB2312" pitchFamily="49" charset="-122"/>
              </a:rPr>
              <a:t>。如果一个句型</a:t>
            </a:r>
            <a:r>
              <a:rPr lang="en-US" altLang="zh-CN" sz="1200" b="1" dirty="0" smtClean="0">
                <a:latin typeface="Times New Roman" pitchFamily="18" charset="0"/>
                <a:ea typeface="楷体_GB2312" pitchFamily="49" charset="-122"/>
              </a:rPr>
              <a:t>x</a:t>
            </a:r>
            <a:r>
              <a:rPr lang="zh-CN" altLang="en-US" sz="1200" b="1" dirty="0" smtClean="0">
                <a:solidFill>
                  <a:srgbClr val="FFC000"/>
                </a:solidFill>
                <a:latin typeface="Times New Roman" pitchFamily="18" charset="0"/>
                <a:ea typeface="楷体_GB2312" pitchFamily="49" charset="-122"/>
              </a:rPr>
              <a:t>仅由终结符组</a:t>
            </a:r>
          </a:p>
          <a:p>
            <a:pPr marL="419100" indent="-382588" algn="just">
              <a:lnSpc>
                <a:spcPct val="11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成</a:t>
            </a:r>
            <a:r>
              <a:rPr lang="zh-CN" altLang="en-US" sz="1200" b="1" dirty="0" smtClean="0">
                <a:latin typeface="Times New Roman" pitchFamily="18" charset="0"/>
                <a:ea typeface="楷体_GB2312" pitchFamily="49" charset="-122"/>
              </a:rPr>
              <a:t>，即</a:t>
            </a:r>
            <a:r>
              <a:rPr lang="en-US" altLang="zh-CN" sz="1200" b="1" dirty="0" smtClean="0">
                <a:latin typeface="Times New Roman" pitchFamily="18" charset="0"/>
                <a:ea typeface="楷体_GB2312" pitchFamily="49" charset="-122"/>
              </a:rPr>
              <a:t>——</a:t>
            </a:r>
            <a:endParaRPr lang="zh-CN" altLang="en-US" sz="1200" b="1" dirty="0" smtClean="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Z</a:t>
            </a:r>
            <a:r>
              <a:rPr lang="en-US" altLang="zh-CN" sz="1200" b="1" dirty="0" smtClean="0">
                <a:solidFill>
                  <a:schemeClr val="tx2"/>
                </a:solidFill>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 *x    </a:t>
            </a:r>
            <a:r>
              <a:rPr lang="en-US" altLang="zh-CN" sz="1200" b="1" dirty="0" err="1" smtClean="0">
                <a:latin typeface="Times New Roman" pitchFamily="18" charset="0"/>
                <a:ea typeface="楷体_GB2312" pitchFamily="49" charset="-122"/>
              </a:rPr>
              <a:t>x∈V</a:t>
            </a:r>
            <a:r>
              <a:rPr lang="en-US" altLang="zh-CN" sz="1200" b="1" baseline="-25000" dirty="0" err="1" smtClean="0">
                <a:latin typeface="Times New Roman" pitchFamily="18" charset="0"/>
                <a:ea typeface="楷体_GB2312" pitchFamily="49" charset="-122"/>
              </a:rPr>
              <a:t>T</a:t>
            </a:r>
            <a:r>
              <a:rPr lang="en-US" altLang="zh-CN" sz="1200" b="1" baseline="30000" dirty="0" smtClean="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则称句型</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为该文法一个</a:t>
            </a:r>
            <a:r>
              <a:rPr lang="zh-CN" altLang="en-US" sz="1200" b="1" dirty="0" smtClean="0">
                <a:solidFill>
                  <a:srgbClr val="FFC000"/>
                </a:solidFill>
                <a:latin typeface="Times New Roman" pitchFamily="18" charset="0"/>
                <a:ea typeface="楷体_GB2312" pitchFamily="49" charset="-122"/>
              </a:rPr>
              <a:t>句子</a:t>
            </a:r>
            <a:r>
              <a:rPr lang="zh-CN" altLang="en-US" sz="1200" b="1" dirty="0" smtClean="0">
                <a:latin typeface="Times New Roman" pitchFamily="18" charset="0"/>
                <a:ea typeface="楷体_GB2312" pitchFamily="49" charset="-122"/>
              </a:rPr>
              <a:t>。</a:t>
            </a:r>
            <a:endParaRPr lang="en-US" altLang="zh-CN" sz="1200" b="1" dirty="0" smtClean="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例如在上例中，</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整数</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2〈</a:t>
            </a:r>
            <a:r>
              <a:rPr lang="zh-CN" altLang="en-US" sz="1200" b="1" dirty="0" smtClean="0">
                <a:latin typeface="Times New Roman" pitchFamily="18" charset="0"/>
                <a:ea typeface="楷体_GB2312" pitchFamily="49" charset="-122"/>
              </a:rPr>
              <a:t>数字</a:t>
            </a:r>
            <a:r>
              <a:rPr lang="en-US" altLang="zh-CN" sz="1200" b="1"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23</a:t>
            </a:r>
            <a:r>
              <a:rPr lang="zh-CN" altLang="en-US" sz="1200" b="1" dirty="0" smtClean="0">
                <a:latin typeface="Times New Roman" pitchFamily="18" charset="0"/>
                <a:ea typeface="楷体_GB2312" pitchFamily="49" charset="-122"/>
              </a:rPr>
              <a:t>等</a:t>
            </a:r>
          </a:p>
          <a:p>
            <a:pPr marL="419100" indent="-382588" algn="just">
              <a:lnSpc>
                <a:spcPct val="11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都是文法</a:t>
            </a:r>
            <a:r>
              <a:rPr lang="en-US" altLang="zh-CN" sz="1200" b="1" dirty="0" smtClean="0">
                <a:latin typeface="Times New Roman" pitchFamily="18" charset="0"/>
                <a:ea typeface="楷体_GB2312" pitchFamily="49" charset="-122"/>
              </a:rPr>
              <a:t>G[&lt;</a:t>
            </a:r>
            <a:r>
              <a:rPr lang="zh-CN" altLang="en-US" sz="1200" b="1" dirty="0" smtClean="0">
                <a:latin typeface="Times New Roman" pitchFamily="18" charset="0"/>
                <a:ea typeface="楷体_GB2312" pitchFamily="49" charset="-122"/>
              </a:rPr>
              <a:t>整数</a:t>
            </a:r>
            <a:r>
              <a:rPr lang="en-US" altLang="zh-CN" sz="1200" b="1" dirty="0" smtClean="0">
                <a:latin typeface="Times New Roman" pitchFamily="18" charset="0"/>
                <a:ea typeface="楷体_GB2312" pitchFamily="49" charset="-122"/>
              </a:rPr>
              <a:t>&gt;]</a:t>
            </a:r>
            <a:r>
              <a:rPr lang="zh-CN" altLang="en-US" sz="1200" b="1" dirty="0" smtClean="0">
                <a:latin typeface="Times New Roman" pitchFamily="18" charset="0"/>
                <a:ea typeface="楷体_GB2312" pitchFamily="49" charset="-122"/>
              </a:rPr>
              <a:t>的句型，其中仅</a:t>
            </a:r>
            <a:r>
              <a:rPr lang="en-US" altLang="zh-CN" sz="1200" b="1" dirty="0" smtClean="0">
                <a:latin typeface="Times New Roman" pitchFamily="18" charset="0"/>
                <a:ea typeface="楷体_GB2312" pitchFamily="49" charset="-122"/>
              </a:rPr>
              <a:t>23</a:t>
            </a:r>
            <a:r>
              <a:rPr lang="zh-CN" altLang="en-US" sz="1200" b="1" dirty="0" smtClean="0">
                <a:latin typeface="Times New Roman" pitchFamily="18" charset="0"/>
                <a:ea typeface="楷体_GB2312" pitchFamily="49" charset="-122"/>
              </a:rPr>
              <a:t>是句子。 </a:t>
            </a:r>
          </a:p>
          <a:p>
            <a:pPr marL="419100" indent="-382588" algn="just">
              <a:lnSpc>
                <a:spcPct val="110000"/>
              </a:lnSpc>
              <a:spcBef>
                <a:spcPct val="20000"/>
              </a:spcBef>
              <a:buClr>
                <a:schemeClr val="accent1"/>
              </a:buClr>
              <a:buSzPct val="80000"/>
              <a:defRPr/>
            </a:pPr>
            <a:endParaRPr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50</a:t>
            </a:fld>
            <a:endParaRPr lang="zh-CN" altLang="en-US"/>
          </a:p>
        </p:txBody>
      </p:sp>
    </p:spTree>
    <p:extLst>
      <p:ext uri="{BB962C8B-B14F-4D97-AF65-F5344CB8AC3E}">
        <p14:creationId xmlns:p14="http://schemas.microsoft.com/office/powerpoint/2010/main" val="1919210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有了句子的定义后，我们就能给出语言的定义。</a:t>
            </a:r>
            <a:endParaRPr lang="en-US" altLang="zh-CN" dirty="0" smtClean="0"/>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设</a:t>
            </a:r>
            <a:r>
              <a:rPr lang="en-US" altLang="zh-CN" sz="1200" b="1" dirty="0" smtClean="0">
                <a:latin typeface="Times New Roman" pitchFamily="18" charset="0"/>
                <a:ea typeface="楷体_GB2312" pitchFamily="49" charset="-122"/>
              </a:rPr>
              <a:t>G</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Z</a:t>
            </a:r>
            <a:r>
              <a:rPr lang="zh-CN" altLang="en-US" sz="1200" b="1" dirty="0" smtClean="0">
                <a:latin typeface="Times New Roman" pitchFamily="18" charset="0"/>
                <a:ea typeface="楷体_GB2312" pitchFamily="49" charset="-122"/>
              </a:rPr>
              <a:t>］为一文法，由该文法所产生的</a:t>
            </a:r>
            <a:r>
              <a:rPr lang="zh-CN" altLang="en-US" sz="1200" b="1" dirty="0" smtClean="0">
                <a:solidFill>
                  <a:srgbClr val="FFC000"/>
                </a:solidFill>
                <a:latin typeface="Times New Roman" pitchFamily="18" charset="0"/>
                <a:ea typeface="楷体_GB2312" pitchFamily="49" charset="-122"/>
              </a:rPr>
              <a:t>一切句子的集合</a:t>
            </a:r>
            <a:r>
              <a:rPr lang="zh-CN" altLang="en-US" sz="1200" b="1" dirty="0" smtClean="0">
                <a:latin typeface="Times New Roman" pitchFamily="18" charset="0"/>
                <a:ea typeface="楷体_GB2312" pitchFamily="49" charset="-122"/>
              </a:rPr>
              <a:t>称为由该</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文法所定义的</a:t>
            </a:r>
            <a:r>
              <a:rPr lang="zh-CN" altLang="en-US" sz="1200" b="1" dirty="0" smtClean="0">
                <a:solidFill>
                  <a:srgbClr val="FFC000"/>
                </a:solidFill>
                <a:latin typeface="Times New Roman" pitchFamily="18" charset="0"/>
                <a:ea typeface="楷体_GB2312" pitchFamily="49" charset="-122"/>
              </a:rPr>
              <a:t>语言</a:t>
            </a:r>
            <a:r>
              <a:rPr lang="zh-CN" altLang="en-US" sz="1200" b="1" dirty="0" smtClean="0">
                <a:latin typeface="Times New Roman" pitchFamily="18" charset="0"/>
                <a:ea typeface="楷体_GB2312" pitchFamily="49" charset="-122"/>
              </a:rPr>
              <a:t>，记为</a:t>
            </a:r>
            <a:r>
              <a:rPr lang="en-US" altLang="zh-CN" sz="1200" b="1" dirty="0" smtClean="0">
                <a:latin typeface="Times New Roman" pitchFamily="18" charset="0"/>
                <a:ea typeface="楷体_GB2312" pitchFamily="49" charset="-122"/>
              </a:rPr>
              <a:t>L(G</a:t>
            </a:r>
            <a:r>
              <a:rPr lang="zh-CN" altLang="en-US" sz="1200" b="1" dirty="0" smtClean="0">
                <a:latin typeface="Times New Roman" pitchFamily="18" charset="0"/>
                <a:ea typeface="楷体_GB2312" pitchFamily="49" charset="-122"/>
              </a:rPr>
              <a:t>［Ｚ］</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或记为</a:t>
            </a:r>
            <a:r>
              <a:rPr lang="en-US" altLang="zh-CN" sz="1200" b="1" dirty="0" smtClean="0">
                <a:latin typeface="Times New Roman" pitchFamily="18" charset="0"/>
                <a:ea typeface="楷体_GB2312" pitchFamily="49" charset="-122"/>
              </a:rPr>
              <a:t>L(G) )</a:t>
            </a:r>
            <a:r>
              <a:rPr lang="zh-CN" altLang="en-US" sz="1200" b="1" dirty="0" smtClean="0">
                <a:latin typeface="Times New Roman" pitchFamily="18" charset="0"/>
                <a:ea typeface="楷体_GB2312" pitchFamily="49" charset="-122"/>
              </a:rPr>
              <a:t>，即：</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L(G)={</a:t>
            </a:r>
            <a:r>
              <a:rPr lang="en-US" altLang="zh-CN" sz="1200" b="1" dirty="0" err="1" smtClean="0">
                <a:latin typeface="Times New Roman" pitchFamily="18" charset="0"/>
                <a:ea typeface="楷体_GB2312" pitchFamily="49" charset="-122"/>
              </a:rPr>
              <a:t>x|Z</a:t>
            </a:r>
            <a:r>
              <a:rPr lang="en-US" altLang="zh-CN" sz="1200" b="1" dirty="0" smtClean="0">
                <a:latin typeface="Times New Roman" pitchFamily="18" charset="0"/>
                <a:ea typeface="楷体_GB2312" pitchFamily="49" charset="-122"/>
              </a:rPr>
              <a:t> </a:t>
            </a:r>
            <a:r>
              <a:rPr lang="en-US" altLang="zh-CN" sz="1200" b="1" dirty="0" smtClean="0">
                <a:solidFill>
                  <a:schemeClr val="tx2"/>
                </a:solidFill>
                <a:latin typeface="Times New Roman" pitchFamily="18" charset="0"/>
                <a:ea typeface="楷体_GB2312" pitchFamily="49" charset="-122"/>
                <a:sym typeface="Symbol" pitchFamily="18" charset="2"/>
              </a:rPr>
              <a:t></a:t>
            </a:r>
            <a:r>
              <a:rPr lang="en-US" altLang="zh-CN" sz="1200" b="1" dirty="0" smtClean="0">
                <a:latin typeface="Times New Roman" pitchFamily="18" charset="0"/>
                <a:ea typeface="楷体_GB2312" pitchFamily="49" charset="-122"/>
              </a:rPr>
              <a:t>*x</a:t>
            </a:r>
            <a:r>
              <a:rPr lang="zh-CN" altLang="en-US" sz="1200" b="1" dirty="0" smtClean="0">
                <a:latin typeface="Times New Roman" pitchFamily="18" charset="0"/>
                <a:ea typeface="楷体_GB2312" pitchFamily="49" charset="-122"/>
              </a:rPr>
              <a:t>且</a:t>
            </a:r>
            <a:r>
              <a:rPr lang="en-US" altLang="zh-CN" sz="1200" b="1" dirty="0" err="1" smtClean="0">
                <a:latin typeface="Times New Roman" pitchFamily="18" charset="0"/>
                <a:ea typeface="楷体_GB2312" pitchFamily="49" charset="-122"/>
              </a:rPr>
              <a:t>x∈</a:t>
            </a:r>
            <a:r>
              <a:rPr lang="en-US" altLang="zh-CN" sz="1200" b="1" dirty="0" err="1" smtClean="0">
                <a:latin typeface="Times New Roman" pitchFamily="18" charset="0"/>
                <a:ea typeface="楷体_GB2312" pitchFamily="49" charset="-122"/>
                <a:cs typeface="Courier New" pitchFamily="49" charset="0"/>
              </a:rPr>
              <a:t>V</a:t>
            </a:r>
            <a:r>
              <a:rPr lang="en-US" altLang="zh-CN" sz="1200" b="1" baseline="-25000" dirty="0" err="1" smtClean="0">
                <a:latin typeface="Times New Roman" pitchFamily="18" charset="0"/>
                <a:ea typeface="楷体_GB2312" pitchFamily="49" charset="-122"/>
                <a:cs typeface="Courier New" pitchFamily="49" charset="0"/>
              </a:rPr>
              <a:t>T</a:t>
            </a:r>
            <a:r>
              <a:rPr lang="en-US" altLang="zh-CN" sz="1200" b="1" baseline="30000" dirty="0" smtClean="0">
                <a:latin typeface="Times New Roman" pitchFamily="18" charset="0"/>
                <a:ea typeface="楷体_GB2312" pitchFamily="49" charset="-122"/>
                <a:cs typeface="Courier New" pitchFamily="49" charset="0"/>
              </a:rPr>
              <a:t>*</a:t>
            </a:r>
            <a:r>
              <a:rPr lang="en-US" altLang="zh-CN" sz="1200" b="1" dirty="0" smtClean="0">
                <a:latin typeface="Times New Roman" pitchFamily="18" charset="0"/>
                <a:ea typeface="楷体_GB2312" pitchFamily="49" charset="-122"/>
                <a:cs typeface="Courier New" pitchFamily="49" charset="0"/>
              </a:rPr>
              <a:t>}</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有时我们称这样定义的语言为形式语言，以区别于自然语言。</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上述公式包含两层意思：</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1</a:t>
            </a:r>
            <a:r>
              <a:rPr lang="zh-CN" altLang="en-US" sz="1200" b="1" dirty="0" smtClean="0">
                <a:solidFill>
                  <a:srgbClr val="FFC000"/>
                </a:solidFill>
                <a:latin typeface="Times New Roman" pitchFamily="18" charset="0"/>
                <a:ea typeface="楷体_GB2312" pitchFamily="49" charset="-122"/>
              </a:rPr>
              <a:t>）语言是句子集合</a:t>
            </a:r>
            <a:r>
              <a:rPr lang="zh-CN" altLang="en-US" sz="1200" b="1" dirty="0" smtClean="0">
                <a:latin typeface="Times New Roman" pitchFamily="18" charset="0"/>
                <a:ea typeface="楷体_GB2312" pitchFamily="49" charset="-122"/>
              </a:rPr>
              <a:t>，是</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T</a:t>
            </a:r>
            <a:r>
              <a:rPr lang="en-US" altLang="zh-CN" sz="1200" b="1" baseline="30000" dirty="0" smtClean="0">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一个子集合，即</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T</a:t>
            </a:r>
            <a:r>
              <a:rPr lang="zh-CN" altLang="en-US" sz="1200" b="1" dirty="0" smtClean="0">
                <a:latin typeface="Times New Roman" pitchFamily="18" charset="0"/>
                <a:ea typeface="楷体_GB2312" pitchFamily="49" charset="-122"/>
              </a:rPr>
              <a:t>中符号串集合的子集。</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2</a:t>
            </a:r>
            <a:r>
              <a:rPr lang="zh-CN" altLang="en-US" sz="1200" b="1" dirty="0" smtClean="0">
                <a:solidFill>
                  <a:srgbClr val="FFC000"/>
                </a:solidFill>
                <a:latin typeface="Times New Roman" pitchFamily="18" charset="0"/>
                <a:ea typeface="楷体_GB2312" pitchFamily="49" charset="-122"/>
              </a:rPr>
              <a:t>）句子必须由该语言文法识别符推出</a:t>
            </a:r>
            <a:r>
              <a:rPr lang="zh-CN" altLang="en-US"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例如：</a:t>
            </a:r>
            <a:r>
              <a:rPr lang="en-US" altLang="zh-CN" sz="1200" b="1" dirty="0" smtClean="0">
                <a:latin typeface="Times New Roman" pitchFamily="18" charset="0"/>
                <a:ea typeface="楷体_GB2312" pitchFamily="49" charset="-122"/>
              </a:rPr>
              <a:t>G[Z]=(V</a:t>
            </a:r>
            <a:r>
              <a:rPr lang="en-US" altLang="zh-CN" sz="1200" b="1" baseline="-25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,V</a:t>
            </a:r>
            <a:r>
              <a:rPr lang="en-US" altLang="zh-CN" sz="1200" b="1" baseline="-25000" dirty="0" smtClean="0">
                <a:latin typeface="Times New Roman" pitchFamily="18" charset="0"/>
                <a:ea typeface="楷体_GB2312" pitchFamily="49" charset="-122"/>
              </a:rPr>
              <a:t>T</a:t>
            </a:r>
            <a:r>
              <a:rPr lang="en-US" altLang="zh-CN" sz="1200" b="1" dirty="0" smtClean="0">
                <a:latin typeface="Times New Roman" pitchFamily="18" charset="0"/>
                <a:ea typeface="楷体_GB2312" pitchFamily="49" charset="-122"/>
              </a:rPr>
              <a:t>,P,S)</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V</a:t>
            </a:r>
            <a:r>
              <a:rPr lang="en-US" altLang="zh-CN" sz="1200" b="1" baseline="-25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={S}		V</a:t>
            </a:r>
            <a:r>
              <a:rPr lang="en-US" altLang="zh-CN" sz="1200" b="1" baseline="-25000" dirty="0" smtClean="0">
                <a:latin typeface="Times New Roman" pitchFamily="18" charset="0"/>
                <a:ea typeface="楷体_GB2312" pitchFamily="49" charset="-122"/>
              </a:rPr>
              <a:t>T</a:t>
            </a:r>
            <a:r>
              <a:rPr lang="en-US" altLang="zh-CN" sz="1200" b="1" dirty="0" smtClean="0">
                <a:latin typeface="Times New Roman" pitchFamily="18" charset="0"/>
                <a:ea typeface="楷体_GB2312" pitchFamily="49" charset="-122"/>
              </a:rPr>
              <a:t>={0,1}		P:{S∷=01,S∷=0S1}</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S:</a:t>
            </a:r>
            <a:r>
              <a:rPr lang="zh-CN" altLang="en-US" sz="1200" b="1" dirty="0" smtClean="0">
                <a:latin typeface="Times New Roman" pitchFamily="18" charset="0"/>
                <a:ea typeface="楷体_GB2312" pitchFamily="49" charset="-122"/>
              </a:rPr>
              <a:t>识别符</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很容易推出：</a:t>
            </a:r>
            <a:r>
              <a:rPr lang="en-US" altLang="zh-CN" sz="1200" b="1" dirty="0" smtClean="0">
                <a:latin typeface="Times New Roman" pitchFamily="18" charset="0"/>
                <a:ea typeface="楷体_GB2312" pitchFamily="49" charset="-122"/>
              </a:rPr>
              <a:t>L</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G</a:t>
            </a:r>
            <a:r>
              <a:rPr lang="zh-CN" altLang="en-US" sz="1200" b="1" dirty="0" smtClean="0">
                <a:latin typeface="Times New Roman" pitchFamily="18" charset="0"/>
                <a:ea typeface="楷体_GB2312" pitchFamily="49" charset="-122"/>
              </a:rPr>
              <a:t>）</a:t>
            </a:r>
            <a:r>
              <a:rPr lang="en-US" altLang="zh-CN" sz="1200" b="1" dirty="0" smtClean="0">
                <a:latin typeface="Times New Roman" pitchFamily="18" charset="0"/>
                <a:ea typeface="楷体_GB2312" pitchFamily="49" charset="-122"/>
              </a:rPr>
              <a:t>={0</a:t>
            </a:r>
            <a:r>
              <a:rPr lang="en-US" altLang="zh-CN" sz="1200" b="1" baseline="30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1</a:t>
            </a:r>
            <a:r>
              <a:rPr lang="en-US" altLang="zh-CN" sz="1200" b="1" baseline="30000" dirty="0" smtClean="0">
                <a:latin typeface="Times New Roman" pitchFamily="18" charset="0"/>
                <a:ea typeface="楷体_GB2312" pitchFamily="49" charset="-122"/>
              </a:rPr>
              <a:t>n</a:t>
            </a:r>
            <a:r>
              <a:rPr lang="en-US" altLang="zh-CN" sz="1200" b="1" dirty="0" smtClean="0">
                <a:latin typeface="Times New Roman" pitchFamily="18" charset="0"/>
                <a:ea typeface="楷体_GB2312" pitchFamily="49" charset="-122"/>
              </a:rPr>
              <a:t>|n≥1}</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52</a:t>
            </a:fld>
            <a:endParaRPr lang="zh-CN" altLang="en-US"/>
          </a:p>
        </p:txBody>
      </p:sp>
    </p:spTree>
    <p:extLst>
      <p:ext uri="{BB962C8B-B14F-4D97-AF65-F5344CB8AC3E}">
        <p14:creationId xmlns:p14="http://schemas.microsoft.com/office/powerpoint/2010/main" val="38666230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下面我们详细地给出求解语言的过程： 我们先分析文法的产生式，该文法有两条不同的产生式，</a:t>
            </a:r>
            <a:r>
              <a:rPr lang="en-US" altLang="zh-CN" b="1" dirty="0" smtClean="0">
                <a:latin typeface="Times New Roman" pitchFamily="18" charset="0"/>
                <a:ea typeface="楷体_GB2312" pitchFamily="49" charset="-122"/>
              </a:rPr>
              <a:t>S∷=01</a:t>
            </a:r>
            <a:r>
              <a:rPr lang="zh-CN" altLang="en-US" b="1" dirty="0" smtClean="0">
                <a:latin typeface="Times New Roman" pitchFamily="18" charset="0"/>
                <a:ea typeface="楷体_GB2312" pitchFamily="49" charset="-122"/>
              </a:rPr>
              <a:t>的右边为终结符号组成的符号串，因此我们有</a:t>
            </a:r>
            <a:r>
              <a:rPr lang="en-US" altLang="zh-CN" dirty="0" smtClean="0">
                <a:latin typeface="Times New Roman" panose="02020603050405020304" pitchFamily="18" charset="0"/>
                <a:cs typeface="黑体" panose="02010609060101010101" pitchFamily="49" charset="-122"/>
              </a:rPr>
              <a:t>S </a:t>
            </a:r>
            <a:r>
              <a:rPr lang="en-US" altLang="zh-CN" dirty="0" smtClean="0">
                <a:latin typeface="Times New Roman" panose="02020603050405020304" pitchFamily="18" charset="0"/>
                <a:cs typeface="黑体" panose="02010609060101010101" pitchFamily="49" charset="-122"/>
                <a:sym typeface="Symbol" panose="05050102010706020507" pitchFamily="18" charset="2"/>
              </a:rPr>
              <a:t></a:t>
            </a:r>
            <a:r>
              <a:rPr lang="en-US" altLang="zh-CN" dirty="0" smtClean="0">
                <a:latin typeface="Times New Roman" panose="02020603050405020304" pitchFamily="18" charset="0"/>
                <a:cs typeface="黑体" panose="02010609060101010101" pitchFamily="49" charset="-122"/>
              </a:rPr>
              <a:t> 01</a:t>
            </a:r>
            <a:r>
              <a:rPr lang="zh-CN" altLang="en-US" dirty="0" smtClean="0">
                <a:latin typeface="Times New Roman" panose="02020603050405020304" pitchFamily="18" charset="0"/>
                <a:cs typeface="黑体" panose="02010609060101010101" pitchFamily="49" charset="-122"/>
              </a:rPr>
              <a:t>得到了最短的句子</a:t>
            </a:r>
            <a:r>
              <a:rPr lang="en-US" altLang="zh-CN" dirty="0" smtClean="0">
                <a:latin typeface="Times New Roman" panose="02020603050405020304" pitchFamily="18" charset="0"/>
                <a:cs typeface="黑体" panose="02010609060101010101" pitchFamily="49" charset="-122"/>
              </a:rPr>
              <a:t>01</a:t>
            </a:r>
            <a:r>
              <a:rPr lang="zh-CN" altLang="en-US" dirty="0" smtClean="0">
                <a:latin typeface="Times New Roman" panose="02020603050405020304" pitchFamily="18" charset="0"/>
                <a:cs typeface="黑体" panose="02010609060101010101" pitchFamily="49" charset="-122"/>
              </a:rPr>
              <a:t>，另一条产生式</a:t>
            </a:r>
            <a:r>
              <a:rPr lang="en-US" altLang="zh-CN" b="1" dirty="0" smtClean="0">
                <a:latin typeface="Times New Roman" pitchFamily="18" charset="0"/>
                <a:ea typeface="楷体_GB2312" pitchFamily="49" charset="-122"/>
              </a:rPr>
              <a:t>S∷=0S1</a:t>
            </a:r>
            <a:r>
              <a:rPr lang="zh-CN" altLang="en-US" b="1" dirty="0" smtClean="0">
                <a:latin typeface="Times New Roman" pitchFamily="18" charset="0"/>
                <a:ea typeface="楷体_GB2312" pitchFamily="49" charset="-122"/>
              </a:rPr>
              <a:t>的右部出现了左部的</a:t>
            </a:r>
            <a:r>
              <a:rPr lang="en-US" altLang="zh-CN" b="1" dirty="0" smtClean="0">
                <a:latin typeface="Times New Roman" pitchFamily="18" charset="0"/>
                <a:ea typeface="楷体_GB2312" pitchFamily="49" charset="-122"/>
              </a:rPr>
              <a:t>S</a:t>
            </a:r>
            <a:r>
              <a:rPr lang="zh-CN" altLang="en-US" b="1" dirty="0" smtClean="0">
                <a:latin typeface="Times New Roman" pitchFamily="18" charset="0"/>
                <a:ea typeface="楷体_GB2312" pitchFamily="49" charset="-122"/>
              </a:rPr>
              <a:t>，我们看到</a:t>
            </a:r>
            <a:r>
              <a:rPr lang="en-US" altLang="zh-CN" dirty="0" smtClean="0">
                <a:latin typeface="Times New Roman" panose="02020603050405020304" pitchFamily="18" charset="0"/>
                <a:cs typeface="黑体" panose="02010609060101010101" pitchFamily="49" charset="-122"/>
              </a:rPr>
              <a:t>S </a:t>
            </a:r>
            <a:r>
              <a:rPr lang="en-US" altLang="zh-CN" dirty="0" smtClean="0">
                <a:latin typeface="Times New Roman" panose="02020603050405020304" pitchFamily="18" charset="0"/>
                <a:cs typeface="黑体" panose="02010609060101010101" pitchFamily="49" charset="-122"/>
                <a:sym typeface="Symbol" panose="05050102010706020507" pitchFamily="18" charset="2"/>
              </a:rPr>
              <a:t></a:t>
            </a:r>
            <a:r>
              <a:rPr lang="en-US" altLang="zh-CN" dirty="0" smtClean="0">
                <a:latin typeface="Times New Roman" panose="02020603050405020304" pitchFamily="18" charset="0"/>
                <a:cs typeface="黑体" panose="02010609060101010101" pitchFamily="49" charset="-122"/>
              </a:rPr>
              <a:t> 0S1 </a:t>
            </a:r>
            <a:r>
              <a:rPr lang="zh-CN" altLang="en-US" dirty="0" smtClean="0">
                <a:latin typeface="Times New Roman" panose="02020603050405020304" pitchFamily="18" charset="0"/>
                <a:cs typeface="黑体" panose="02010609060101010101" pitchFamily="49" charset="-122"/>
              </a:rPr>
              <a:t>后得到的</a:t>
            </a:r>
            <a:r>
              <a:rPr lang="en-US" altLang="zh-CN" dirty="0" smtClean="0">
                <a:latin typeface="Times New Roman" panose="02020603050405020304" pitchFamily="18" charset="0"/>
                <a:cs typeface="黑体" panose="02010609060101010101" pitchFamily="49" charset="-122"/>
              </a:rPr>
              <a:t>0S1</a:t>
            </a:r>
            <a:r>
              <a:rPr lang="zh-CN" altLang="en-US" dirty="0" smtClean="0">
                <a:latin typeface="Times New Roman" panose="02020603050405020304" pitchFamily="18" charset="0"/>
                <a:cs typeface="黑体" panose="02010609060101010101" pitchFamily="49" charset="-122"/>
              </a:rPr>
              <a:t>为句型，如果需要得到句子，就需要将非终结符号</a:t>
            </a:r>
            <a:r>
              <a:rPr lang="en-US" altLang="zh-CN" dirty="0" smtClean="0">
                <a:latin typeface="Times New Roman" panose="02020603050405020304" pitchFamily="18" charset="0"/>
                <a:cs typeface="黑体" panose="02010609060101010101" pitchFamily="49" charset="-122"/>
              </a:rPr>
              <a:t>S</a:t>
            </a:r>
            <a:r>
              <a:rPr lang="zh-CN" altLang="en-US" dirty="0" smtClean="0">
                <a:latin typeface="Times New Roman" panose="02020603050405020304" pitchFamily="18" charset="0"/>
                <a:cs typeface="黑体" panose="02010609060101010101" pitchFamily="49" charset="-122"/>
              </a:rPr>
              <a:t>替换为</a:t>
            </a:r>
            <a:r>
              <a:rPr lang="en-US" altLang="zh-CN" dirty="0" smtClean="0">
                <a:latin typeface="Times New Roman" panose="02020603050405020304" pitchFamily="18" charset="0"/>
                <a:cs typeface="黑体" panose="02010609060101010101" pitchFamily="49" charset="-122"/>
              </a:rPr>
              <a:t>01</a:t>
            </a:r>
            <a:r>
              <a:rPr lang="zh-CN" altLang="en-US" dirty="0" smtClean="0">
                <a:latin typeface="Times New Roman" panose="02020603050405020304" pitchFamily="18" charset="0"/>
                <a:cs typeface="黑体" panose="02010609060101010101" pitchFamily="49" charset="-122"/>
              </a:rPr>
              <a:t>这个右部，因此我们得到了另一条句子</a:t>
            </a:r>
            <a:r>
              <a:rPr lang="en-US" altLang="zh-CN" dirty="0" smtClean="0">
                <a:latin typeface="Times New Roman" panose="02020603050405020304" pitchFamily="18" charset="0"/>
                <a:cs typeface="黑体" panose="02010609060101010101" pitchFamily="49" charset="-122"/>
              </a:rPr>
              <a:t>0011</a:t>
            </a:r>
            <a:r>
              <a:rPr lang="zh-CN" altLang="en-US" dirty="0" smtClean="0">
                <a:latin typeface="Times New Roman" panose="02020603050405020304" pitchFamily="18" charset="0"/>
                <a:cs typeface="黑体" panose="02010609060101010101" pitchFamily="49" charset="-122"/>
              </a:rPr>
              <a:t>；依次类推，我们找到了规律：</a:t>
            </a:r>
            <a:r>
              <a:rPr lang="en-US" altLang="zh-CN" dirty="0" smtClean="0">
                <a:latin typeface="Times New Roman" panose="02020603050405020304" pitchFamily="18" charset="0"/>
                <a:cs typeface="黑体" panose="02010609060101010101" pitchFamily="49" charset="-122"/>
              </a:rPr>
              <a:t>S</a:t>
            </a:r>
            <a:r>
              <a:rPr lang="zh-CN" altLang="en-US" dirty="0" smtClean="0">
                <a:latin typeface="Times New Roman" panose="02020603050405020304" pitchFamily="18" charset="0"/>
                <a:cs typeface="黑体" panose="02010609060101010101" pitchFamily="49" charset="-122"/>
              </a:rPr>
              <a:t>每次用</a:t>
            </a:r>
            <a:r>
              <a:rPr lang="en-US" altLang="zh-CN" dirty="0" smtClean="0">
                <a:latin typeface="Times New Roman" panose="02020603050405020304" pitchFamily="18" charset="0"/>
                <a:cs typeface="黑体" panose="02010609060101010101" pitchFamily="49" charset="-122"/>
              </a:rPr>
              <a:t>0S1</a:t>
            </a:r>
            <a:r>
              <a:rPr lang="zh-CN" altLang="en-US" dirty="0" smtClean="0">
                <a:latin typeface="Times New Roman" panose="02020603050405020304" pitchFamily="18" charset="0"/>
                <a:cs typeface="黑体" panose="02010609060101010101" pitchFamily="49" charset="-122"/>
              </a:rPr>
              <a:t>这个右部替换依次，就会在</a:t>
            </a:r>
            <a:r>
              <a:rPr lang="en-US" altLang="zh-CN" dirty="0" smtClean="0">
                <a:latin typeface="Times New Roman" panose="02020603050405020304" pitchFamily="18" charset="0"/>
                <a:cs typeface="黑体" panose="02010609060101010101" pitchFamily="49" charset="-122"/>
              </a:rPr>
              <a:t>S</a:t>
            </a:r>
            <a:r>
              <a:rPr lang="zh-CN" altLang="en-US" dirty="0" smtClean="0">
                <a:latin typeface="Times New Roman" panose="02020603050405020304" pitchFamily="18" charset="0"/>
                <a:cs typeface="黑体" panose="02010609060101010101" pitchFamily="49" charset="-122"/>
              </a:rPr>
              <a:t>的左部右部同时多出一个</a:t>
            </a:r>
            <a:r>
              <a:rPr lang="en-US" altLang="zh-CN" dirty="0" smtClean="0">
                <a:latin typeface="Times New Roman" panose="02020603050405020304" pitchFamily="18" charset="0"/>
                <a:cs typeface="黑体" panose="02010609060101010101" pitchFamily="49" charset="-122"/>
              </a:rPr>
              <a:t>0</a:t>
            </a:r>
            <a:r>
              <a:rPr lang="zh-CN" altLang="en-US" dirty="0" smtClean="0">
                <a:latin typeface="Times New Roman" panose="02020603050405020304" pitchFamily="18" charset="0"/>
                <a:cs typeface="黑体" panose="02010609060101010101" pitchFamily="49" charset="-122"/>
              </a:rPr>
              <a:t>和</a:t>
            </a:r>
            <a:r>
              <a:rPr lang="en-US" altLang="zh-CN" dirty="0" smtClean="0">
                <a:latin typeface="Times New Roman" panose="02020603050405020304" pitchFamily="18" charset="0"/>
                <a:cs typeface="黑体" panose="02010609060101010101" pitchFamily="49" charset="-122"/>
              </a:rPr>
              <a:t>1</a:t>
            </a:r>
            <a:r>
              <a:rPr lang="zh-CN" altLang="en-US" dirty="0" smtClean="0">
                <a:latin typeface="Times New Roman" panose="02020603050405020304" pitchFamily="18" charset="0"/>
                <a:cs typeface="黑体" panose="02010609060101010101" pitchFamily="49" charset="-122"/>
              </a:rPr>
              <a:t>，</a:t>
            </a:r>
            <a:r>
              <a:rPr lang="en-US" altLang="zh-CN" dirty="0" smtClean="0">
                <a:latin typeface="Times New Roman" panose="02020603050405020304" pitchFamily="18" charset="0"/>
                <a:cs typeface="黑体" panose="02010609060101010101" pitchFamily="49" charset="-122"/>
              </a:rPr>
              <a:t>S</a:t>
            </a:r>
            <a:r>
              <a:rPr lang="zh-CN" altLang="en-US" dirty="0" smtClean="0">
                <a:latin typeface="Times New Roman" panose="02020603050405020304" pitchFamily="18" charset="0"/>
                <a:cs typeface="黑体" panose="02010609060101010101" pitchFamily="49" charset="-122"/>
              </a:rPr>
              <a:t>能推导出的终结符号串的形式为</a:t>
            </a:r>
            <a:r>
              <a:rPr lang="en-US" altLang="zh-CN" b="1" dirty="0" smtClean="0">
                <a:latin typeface="Times New Roman" pitchFamily="18" charset="0"/>
                <a:ea typeface="楷体_GB2312" pitchFamily="49" charset="-122"/>
              </a:rPr>
              <a:t>0</a:t>
            </a:r>
            <a:r>
              <a:rPr lang="en-US" altLang="zh-CN" b="1" baseline="30000" dirty="0" smtClean="0">
                <a:latin typeface="Times New Roman" pitchFamily="18" charset="0"/>
                <a:ea typeface="楷体_GB2312" pitchFamily="49" charset="-122"/>
              </a:rPr>
              <a:t>n</a:t>
            </a:r>
            <a:r>
              <a:rPr lang="en-US" altLang="zh-CN" b="1" dirty="0" smtClean="0">
                <a:latin typeface="Times New Roman" pitchFamily="18" charset="0"/>
                <a:ea typeface="楷体_GB2312" pitchFamily="49" charset="-122"/>
              </a:rPr>
              <a:t>1</a:t>
            </a:r>
            <a:r>
              <a:rPr lang="en-US" altLang="zh-CN" b="1" baseline="30000" dirty="0" smtClean="0">
                <a:latin typeface="Times New Roman" pitchFamily="18" charset="0"/>
                <a:ea typeface="楷体_GB2312" pitchFamily="49" charset="-122"/>
              </a:rPr>
              <a:t>n</a:t>
            </a:r>
            <a:r>
              <a:rPr lang="zh-CN" altLang="en-US" b="0" baseline="0" dirty="0" smtClean="0">
                <a:latin typeface="Times New Roman" panose="02020603050405020304" pitchFamily="18" charset="0"/>
                <a:ea typeface="+mn-ea"/>
              </a:rPr>
              <a:t>，</a:t>
            </a:r>
            <a:r>
              <a:rPr lang="en-US" altLang="zh-CN" b="0" baseline="0" dirty="0" smtClean="0">
                <a:latin typeface="Times New Roman" panose="02020603050405020304" pitchFamily="18" charset="0"/>
                <a:ea typeface="+mn-ea"/>
              </a:rPr>
              <a:t>n</a:t>
            </a:r>
            <a:r>
              <a:rPr lang="zh-CN" altLang="en-US" b="0" baseline="0" dirty="0" smtClean="0">
                <a:latin typeface="Times New Roman" panose="02020603050405020304" pitchFamily="18" charset="0"/>
                <a:ea typeface="+mn-ea"/>
              </a:rPr>
              <a:t>的范围由其最短的句子</a:t>
            </a:r>
            <a:r>
              <a:rPr lang="en-US" altLang="zh-CN" b="0" baseline="0" dirty="0" smtClean="0">
                <a:latin typeface="Times New Roman" panose="02020603050405020304" pitchFamily="18" charset="0"/>
                <a:ea typeface="+mn-ea"/>
              </a:rPr>
              <a:t>01</a:t>
            </a:r>
            <a:r>
              <a:rPr lang="zh-CN" altLang="en-US" b="0" baseline="0" dirty="0" smtClean="0">
                <a:latin typeface="Times New Roman" panose="02020603050405020304" pitchFamily="18" charset="0"/>
                <a:ea typeface="+mn-ea"/>
              </a:rPr>
              <a:t>决定，显然</a:t>
            </a:r>
            <a:r>
              <a:rPr lang="en-US" altLang="zh-CN" b="0" baseline="0" dirty="0" smtClean="0">
                <a:latin typeface="Times New Roman" panose="02020603050405020304" pitchFamily="18" charset="0"/>
                <a:ea typeface="+mn-ea"/>
              </a:rPr>
              <a:t>n</a:t>
            </a:r>
            <a:r>
              <a:rPr lang="zh-CN" altLang="en-US" b="0" baseline="0" dirty="0" smtClean="0">
                <a:latin typeface="Times New Roman" panose="02020603050405020304" pitchFamily="18" charset="0"/>
                <a:ea typeface="+mn-ea"/>
              </a:rPr>
              <a:t>应该大于等于</a:t>
            </a:r>
            <a:r>
              <a:rPr lang="en-US" altLang="zh-CN" b="0" baseline="0" dirty="0" smtClean="0">
                <a:latin typeface="Times New Roman" panose="02020603050405020304" pitchFamily="18" charset="0"/>
                <a:ea typeface="+mn-ea"/>
              </a:rPr>
              <a:t>1</a:t>
            </a:r>
            <a:r>
              <a:rPr lang="zh-CN" altLang="en-US" b="0" baseline="0" dirty="0" smtClean="0">
                <a:latin typeface="Times New Roman" panose="02020603050405020304" pitchFamily="18" charset="0"/>
                <a:ea typeface="+mn-ea"/>
              </a:rPr>
              <a:t>。</a:t>
            </a:r>
            <a:endParaRPr lang="en-US" altLang="zh-CN" b="0" baseline="0" dirty="0" smtClean="0">
              <a:latin typeface="Times New Roman" panose="02020603050405020304" pitchFamily="18" charset="0"/>
              <a:ea typeface="+mn-ea"/>
            </a:endParaRPr>
          </a:p>
          <a:p>
            <a:r>
              <a:rPr lang="zh-CN" altLang="zh-CN" sz="1200" kern="1200" dirty="0" smtClean="0">
                <a:solidFill>
                  <a:schemeClr val="tx1"/>
                </a:solidFill>
                <a:effectLst/>
                <a:latin typeface="+mn-lt"/>
                <a:ea typeface="+mn-ea"/>
                <a:cs typeface="+mn-cs"/>
              </a:rPr>
              <a:t>由上面例</a:t>
            </a:r>
            <a:r>
              <a:rPr lang="zh-CN" altLang="en-US" sz="1200" kern="1200" dirty="0" smtClean="0">
                <a:solidFill>
                  <a:schemeClr val="tx1"/>
                </a:solidFill>
                <a:effectLst/>
                <a:latin typeface="+mn-lt"/>
                <a:ea typeface="+mn-ea"/>
                <a:cs typeface="+mn-cs"/>
              </a:rPr>
              <a:t>子</a:t>
            </a:r>
            <a:r>
              <a:rPr lang="zh-CN" altLang="zh-CN" sz="1200" kern="1200" dirty="0" smtClean="0">
                <a:solidFill>
                  <a:schemeClr val="tx1"/>
                </a:solidFill>
                <a:effectLst/>
                <a:latin typeface="+mn-lt"/>
                <a:ea typeface="+mn-ea"/>
                <a:cs typeface="+mn-cs"/>
              </a:rPr>
              <a:t>可以看出，已知文法，求其所定义的语言时，可以通过推导，即从文法的开始符号出发，反复连续地使用文法规则推导一些句子，从这些句子中找到规律。</a:t>
            </a:r>
            <a:r>
              <a:rPr lang="zh-CN" altLang="en-US" sz="1200" kern="1200" dirty="0" smtClean="0">
                <a:solidFill>
                  <a:schemeClr val="tx1"/>
                </a:solidFill>
                <a:effectLst/>
                <a:latin typeface="+mn-lt"/>
                <a:ea typeface="+mn-ea"/>
                <a:cs typeface="+mn-cs"/>
              </a:rPr>
              <a:t>此处我们给出一些练习，请大家求出下面文法所产生的语言。这里，我们讨论的是已知文法就语言的方法，</a:t>
            </a:r>
            <a:r>
              <a:rPr lang="zh-CN" altLang="zh-CN" sz="1200" kern="1200" dirty="0" smtClean="0">
                <a:solidFill>
                  <a:schemeClr val="tx1"/>
                </a:solidFill>
                <a:effectLst/>
                <a:latin typeface="+mn-lt"/>
                <a:ea typeface="+mn-ea"/>
                <a:cs typeface="+mn-cs"/>
              </a:rPr>
              <a:t>而已知语言构造其文法，目前还没有形式化的方法，更多的是凭经验。</a:t>
            </a:r>
            <a:r>
              <a:rPr lang="zh-CN" altLang="en-US" sz="1200" kern="1200" dirty="0" smtClean="0">
                <a:solidFill>
                  <a:schemeClr val="tx1"/>
                </a:solidFill>
                <a:effectLst/>
                <a:latin typeface="+mn-lt"/>
                <a:ea typeface="+mn-ea"/>
                <a:cs typeface="+mn-cs"/>
              </a:rPr>
              <a:t>我们这次课内容就到这里，下次课我们一起来学习一下如何构造文法来描述相关的语言</a:t>
            </a:r>
            <a:endParaRPr lang="zh-CN"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54</a:t>
            </a:fld>
            <a:endParaRPr lang="zh-CN" altLang="en-US"/>
          </a:p>
        </p:txBody>
      </p:sp>
    </p:spTree>
    <p:extLst>
      <p:ext uri="{BB962C8B-B14F-4D97-AF65-F5344CB8AC3E}">
        <p14:creationId xmlns:p14="http://schemas.microsoft.com/office/powerpoint/2010/main" val="12793250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我们能否由前面介绍的</a:t>
            </a:r>
            <a:r>
              <a:rPr lang="en-US" altLang="zh-CN" dirty="0" smtClean="0"/>
              <a:t>G[S]</a:t>
            </a:r>
            <a:r>
              <a:rPr lang="zh-CN" altLang="en-US" dirty="0" smtClean="0"/>
              <a:t>文法，写出另一个语言的文法呢？注意这两个语言的区别是：原来的文法</a:t>
            </a:r>
            <a:r>
              <a:rPr lang="en-US" altLang="zh-CN" dirty="0" smtClean="0"/>
              <a:t>G[S]</a:t>
            </a:r>
            <a:r>
              <a:rPr lang="zh-CN" altLang="en-US" dirty="0" smtClean="0"/>
              <a:t>产生的语言，</a:t>
            </a:r>
            <a:r>
              <a:rPr lang="en-US" altLang="zh-CN" sz="1200" b="1" dirty="0" smtClean="0">
                <a:latin typeface="宋体" panose="02010600030101010101" pitchFamily="2" charset="-122"/>
                <a:ea typeface="+mn-ea"/>
              </a:rPr>
              <a:t>0</a:t>
            </a:r>
            <a:r>
              <a:rPr lang="en-US" altLang="zh-CN" sz="1200" b="1" baseline="30000" dirty="0" smtClean="0">
                <a:latin typeface="宋体" panose="02010600030101010101" pitchFamily="2" charset="-122"/>
                <a:ea typeface="+mn-ea"/>
              </a:rPr>
              <a:t>n</a:t>
            </a:r>
            <a:r>
              <a:rPr lang="en-US" altLang="zh-CN" sz="1200" b="1" dirty="0" smtClean="0">
                <a:latin typeface="宋体" panose="02010600030101010101" pitchFamily="2" charset="-122"/>
                <a:ea typeface="+mn-ea"/>
              </a:rPr>
              <a:t>1</a:t>
            </a:r>
            <a:r>
              <a:rPr lang="en-US" altLang="zh-CN" sz="1200" b="1" baseline="30000" dirty="0" smtClean="0">
                <a:latin typeface="宋体" panose="02010600030101010101" pitchFamily="2" charset="-122"/>
                <a:ea typeface="+mn-ea"/>
              </a:rPr>
              <a:t>n</a:t>
            </a:r>
            <a:r>
              <a:rPr lang="zh-CN" altLang="en-US" dirty="0" smtClean="0"/>
              <a:t>，</a:t>
            </a:r>
            <a:r>
              <a:rPr lang="en-US" altLang="zh-CN" dirty="0" smtClean="0"/>
              <a:t>n</a:t>
            </a:r>
            <a:r>
              <a:rPr lang="zh-CN" altLang="en-US" dirty="0" smtClean="0"/>
              <a:t>从</a:t>
            </a:r>
            <a:r>
              <a:rPr lang="en-US" altLang="zh-CN" dirty="0" smtClean="0"/>
              <a:t>1</a:t>
            </a:r>
            <a:r>
              <a:rPr lang="zh-CN" altLang="en-US" dirty="0" smtClean="0"/>
              <a:t>开始，而现在</a:t>
            </a:r>
            <a:r>
              <a:rPr lang="en-US" altLang="zh-CN" dirty="0" smtClean="0"/>
              <a:t>n</a:t>
            </a:r>
            <a:r>
              <a:rPr lang="zh-CN" altLang="en-US" dirty="0" smtClean="0"/>
              <a:t>从</a:t>
            </a:r>
            <a:r>
              <a:rPr lang="en-US" altLang="zh-CN" dirty="0" smtClean="0"/>
              <a:t>0</a:t>
            </a:r>
            <a:r>
              <a:rPr lang="zh-CN" altLang="en-US" dirty="0" smtClean="0"/>
              <a:t>开始。我们分析发现这两个集合的区别是：在要求的这个语言中，多了一个</a:t>
            </a:r>
            <a:r>
              <a:rPr lang="en-US" altLang="zh-CN" b="1" dirty="0" smtClean="0">
                <a:latin typeface="宋体" panose="02010600030101010101" pitchFamily="2" charset="-122"/>
              </a:rPr>
              <a:t>0</a:t>
            </a:r>
            <a:r>
              <a:rPr lang="en-US" altLang="zh-CN" b="1" baseline="30000" dirty="0" smtClean="0">
                <a:latin typeface="宋体" panose="02010600030101010101" pitchFamily="2" charset="-122"/>
              </a:rPr>
              <a:t>0</a:t>
            </a:r>
            <a:r>
              <a:rPr lang="en-US" altLang="zh-CN" b="1" dirty="0" smtClean="0">
                <a:latin typeface="宋体" panose="02010600030101010101" pitchFamily="2" charset="-122"/>
              </a:rPr>
              <a:t>1</a:t>
            </a:r>
            <a:r>
              <a:rPr lang="en-US" altLang="zh-CN" b="1" baseline="30000" dirty="0" smtClean="0">
                <a:latin typeface="宋体" panose="02010600030101010101" pitchFamily="2" charset="-122"/>
              </a:rPr>
              <a:t>0</a:t>
            </a:r>
            <a:r>
              <a:rPr lang="zh-CN" altLang="en-US" dirty="0" smtClean="0"/>
              <a:t>，即</a:t>
            </a:r>
            <a:r>
              <a:rPr lang="en-US" altLang="zh-CN" b="1" dirty="0" smtClean="0">
                <a:latin typeface="Times New Roman" pitchFamily="18" charset="0"/>
                <a:ea typeface="楷体_GB2312" pitchFamily="49" charset="-122"/>
              </a:rPr>
              <a:t>ε   </a:t>
            </a:r>
            <a:r>
              <a:rPr lang="zh-CN" altLang="en-US" b="1" dirty="0" smtClean="0">
                <a:latin typeface="Times New Roman" pitchFamily="18" charset="0"/>
                <a:ea typeface="楷体_GB2312" pitchFamily="49" charset="-122"/>
              </a:rPr>
              <a:t>，最直接的想法是 在原来的文法基础上新产生式</a:t>
            </a:r>
            <a:r>
              <a:rPr lang="en-US" altLang="zh-CN" b="1" dirty="0" smtClean="0">
                <a:latin typeface="宋体" panose="02010600030101010101" pitchFamily="2" charset="-122"/>
              </a:rPr>
              <a:t>S∷=</a:t>
            </a:r>
            <a:r>
              <a:rPr lang="en-US" altLang="zh-CN" b="1" dirty="0" smtClean="0">
                <a:latin typeface="Times New Roman" pitchFamily="18" charset="0"/>
                <a:ea typeface="楷体_GB2312" pitchFamily="49" charset="-122"/>
              </a:rPr>
              <a:t> ε ,</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smtClean="0">
                <a:latin typeface="Times New Roman" pitchFamily="18" charset="0"/>
                <a:ea typeface="楷体_GB2312" pitchFamily="49" charset="-122"/>
              </a:rPr>
              <a:t>但我们会看到 ，对于句子</a:t>
            </a:r>
            <a:r>
              <a:rPr lang="en-US" altLang="zh-CN" b="1" dirty="0" smtClean="0">
                <a:latin typeface="Times New Roman" pitchFamily="18" charset="0"/>
                <a:ea typeface="楷体_GB2312" pitchFamily="49" charset="-122"/>
              </a:rPr>
              <a:t>01</a:t>
            </a:r>
            <a:r>
              <a:rPr lang="zh-CN" altLang="en-US" b="1" dirty="0" smtClean="0">
                <a:latin typeface="Times New Roman" pitchFamily="18" charset="0"/>
                <a:ea typeface="楷体_GB2312" pitchFamily="49" charset="-122"/>
              </a:rPr>
              <a:t>，我们可以通过两种不同的推导形式： </a:t>
            </a:r>
            <a:r>
              <a:rPr lang="en-US" altLang="zh-CN" b="1" dirty="0" smtClean="0">
                <a:latin typeface="宋体" panose="02010600030101010101" pitchFamily="2" charset="-122"/>
              </a:rPr>
              <a:t>S</a:t>
            </a:r>
            <a:r>
              <a:rPr lang="en-US" altLang="zh-CN" b="1" dirty="0" smtClean="0">
                <a:latin typeface="Times New Roman" pitchFamily="18" charset="0"/>
                <a:ea typeface="楷体_GB2312" pitchFamily="49" charset="-122"/>
                <a:sym typeface="Symbol" pitchFamily="18" charset="2"/>
              </a:rPr>
              <a:t>  </a:t>
            </a:r>
            <a:r>
              <a:rPr lang="en-US" altLang="zh-CN" b="1" dirty="0" smtClean="0">
                <a:latin typeface="宋体" panose="02010600030101010101" pitchFamily="2" charset="-122"/>
              </a:rPr>
              <a:t>01  S</a:t>
            </a:r>
            <a:r>
              <a:rPr lang="en-US" altLang="zh-CN" b="1" dirty="0" smtClean="0">
                <a:latin typeface="Times New Roman" pitchFamily="18" charset="0"/>
                <a:ea typeface="楷体_GB2312" pitchFamily="49" charset="-122"/>
                <a:sym typeface="Symbol" pitchFamily="18" charset="2"/>
              </a:rPr>
              <a:t>  </a:t>
            </a:r>
            <a:r>
              <a:rPr lang="en-US" altLang="zh-CN" b="1" dirty="0" smtClean="0">
                <a:latin typeface="宋体" panose="02010600030101010101" pitchFamily="2" charset="-122"/>
              </a:rPr>
              <a:t>0S1</a:t>
            </a:r>
            <a:r>
              <a:rPr lang="en-US" altLang="zh-CN" b="1" dirty="0" smtClean="0">
                <a:latin typeface="Times New Roman" pitchFamily="18" charset="0"/>
                <a:ea typeface="楷体_GB2312" pitchFamily="49" charset="-122"/>
                <a:sym typeface="Symbol" pitchFamily="18" charset="2"/>
              </a:rPr>
              <a:t> 0</a:t>
            </a:r>
            <a:r>
              <a:rPr lang="en-US" altLang="zh-CN" b="1" dirty="0" smtClean="0">
                <a:latin typeface="Times New Roman" pitchFamily="18" charset="0"/>
                <a:ea typeface="楷体_GB2312" pitchFamily="49" charset="-122"/>
              </a:rPr>
              <a:t> ε1=01  </a:t>
            </a:r>
            <a:r>
              <a:rPr lang="zh-CN" altLang="en-US" b="1" dirty="0" smtClean="0">
                <a:latin typeface="Times New Roman" pitchFamily="18" charset="0"/>
                <a:ea typeface="楷体_GB2312" pitchFamily="49" charset="-122"/>
              </a:rPr>
              <a:t>，也就意味着，如果我们删去了</a:t>
            </a:r>
            <a:r>
              <a:rPr lang="en-US" altLang="zh-CN" b="1" dirty="0" smtClean="0">
                <a:latin typeface="宋体" panose="02010600030101010101" pitchFamily="2" charset="-122"/>
              </a:rPr>
              <a:t>S::=01 </a:t>
            </a:r>
            <a:r>
              <a:rPr lang="zh-CN" altLang="en-US" b="1" dirty="0" smtClean="0">
                <a:latin typeface="宋体" panose="02010600030101010101" pitchFamily="2" charset="-122"/>
              </a:rPr>
              <a:t>这条产生式，也可以推导出</a:t>
            </a:r>
            <a:r>
              <a:rPr lang="en-US" altLang="zh-CN" b="1" dirty="0" smtClean="0">
                <a:latin typeface="宋体" panose="02010600030101010101" pitchFamily="2" charset="-122"/>
              </a:rPr>
              <a:t>01</a:t>
            </a:r>
            <a:r>
              <a:rPr lang="zh-CN" altLang="en-US" b="1" dirty="0" smtClean="0">
                <a:latin typeface="宋体" panose="02010600030101010101" pitchFamily="2" charset="-122"/>
              </a:rPr>
              <a:t>这条句子，因此，我们可以删除这条产生式，得到了文法</a:t>
            </a:r>
            <a:r>
              <a:rPr lang="en-US" altLang="zh-CN" b="1" dirty="0" smtClean="0">
                <a:latin typeface="宋体" panose="02010600030101010101" pitchFamily="2" charset="-122"/>
              </a:rPr>
              <a:t>S∷=0S1 S∷=</a:t>
            </a:r>
            <a:r>
              <a:rPr lang="en-US" altLang="zh-CN" b="1" dirty="0" smtClean="0">
                <a:latin typeface="Times New Roman" pitchFamily="18" charset="0"/>
                <a:ea typeface="楷体_GB2312" pitchFamily="49" charset="-122"/>
              </a:rPr>
              <a:t> ε </a:t>
            </a:r>
            <a:r>
              <a:rPr lang="en-US" altLang="zh-CN" b="1" dirty="0" smtClean="0">
                <a:latin typeface="宋体" panose="02010600030101010101" pitchFamily="2" charset="-122"/>
              </a:rPr>
              <a:t>,</a:t>
            </a:r>
            <a:r>
              <a:rPr lang="zh-CN" altLang="en-US" b="1" dirty="0" smtClean="0">
                <a:latin typeface="宋体" panose="02010600030101010101" pitchFamily="2" charset="-122"/>
              </a:rPr>
              <a:t>这个文法就可以产生我们所需要的语言。为什么要删除呢？后面我们会学习到文法的二义性这个概念，如果不删除，会导致二义性。</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56</a:t>
            </a:fld>
            <a:endParaRPr lang="zh-CN" altLang="en-US"/>
          </a:p>
        </p:txBody>
      </p:sp>
    </p:spTree>
    <p:extLst>
      <p:ext uri="{BB962C8B-B14F-4D97-AF65-F5344CB8AC3E}">
        <p14:creationId xmlns:p14="http://schemas.microsoft.com/office/powerpoint/2010/main" val="13356078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我们再看一个例子。这个例子和原来</a:t>
            </a:r>
            <a:r>
              <a:rPr lang="en-US" altLang="zh-CN" dirty="0" smtClean="0"/>
              <a:t>G[S]</a:t>
            </a:r>
            <a:r>
              <a:rPr lang="zh-CN" altLang="en-US" dirty="0" smtClean="0"/>
              <a:t>文法所产生的语言的区别是，</a:t>
            </a:r>
            <a:r>
              <a:rPr lang="en-US" altLang="zh-CN" dirty="0" smtClean="0"/>
              <a:t>0</a:t>
            </a:r>
            <a:r>
              <a:rPr lang="zh-CN" altLang="en-US" dirty="0" smtClean="0"/>
              <a:t>和</a:t>
            </a:r>
            <a:r>
              <a:rPr lang="en-US" altLang="zh-CN" dirty="0" smtClean="0"/>
              <a:t>1</a:t>
            </a:r>
            <a:r>
              <a:rPr lang="zh-CN" altLang="en-US" dirty="0" smtClean="0"/>
              <a:t>出现的个数可以不相同。最直接的想法是由两个非终结符号分别产生</a:t>
            </a:r>
            <a:r>
              <a:rPr lang="en-US" altLang="zh-CN" dirty="0" smtClean="0"/>
              <a:t>0</a:t>
            </a:r>
            <a:r>
              <a:rPr lang="zh-CN" altLang="en-US" dirty="0" smtClean="0"/>
              <a:t>的</a:t>
            </a:r>
            <a:r>
              <a:rPr lang="en-US" altLang="zh-CN" dirty="0" smtClean="0"/>
              <a:t>m</a:t>
            </a:r>
            <a:r>
              <a:rPr lang="zh-CN" altLang="en-US" dirty="0" smtClean="0"/>
              <a:t>次方和</a:t>
            </a:r>
            <a:r>
              <a:rPr lang="en-US" altLang="zh-CN" dirty="0" smtClean="0"/>
              <a:t>1</a:t>
            </a:r>
            <a:r>
              <a:rPr lang="zh-CN" altLang="en-US" dirty="0" smtClean="0"/>
              <a:t>的</a:t>
            </a:r>
            <a:r>
              <a:rPr lang="en-US" altLang="zh-CN" dirty="0" smtClean="0"/>
              <a:t>p</a:t>
            </a:r>
            <a:r>
              <a:rPr lang="zh-CN" altLang="en-US" dirty="0" smtClean="0"/>
              <a:t>次方，从而得到了</a:t>
            </a:r>
            <a:r>
              <a:rPr lang="en-US" altLang="zh-CN" dirty="0" smtClean="0">
                <a:latin typeface="Times New Roman" panose="02020603050405020304" pitchFamily="18" charset="0"/>
                <a:cs typeface="黑体" panose="02010609060101010101" pitchFamily="49" charset="-122"/>
              </a:rPr>
              <a:t>S</a:t>
            </a:r>
            <a:r>
              <a:rPr lang="en-US" altLang="zh-CN" dirty="0" smtClean="0">
                <a:latin typeface="Times New Roman" panose="02020603050405020304" pitchFamily="18" charset="0"/>
              </a:rPr>
              <a:t>→AB  A→0A|0  B→1B|1</a:t>
            </a:r>
            <a:r>
              <a:rPr lang="zh-CN" altLang="en-US" baseline="0" dirty="0" smtClean="0">
                <a:latin typeface="+mn-lt"/>
              </a:rPr>
              <a:t>  这个文法。</a:t>
            </a:r>
            <a:endParaRPr lang="en-US" altLang="zh-CN" baseline="0" dirty="0" smtClean="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除此以外，同学们想一想能不能找到其他的文法也能产生这个语言呢？ 这里我给出一个参考答案，</a:t>
            </a:r>
            <a:r>
              <a:rPr lang="en-US" altLang="zh-CN" sz="1200" kern="1200" dirty="0" smtClean="0">
                <a:solidFill>
                  <a:schemeClr val="tx1"/>
                </a:solidFill>
                <a:effectLst/>
                <a:latin typeface="+mn-lt"/>
                <a:ea typeface="+mn-ea"/>
                <a:cs typeface="+mn-cs"/>
              </a:rPr>
              <a:t>G[S]: S→0S  S→S1  S→01  </a:t>
            </a:r>
            <a:r>
              <a:rPr lang="zh-CN" altLang="en-US" sz="1200" kern="1200" dirty="0" smtClean="0">
                <a:solidFill>
                  <a:schemeClr val="tx1"/>
                </a:solidFill>
                <a:effectLst/>
                <a:latin typeface="+mn-lt"/>
                <a:ea typeface="+mn-ea"/>
                <a:cs typeface="+mn-cs"/>
              </a:rPr>
              <a:t>，大家可以分析一下为什么这个文法也可以产生我们想要的语言呢？</a:t>
            </a: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kern="100" dirty="0" smtClean="0">
                <a:latin typeface="Times New Roman" panose="02020603050405020304" pitchFamily="18" charset="0"/>
                <a:cs typeface="黑体" panose="02010609060101010101" pitchFamily="49" charset="-122"/>
              </a:rPr>
              <a:t>S</a:t>
            </a:r>
            <a:r>
              <a:rPr lang="en-US" altLang="zh-CN" kern="100" dirty="0" smtClean="0">
                <a:latin typeface="Times New Roman" panose="02020603050405020304" pitchFamily="18" charset="0"/>
                <a:cs typeface="Times New Roman" panose="02020603050405020304" pitchFamily="18" charset="0"/>
              </a:rPr>
              <a:t>→0S  </a:t>
            </a:r>
            <a:r>
              <a:rPr lang="zh-CN" altLang="en-US" kern="100" dirty="0" smtClean="0">
                <a:latin typeface="Times New Roman" panose="02020603050405020304" pitchFamily="18" charset="0"/>
                <a:cs typeface="Times New Roman" panose="02020603050405020304" pitchFamily="18" charset="0"/>
              </a:rPr>
              <a:t>保证每次</a:t>
            </a:r>
            <a:r>
              <a:rPr lang="en-US" altLang="zh-CN" kern="100" dirty="0" smtClean="0">
                <a:latin typeface="Times New Roman" panose="02020603050405020304" pitchFamily="18" charset="0"/>
                <a:cs typeface="Times New Roman" panose="02020603050405020304" pitchFamily="18" charset="0"/>
              </a:rPr>
              <a:t>S</a:t>
            </a:r>
            <a:r>
              <a:rPr lang="zh-CN" altLang="en-US" kern="100" dirty="0" smtClean="0">
                <a:latin typeface="Times New Roman" panose="02020603050405020304" pitchFamily="18" charset="0"/>
                <a:cs typeface="Times New Roman" panose="02020603050405020304" pitchFamily="18" charset="0"/>
              </a:rPr>
              <a:t>由</a:t>
            </a:r>
            <a:r>
              <a:rPr lang="en-US" altLang="zh-CN" kern="100" dirty="0" smtClean="0">
                <a:latin typeface="Times New Roman" panose="02020603050405020304" pitchFamily="18" charset="0"/>
                <a:cs typeface="Times New Roman" panose="02020603050405020304" pitchFamily="18" charset="0"/>
              </a:rPr>
              <a:t>0S</a:t>
            </a:r>
            <a:r>
              <a:rPr lang="zh-CN" altLang="en-US" kern="100" dirty="0" smtClean="0">
                <a:latin typeface="Times New Roman" panose="02020603050405020304" pitchFamily="18" charset="0"/>
                <a:cs typeface="Times New Roman" panose="02020603050405020304" pitchFamily="18" charset="0"/>
              </a:rPr>
              <a:t>替换，</a:t>
            </a:r>
            <a:r>
              <a:rPr lang="en-US" altLang="zh-CN" kern="100" dirty="0" smtClean="0">
                <a:latin typeface="Times New Roman" panose="02020603050405020304" pitchFamily="18" charset="0"/>
                <a:cs typeface="Times New Roman" panose="02020603050405020304" pitchFamily="18" charset="0"/>
              </a:rPr>
              <a:t>S</a:t>
            </a:r>
            <a:r>
              <a:rPr lang="zh-CN" altLang="en-US" kern="100" dirty="0" smtClean="0">
                <a:latin typeface="Times New Roman" panose="02020603050405020304" pitchFamily="18" charset="0"/>
                <a:cs typeface="Times New Roman" panose="02020603050405020304" pitchFamily="18" charset="0"/>
              </a:rPr>
              <a:t>左部都会多一个</a:t>
            </a:r>
            <a:r>
              <a:rPr lang="en-US" altLang="zh-CN" kern="100" dirty="0" smtClean="0">
                <a:latin typeface="Times New Roman" panose="02020603050405020304" pitchFamily="18" charset="0"/>
                <a:cs typeface="Times New Roman" panose="02020603050405020304" pitchFamily="18" charset="0"/>
              </a:rPr>
              <a:t>0</a:t>
            </a:r>
            <a:r>
              <a:rPr lang="zh-CN" altLang="en-US"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S→S1</a:t>
            </a:r>
            <a:r>
              <a:rPr lang="zh-CN" altLang="en-US" kern="100" dirty="0" smtClean="0">
                <a:latin typeface="Times New Roman" panose="02020603050405020304" pitchFamily="18" charset="0"/>
                <a:cs typeface="Times New Roman" panose="02020603050405020304" pitchFamily="18" charset="0"/>
              </a:rPr>
              <a:t>保证每次</a:t>
            </a:r>
            <a:r>
              <a:rPr lang="en-US" altLang="zh-CN" kern="100" dirty="0" smtClean="0">
                <a:latin typeface="Times New Roman" panose="02020603050405020304" pitchFamily="18" charset="0"/>
                <a:cs typeface="Times New Roman" panose="02020603050405020304" pitchFamily="18" charset="0"/>
              </a:rPr>
              <a:t>S</a:t>
            </a:r>
            <a:r>
              <a:rPr lang="zh-CN" altLang="en-US" kern="100" dirty="0" smtClean="0">
                <a:latin typeface="Times New Roman" panose="02020603050405020304" pitchFamily="18" charset="0"/>
                <a:cs typeface="Times New Roman" panose="02020603050405020304" pitchFamily="18" charset="0"/>
              </a:rPr>
              <a:t>由</a:t>
            </a:r>
            <a:r>
              <a:rPr lang="en-US" altLang="zh-CN" kern="100" dirty="0" smtClean="0">
                <a:latin typeface="Times New Roman" panose="02020603050405020304" pitchFamily="18" charset="0"/>
                <a:cs typeface="Times New Roman" panose="02020603050405020304" pitchFamily="18" charset="0"/>
              </a:rPr>
              <a:t>S1</a:t>
            </a:r>
            <a:r>
              <a:rPr lang="zh-CN" altLang="en-US" kern="100" dirty="0" smtClean="0">
                <a:latin typeface="Times New Roman" panose="02020603050405020304" pitchFamily="18" charset="0"/>
                <a:cs typeface="Times New Roman" panose="02020603050405020304" pitchFamily="18" charset="0"/>
              </a:rPr>
              <a:t>替换，</a:t>
            </a:r>
            <a:r>
              <a:rPr lang="en-US" altLang="zh-CN" kern="100" dirty="0" smtClean="0">
                <a:latin typeface="Times New Roman" panose="02020603050405020304" pitchFamily="18" charset="0"/>
                <a:cs typeface="Times New Roman" panose="02020603050405020304" pitchFamily="18" charset="0"/>
              </a:rPr>
              <a:t>S</a:t>
            </a:r>
            <a:r>
              <a:rPr lang="zh-CN" altLang="en-US" kern="100" dirty="0" smtClean="0">
                <a:latin typeface="Times New Roman" panose="02020603050405020304" pitchFamily="18" charset="0"/>
                <a:cs typeface="Times New Roman" panose="02020603050405020304" pitchFamily="18" charset="0"/>
              </a:rPr>
              <a:t>左部都会多一个</a:t>
            </a:r>
            <a:r>
              <a:rPr lang="en-US" altLang="zh-CN" kern="100" dirty="0" smtClean="0">
                <a:latin typeface="Times New Roman" panose="02020603050405020304" pitchFamily="18" charset="0"/>
                <a:cs typeface="Times New Roman" panose="02020603050405020304" pitchFamily="18" charset="0"/>
              </a:rPr>
              <a:t>1 </a:t>
            </a:r>
            <a:r>
              <a:rPr lang="zh-CN" altLang="en-US" kern="100" dirty="0" smtClean="0">
                <a:latin typeface="Times New Roman" panose="02020603050405020304" pitchFamily="18" charset="0"/>
                <a:cs typeface="Times New Roman" panose="02020603050405020304" pitchFamily="18" charset="0"/>
              </a:rPr>
              <a:t>，此两条产生式相互独立，保证了</a:t>
            </a:r>
            <a:r>
              <a:rPr lang="en-US" altLang="zh-CN" kern="100" dirty="0" smtClean="0">
                <a:latin typeface="Times New Roman" panose="02020603050405020304" pitchFamily="18" charset="0"/>
                <a:cs typeface="Times New Roman" panose="02020603050405020304" pitchFamily="18" charset="0"/>
              </a:rPr>
              <a:t>0</a:t>
            </a:r>
            <a:r>
              <a:rPr lang="zh-CN" altLang="en-US" kern="100" dirty="0" smtClean="0">
                <a:latin typeface="Times New Roman" panose="02020603050405020304" pitchFamily="18" charset="0"/>
                <a:cs typeface="Times New Roman" panose="02020603050405020304" pitchFamily="18" charset="0"/>
              </a:rPr>
              <a:t>和</a:t>
            </a:r>
            <a:r>
              <a:rPr lang="en-US" altLang="zh-CN" kern="100" dirty="0" smtClean="0">
                <a:latin typeface="Times New Roman" panose="02020603050405020304" pitchFamily="18" charset="0"/>
                <a:cs typeface="Times New Roman" panose="02020603050405020304" pitchFamily="18" charset="0"/>
              </a:rPr>
              <a:t>1</a:t>
            </a:r>
            <a:r>
              <a:rPr lang="zh-CN" altLang="en-US" kern="100" dirty="0" smtClean="0">
                <a:latin typeface="Times New Roman" panose="02020603050405020304" pitchFamily="18" charset="0"/>
                <a:cs typeface="Times New Roman" panose="02020603050405020304" pitchFamily="18" charset="0"/>
              </a:rPr>
              <a:t>出现的个数可以不相同。</a:t>
            </a:r>
            <a:r>
              <a:rPr lang="en-US" altLang="zh-CN" kern="100" dirty="0" smtClean="0">
                <a:latin typeface="Times New Roman" panose="02020603050405020304" pitchFamily="18" charset="0"/>
                <a:cs typeface="Times New Roman" panose="02020603050405020304" pitchFamily="18" charset="0"/>
              </a:rPr>
              <a:t>S→01</a:t>
            </a:r>
            <a:r>
              <a:rPr lang="zh-CN" altLang="en-US" kern="100" dirty="0" smtClean="0">
                <a:latin typeface="Times New Roman" panose="02020603050405020304" pitchFamily="18" charset="0"/>
                <a:cs typeface="Times New Roman" panose="02020603050405020304" pitchFamily="18" charset="0"/>
              </a:rPr>
              <a:t>保证最后能产生句子。</a:t>
            </a:r>
            <a:endParaRPr lang="en-US" altLang="zh-CN" kern="100" dirty="0" smtClean="0">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从</a:t>
            </a:r>
            <a:r>
              <a:rPr lang="zh-CN" altLang="en-US" sz="1200" kern="1200" dirty="0" smtClean="0">
                <a:solidFill>
                  <a:schemeClr val="tx1"/>
                </a:solidFill>
                <a:effectLst/>
                <a:latin typeface="+mn-lt"/>
                <a:ea typeface="+mn-ea"/>
                <a:cs typeface="+mn-cs"/>
              </a:rPr>
              <a:t>这个例子</a:t>
            </a:r>
            <a:r>
              <a:rPr lang="zh-CN" altLang="zh-CN" sz="1200" kern="1200" dirty="0" smtClean="0">
                <a:solidFill>
                  <a:schemeClr val="tx1"/>
                </a:solidFill>
                <a:effectLst/>
                <a:latin typeface="+mn-lt"/>
                <a:ea typeface="+mn-ea"/>
                <a:cs typeface="+mn-cs"/>
              </a:rPr>
              <a:t>可以看出，两个文法不相同，但它们描述的语言完全相同，由此得到文法等价的定义</a:t>
            </a:r>
            <a:r>
              <a:rPr lang="zh-CN" altLang="en-US"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如果有两个文法</a:t>
            </a:r>
            <a:r>
              <a:rPr lang="en-US" altLang="zh-CN" sz="1200" kern="1200" dirty="0" smtClean="0">
                <a:solidFill>
                  <a:schemeClr val="tx1"/>
                </a:solidFill>
                <a:effectLst/>
                <a:latin typeface="+mn-lt"/>
                <a:ea typeface="+mn-ea"/>
                <a:cs typeface="+mn-cs"/>
              </a:rPr>
              <a:t>G</a:t>
            </a:r>
            <a:r>
              <a:rPr lang="en-US" altLang="zh-CN" sz="1200" kern="1200" baseline="-250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G</a:t>
            </a:r>
            <a:r>
              <a:rPr lang="en-US" altLang="zh-CN" sz="1200" kern="1200" baseline="-250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，如果它们的规则不完全相同，但所描述的语言完全相同，即</a:t>
            </a:r>
            <a:r>
              <a:rPr lang="en-US" altLang="zh-CN" sz="1200" kern="1200" dirty="0" smtClean="0">
                <a:solidFill>
                  <a:schemeClr val="tx1"/>
                </a:solidFill>
                <a:effectLst/>
                <a:latin typeface="+mn-lt"/>
                <a:ea typeface="+mn-ea"/>
                <a:cs typeface="+mn-cs"/>
              </a:rPr>
              <a:t>L(G</a:t>
            </a:r>
            <a:r>
              <a:rPr lang="en-US" altLang="zh-CN" sz="1200" kern="1200" baseline="-25000" dirty="0" smtClean="0">
                <a:solidFill>
                  <a:schemeClr val="tx1"/>
                </a:solidFill>
                <a:effectLst/>
                <a:latin typeface="+mn-lt"/>
                <a:ea typeface="+mn-ea"/>
                <a:cs typeface="+mn-cs"/>
              </a:rPr>
              <a:t>1</a:t>
            </a:r>
            <a:r>
              <a:rPr lang="en-US" altLang="zh-CN" sz="1200" kern="1200" dirty="0" smtClean="0">
                <a:solidFill>
                  <a:schemeClr val="tx1"/>
                </a:solidFill>
                <a:effectLst/>
                <a:latin typeface="+mn-lt"/>
                <a:ea typeface="+mn-ea"/>
                <a:cs typeface="+mn-cs"/>
              </a:rPr>
              <a:t>) = L(G</a:t>
            </a:r>
            <a:r>
              <a:rPr lang="en-US" altLang="zh-CN" sz="1200" kern="1200" baseline="-25000" dirty="0" smtClean="0">
                <a:solidFill>
                  <a:schemeClr val="tx1"/>
                </a:solidFill>
                <a:effectLst/>
                <a:latin typeface="+mn-lt"/>
                <a:ea typeface="+mn-ea"/>
                <a:cs typeface="+mn-cs"/>
              </a:rPr>
              <a:t>2</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，则称这两个文法是等价的。等价文法的存在，使我们能在不改变文法所确定的语言的前提下，为了某种目的而对文法进行改写。</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kern="100" dirty="0" smtClean="0">
              <a:latin typeface="Times New Roman" panose="02020603050405020304" pitchFamily="18" charset="0"/>
              <a:cs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smtClean="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57</a:t>
            </a:fld>
            <a:endParaRPr lang="zh-CN" altLang="en-US"/>
          </a:p>
        </p:txBody>
      </p:sp>
    </p:spTree>
    <p:extLst>
      <p:ext uri="{BB962C8B-B14F-4D97-AF65-F5344CB8AC3E}">
        <p14:creationId xmlns:p14="http://schemas.microsoft.com/office/powerpoint/2010/main" val="36091132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此处，我们给出一些题目，请大家自行练习，写出产生下面语言的文法。在练习过程中，请特别注意：</a:t>
            </a:r>
            <a:r>
              <a:rPr lang="zh-CN" altLang="zh-CN" sz="1200" kern="1200" dirty="0" smtClean="0">
                <a:solidFill>
                  <a:schemeClr val="tx1"/>
                </a:solidFill>
                <a:effectLst/>
                <a:latin typeface="+mn-lt"/>
                <a:ea typeface="+mn-ea"/>
                <a:cs typeface="+mn-cs"/>
              </a:rPr>
              <a:t>若要使一个文法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能正确描述相应语言</a:t>
            </a:r>
            <a:r>
              <a:rPr lang="en-US" altLang="zh-CN" sz="1200" kern="1200" dirty="0" smtClean="0">
                <a:solidFill>
                  <a:schemeClr val="tx1"/>
                </a:solidFill>
                <a:effectLst/>
                <a:latin typeface="+mn-lt"/>
                <a:ea typeface="+mn-ea"/>
                <a:cs typeface="+mn-cs"/>
              </a:rPr>
              <a:t>L(G)</a:t>
            </a:r>
            <a:r>
              <a:rPr lang="zh-CN" altLang="zh-CN" sz="1200" kern="1200" dirty="0" smtClean="0">
                <a:solidFill>
                  <a:schemeClr val="tx1"/>
                </a:solidFill>
                <a:effectLst/>
                <a:latin typeface="+mn-lt"/>
                <a:ea typeface="+mn-ea"/>
                <a:cs typeface="+mn-cs"/>
              </a:rPr>
              <a:t>，必须保证：由文法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所产生的每个句子在语言集</a:t>
            </a:r>
            <a:r>
              <a:rPr lang="en-US" altLang="zh-CN" sz="1200" kern="1200" dirty="0" smtClean="0">
                <a:solidFill>
                  <a:schemeClr val="tx1"/>
                </a:solidFill>
                <a:effectLst/>
                <a:latin typeface="+mn-lt"/>
                <a:ea typeface="+mn-ea"/>
                <a:cs typeface="+mn-cs"/>
              </a:rPr>
              <a:t>L(G)</a:t>
            </a:r>
            <a:r>
              <a:rPr lang="zh-CN" altLang="zh-CN" sz="1200" kern="1200" dirty="0" smtClean="0">
                <a:solidFill>
                  <a:schemeClr val="tx1"/>
                </a:solidFill>
                <a:effectLst/>
                <a:latin typeface="+mn-lt"/>
                <a:ea typeface="+mn-ea"/>
                <a:cs typeface="+mn-cs"/>
              </a:rPr>
              <a:t>中；在语言</a:t>
            </a:r>
            <a:r>
              <a:rPr lang="en-US" altLang="zh-CN" sz="1200" kern="1200" dirty="0" smtClean="0">
                <a:solidFill>
                  <a:schemeClr val="tx1"/>
                </a:solidFill>
                <a:effectLst/>
                <a:latin typeface="+mn-lt"/>
                <a:ea typeface="+mn-ea"/>
                <a:cs typeface="+mn-cs"/>
              </a:rPr>
              <a:t>L(G)</a:t>
            </a:r>
            <a:r>
              <a:rPr lang="zh-CN" altLang="zh-CN" sz="1200" kern="1200" dirty="0" smtClean="0">
                <a:solidFill>
                  <a:schemeClr val="tx1"/>
                </a:solidFill>
                <a:effectLst/>
                <a:latin typeface="+mn-lt"/>
                <a:ea typeface="+mn-ea"/>
                <a:cs typeface="+mn-cs"/>
              </a:rPr>
              <a:t>中的每个符号串能由</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产生。</a:t>
            </a:r>
            <a:r>
              <a:rPr lang="zh-CN" altLang="en-US" sz="1200" kern="1200" dirty="0" smtClean="0">
                <a:solidFill>
                  <a:schemeClr val="tx1"/>
                </a:solidFill>
                <a:effectLst/>
                <a:latin typeface="+mn-lt"/>
                <a:ea typeface="+mn-ea"/>
                <a:cs typeface="+mn-cs"/>
              </a:rPr>
              <a:t>虽然</a:t>
            </a:r>
            <a:r>
              <a:rPr lang="zh-CN" altLang="zh-CN" sz="1200" kern="1200" dirty="0" smtClean="0">
                <a:solidFill>
                  <a:schemeClr val="tx1"/>
                </a:solidFill>
                <a:effectLst/>
                <a:latin typeface="+mn-lt"/>
                <a:ea typeface="+mn-ea"/>
                <a:cs typeface="+mn-cs"/>
              </a:rPr>
              <a:t>构造出能正确描述此语言的文法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是有一定难度的</a:t>
            </a:r>
            <a:r>
              <a:rPr lang="zh-CN" altLang="en-US" sz="1200" kern="1200" dirty="0" smtClean="0">
                <a:solidFill>
                  <a:schemeClr val="tx1"/>
                </a:solidFill>
                <a:effectLst/>
                <a:latin typeface="+mn-lt"/>
                <a:ea typeface="+mn-ea"/>
                <a:cs typeface="+mn-cs"/>
              </a:rPr>
              <a:t>，但我们还是可以找到一些规律： </a:t>
            </a:r>
            <a:r>
              <a:rPr kumimoji="1" lang="zh-CN" altLang="en-US" sz="1200" b="1" dirty="0" smtClean="0">
                <a:latin typeface="宋体" pitchFamily="2" charset="-122"/>
              </a:rPr>
              <a:t> 构成一个语言的句子集合可以是有穷的，也可以是无穷的，</a:t>
            </a:r>
            <a:r>
              <a:rPr lang="zh-CN" altLang="en-US" sz="1200" kern="1200" dirty="0" smtClean="0">
                <a:solidFill>
                  <a:schemeClr val="tx1"/>
                </a:solidFill>
                <a:effectLst/>
                <a:latin typeface="+mn-lt"/>
                <a:ea typeface="+mn-ea"/>
                <a:cs typeface="+mn-cs"/>
              </a:rPr>
              <a:t>如果要描述的这个语言的集合包含无穷多个句子，那么产生这个语言的文法一定是递归的。下面我们给出递归文法的定义。</a:t>
            </a:r>
            <a:endParaRPr lang="zh-CN" altLang="zh-CN" sz="1200" kern="1200" dirty="0" smtClean="0">
              <a:solidFill>
                <a:schemeClr val="tx1"/>
              </a:solidFill>
              <a:effectLst/>
              <a:latin typeface="+mn-lt"/>
              <a:ea typeface="+mn-ea"/>
              <a:cs typeface="+mn-cs"/>
            </a:endParaRP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59</a:t>
            </a:fld>
            <a:endParaRPr lang="zh-CN" altLang="en-US"/>
          </a:p>
        </p:txBody>
      </p:sp>
    </p:spTree>
    <p:extLst>
      <p:ext uri="{BB962C8B-B14F-4D97-AF65-F5344CB8AC3E}">
        <p14:creationId xmlns:p14="http://schemas.microsoft.com/office/powerpoint/2010/main" val="41516498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我们首先观察这两个文法，对于</a:t>
            </a:r>
            <a:r>
              <a:rPr kumimoji="1" lang="zh-CN" altLang="en-US" b="1" dirty="0" smtClean="0">
                <a:latin typeface="Arial" charset="0"/>
              </a:rPr>
              <a:t>文法</a:t>
            </a:r>
            <a:r>
              <a:rPr kumimoji="1" lang="en-US" altLang="zh-CN" b="1" dirty="0" smtClean="0">
                <a:latin typeface="Arial" charset="0"/>
              </a:rPr>
              <a:t>G</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语句</a:t>
            </a:r>
            <a:r>
              <a:rPr kumimoji="1" lang="en-US" altLang="zh-CN" b="1" dirty="0" smtClean="0">
                <a:latin typeface="Arial" charset="0"/>
              </a:rPr>
              <a:t>〉</a:t>
            </a:r>
            <a:r>
              <a:rPr kumimoji="1" lang="zh-CN" altLang="en-US" b="1" dirty="0" smtClean="0">
                <a:latin typeface="Arial" charset="0"/>
              </a:rPr>
              <a:t>］所描述的语言</a:t>
            </a:r>
            <a:r>
              <a:rPr kumimoji="1" lang="en-US" altLang="zh-CN" b="1" dirty="0" smtClean="0">
                <a:latin typeface="Arial" charset="0"/>
              </a:rPr>
              <a:t>L(G</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语句</a:t>
            </a:r>
            <a:r>
              <a:rPr kumimoji="1" lang="en-US" altLang="zh-CN" b="1" dirty="0" smtClean="0">
                <a:latin typeface="Arial" charset="0"/>
              </a:rPr>
              <a:t>〉</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是有穷的，而文法</a:t>
            </a:r>
            <a:r>
              <a:rPr kumimoji="1" lang="en-US" altLang="zh-CN" b="1" dirty="0" smtClean="0">
                <a:latin typeface="Arial" charset="0"/>
              </a:rPr>
              <a:t>G</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整数</a:t>
            </a:r>
            <a:r>
              <a:rPr kumimoji="1" lang="en-US" altLang="zh-CN" b="1" dirty="0" smtClean="0">
                <a:latin typeface="Arial" charset="0"/>
              </a:rPr>
              <a:t>〉</a:t>
            </a:r>
            <a:r>
              <a:rPr kumimoji="1" lang="zh-CN" altLang="en-US" b="1" dirty="0" smtClean="0">
                <a:latin typeface="Arial" charset="0"/>
              </a:rPr>
              <a:t>］所描述的语言</a:t>
            </a:r>
            <a:r>
              <a:rPr kumimoji="1" lang="en-US" altLang="zh-CN" b="1" dirty="0" smtClean="0">
                <a:latin typeface="Arial" charset="0"/>
              </a:rPr>
              <a:t>L(G</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整数</a:t>
            </a:r>
            <a:r>
              <a:rPr kumimoji="1" lang="en-US" altLang="zh-CN" b="1" dirty="0" smtClean="0">
                <a:latin typeface="Arial" charset="0"/>
              </a:rPr>
              <a:t>〉</a:t>
            </a:r>
            <a:r>
              <a:rPr kumimoji="1" lang="zh-CN" altLang="en-US" b="1" dirty="0" smtClean="0">
                <a:latin typeface="Arial" charset="0"/>
              </a:rPr>
              <a:t>］</a:t>
            </a:r>
            <a:r>
              <a:rPr kumimoji="1" lang="en-US" altLang="zh-CN" b="1" dirty="0" smtClean="0">
                <a:latin typeface="Arial" charset="0"/>
              </a:rPr>
              <a:t>)</a:t>
            </a:r>
            <a:r>
              <a:rPr kumimoji="1" lang="zh-CN" altLang="en-US" b="1" dirty="0" smtClean="0">
                <a:latin typeface="Arial" charset="0"/>
              </a:rPr>
              <a:t>是无穷的，它包含无穷多个句子</a:t>
            </a:r>
            <a:r>
              <a:rPr kumimoji="1" lang="zh-CN" altLang="en-US" b="1" dirty="0" smtClean="0">
                <a:effectLst>
                  <a:outerShdw blurRad="38100" dist="38100" dir="2700000" algn="tl">
                    <a:srgbClr val="000000"/>
                  </a:outerShdw>
                </a:effectLst>
                <a:latin typeface="Arial" charset="0"/>
              </a:rPr>
              <a:t>，原因是什么呢？是因为该文法中出现了</a:t>
            </a:r>
            <a:r>
              <a:rPr kumimoji="1" lang="en-US" altLang="zh-CN" b="1" dirty="0" smtClean="0">
                <a:solidFill>
                  <a:srgbClr val="FFC000"/>
                </a:solidFill>
                <a:effectLst>
                  <a:outerShdw blurRad="38100" dist="38100" dir="2700000" algn="tl">
                    <a:srgbClr val="FFFFFF"/>
                  </a:outerShdw>
                </a:effectLst>
                <a:latin typeface="Arial" charset="0"/>
              </a:rPr>
              <a:t>〈</a:t>
            </a:r>
            <a:r>
              <a:rPr kumimoji="1" lang="zh-CN" altLang="en-US" b="1" dirty="0" smtClean="0">
                <a:solidFill>
                  <a:srgbClr val="FFC000"/>
                </a:solidFill>
                <a:effectLst>
                  <a:outerShdw blurRad="38100" dist="38100" dir="2700000" algn="tl">
                    <a:srgbClr val="FFFFFF"/>
                  </a:outerShdw>
                </a:effectLst>
                <a:latin typeface="Arial" charset="0"/>
              </a:rPr>
              <a:t>数字串</a:t>
            </a:r>
            <a:r>
              <a:rPr kumimoji="1" lang="en-US" altLang="zh-CN" b="1" dirty="0" smtClean="0">
                <a:solidFill>
                  <a:srgbClr val="FFC000"/>
                </a:solidFill>
                <a:effectLst>
                  <a:outerShdw blurRad="38100" dist="38100" dir="2700000" algn="tl">
                    <a:srgbClr val="FFFFFF"/>
                  </a:outerShdw>
                </a:effectLst>
                <a:latin typeface="Arial" charset="0"/>
              </a:rPr>
              <a:t>〉∷=〈</a:t>
            </a:r>
            <a:r>
              <a:rPr kumimoji="1" lang="zh-CN" altLang="en-US" b="1" dirty="0" smtClean="0">
                <a:solidFill>
                  <a:srgbClr val="FFC000"/>
                </a:solidFill>
                <a:effectLst>
                  <a:outerShdw blurRad="38100" dist="38100" dir="2700000" algn="tl">
                    <a:srgbClr val="FFFFFF"/>
                  </a:outerShdw>
                </a:effectLst>
                <a:latin typeface="Arial" charset="0"/>
              </a:rPr>
              <a:t>数字串</a:t>
            </a:r>
            <a:r>
              <a:rPr kumimoji="1" lang="en-US" altLang="zh-CN" b="1" dirty="0" smtClean="0">
                <a:solidFill>
                  <a:srgbClr val="FFC000"/>
                </a:solidFill>
                <a:effectLst>
                  <a:outerShdw blurRad="38100" dist="38100" dir="2700000" algn="tl">
                    <a:srgbClr val="FFFFFF"/>
                  </a:outerShdw>
                </a:effectLst>
                <a:latin typeface="Arial" charset="0"/>
              </a:rPr>
              <a:t>〉〈</a:t>
            </a:r>
            <a:r>
              <a:rPr kumimoji="1" lang="zh-CN" altLang="en-US" b="1" dirty="0" smtClean="0">
                <a:solidFill>
                  <a:srgbClr val="FFC000"/>
                </a:solidFill>
                <a:effectLst>
                  <a:outerShdw blurRad="38100" dist="38100" dir="2700000" algn="tl">
                    <a:srgbClr val="FFFFFF"/>
                  </a:outerShdw>
                </a:effectLst>
                <a:latin typeface="Arial" charset="0"/>
              </a:rPr>
              <a:t>数字</a:t>
            </a:r>
            <a:r>
              <a:rPr kumimoji="1" lang="en-US" altLang="zh-CN" b="1" dirty="0" smtClean="0">
                <a:solidFill>
                  <a:srgbClr val="FFC000"/>
                </a:solidFill>
                <a:effectLst>
                  <a:outerShdw blurRad="38100" dist="38100" dir="2700000" algn="tl">
                    <a:srgbClr val="FFFFFF"/>
                  </a:outerShdw>
                </a:effectLst>
                <a:latin typeface="Arial" charset="0"/>
              </a:rPr>
              <a:t>〉</a:t>
            </a:r>
            <a:r>
              <a:rPr kumimoji="1" lang="zh-CN" altLang="en-US" b="1" dirty="0" smtClean="0">
                <a:effectLst>
                  <a:outerShdw blurRad="38100" dist="38100" dir="2700000" algn="tl">
                    <a:srgbClr val="3B3B3B"/>
                  </a:outerShdw>
                </a:effectLst>
                <a:latin typeface="Arial" charset="0"/>
              </a:rPr>
              <a:t>的产生式。</a:t>
            </a:r>
            <a:r>
              <a:rPr lang="zh-CN" altLang="en-US" b="1" dirty="0" smtClean="0">
                <a:solidFill>
                  <a:srgbClr val="FFC000"/>
                </a:solidFill>
                <a:effectLst>
                  <a:outerShdw blurRad="38100" dist="38100" dir="2700000" algn="tl">
                    <a:srgbClr val="000000">
                      <a:alpha val="43137"/>
                    </a:srgbClr>
                  </a:outerShdw>
                </a:effectLst>
                <a:latin typeface="Arial" charset="0"/>
              </a:rPr>
              <a:t>这种借助于自己来定义自己的产生式，即在产生式左部和右部具有相同的非终结符产生式称为递归规则。</a:t>
            </a:r>
            <a:r>
              <a:rPr kumimoji="1" lang="zh-CN" altLang="en-US" dirty="0" smtClean="0">
                <a:solidFill>
                  <a:srgbClr val="FFC000"/>
                </a:solidFill>
                <a:effectLst>
                  <a:outerShdw blurRad="38100" dist="38100" dir="2700000" algn="tl">
                    <a:srgbClr val="000000">
                      <a:alpha val="43137"/>
                    </a:srgbClr>
                  </a:outerShdw>
                </a:effectLst>
                <a:latin typeface="Arial"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b="1" dirty="0" smtClean="0">
              <a:effectLst>
                <a:outerShdw blurRad="38100" dist="38100" dir="2700000" algn="tl">
                  <a:srgbClr val="3B3B3B"/>
                </a:outerShdw>
              </a:effectLst>
              <a:latin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b="1" dirty="0" smtClean="0">
              <a:effectLst>
                <a:outerShdw blurRad="38100" dist="38100" dir="2700000" algn="tl">
                  <a:srgbClr val="000000"/>
                </a:outerShdw>
              </a:effectLst>
              <a:latin typeface="Arial"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61</a:t>
            </a:fld>
            <a:endParaRPr lang="zh-CN" altLang="en-US"/>
          </a:p>
        </p:txBody>
      </p:sp>
    </p:spTree>
    <p:extLst>
      <p:ext uri="{BB962C8B-B14F-4D97-AF65-F5344CB8AC3E}">
        <p14:creationId xmlns:p14="http://schemas.microsoft.com/office/powerpoint/2010/main" val="398849305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lnSpc>
                <a:spcPct val="80000"/>
              </a:lnSpc>
              <a:buFont typeface="Wingdings 2" panose="05020102010507070707" pitchFamily="18" charset="2"/>
              <a:buNone/>
            </a:pPr>
            <a:r>
              <a:rPr lang="zh-CN" altLang="en-US" sz="1200" b="1" dirty="0" smtClean="0">
                <a:latin typeface="宋体" panose="02010600030101010101" pitchFamily="2" charset="-122"/>
                <a:cs typeface="Courier New" panose="02070309020205020404" pitchFamily="49" charset="0"/>
              </a:rPr>
              <a:t>对于一个文法</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若有一个规则</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直接递归</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产生式左部和右部都出现了非终结符号</a:t>
            </a:r>
            <a:r>
              <a:rPr lang="en-US" altLang="zh-CN" sz="1200" b="1" dirty="0" smtClean="0">
                <a:latin typeface="宋体" panose="02010600030101010101" pitchFamily="2" charset="-122"/>
                <a:cs typeface="Courier New" panose="02070309020205020404" pitchFamily="49" charset="0"/>
              </a:rPr>
              <a:t>U</a:t>
            </a:r>
          </a:p>
          <a:p>
            <a:pPr algn="just">
              <a:lnSpc>
                <a:spcPct val="80000"/>
              </a:lnSpc>
              <a:buFont typeface="Wingdings 2" panose="05020102010507070707" pitchFamily="18" charset="2"/>
              <a:buNone/>
            </a:pPr>
            <a:r>
              <a:rPr lang="en-US" altLang="zh-CN" sz="1200" b="1" dirty="0" smtClean="0">
                <a:latin typeface="宋体" panose="02010600030101010101" pitchFamily="2" charset="-122"/>
                <a:cs typeface="Courier New" panose="02070309020205020404" pitchFamily="49" charset="0"/>
              </a:rPr>
              <a:t>    </a:t>
            </a:r>
            <a:r>
              <a:rPr lang="zh-CN" altLang="en-US" sz="1200" b="1" dirty="0" smtClean="0">
                <a:latin typeface="宋体" panose="02010600030101010101" pitchFamily="2" charset="-122"/>
                <a:cs typeface="Courier New" panose="02070309020205020404" pitchFamily="49" charset="0"/>
              </a:rPr>
              <a:t>若有规则</a:t>
            </a:r>
            <a:r>
              <a:rPr lang="en-US" altLang="zh-CN" sz="1200" b="1" dirty="0" smtClean="0">
                <a:latin typeface="宋体" panose="02010600030101010101" pitchFamily="2" charset="-122"/>
                <a:cs typeface="Courier New" panose="02070309020205020404" pitchFamily="49" charset="0"/>
              </a:rPr>
              <a:t>U∷=U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直接左递归</a:t>
            </a:r>
            <a:r>
              <a:rPr lang="en-US" altLang="zh-CN" sz="1200" b="1" dirty="0" smtClean="0">
                <a:latin typeface="宋体" panose="02010600030101010101" pitchFamily="2" charset="-122"/>
                <a:cs typeface="Courier New" panose="02070309020205020404" pitchFamily="49" charset="0"/>
              </a:rPr>
              <a:t>,  </a:t>
            </a:r>
            <a:r>
              <a:rPr lang="zh-CN" altLang="en-US" sz="1200" b="1" dirty="0" smtClean="0">
                <a:latin typeface="宋体" panose="02010600030101010101" pitchFamily="2" charset="-122"/>
                <a:cs typeface="Courier New" panose="02070309020205020404" pitchFamily="49" charset="0"/>
              </a:rPr>
              <a:t>产生式左部的非终结符号</a:t>
            </a:r>
            <a:r>
              <a:rPr lang="en-US" altLang="zh-CN" sz="1200" b="1" dirty="0" smtClean="0">
                <a:latin typeface="宋体" panose="02010600030101010101" pitchFamily="2" charset="-122"/>
                <a:cs typeface="Courier New" panose="02070309020205020404" pitchFamily="49" charset="0"/>
              </a:rPr>
              <a:t>U</a:t>
            </a:r>
            <a:r>
              <a:rPr lang="zh-CN" altLang="en-US" sz="1200" b="1" dirty="0" smtClean="0">
                <a:latin typeface="宋体" panose="02010600030101010101" pitchFamily="2" charset="-122"/>
                <a:cs typeface="Courier New" panose="02070309020205020404" pitchFamily="49" charset="0"/>
              </a:rPr>
              <a:t>出现在了右部的最左边</a:t>
            </a:r>
            <a:endParaRPr lang="en-US" altLang="zh-CN" sz="1200" b="1" dirty="0" smtClean="0">
              <a:latin typeface="宋体" panose="02010600030101010101" pitchFamily="2" charset="-122"/>
              <a:cs typeface="Courier New" panose="02070309020205020404" pitchFamily="49" charset="0"/>
            </a:endParaRPr>
          </a:p>
          <a:p>
            <a:pPr marL="0" marR="0" lvl="0" indent="0" algn="just" defTabSz="914400" rtl="0" eaLnBrk="1" fontAlgn="auto" latinLnBrk="0" hangingPunct="1">
              <a:lnSpc>
                <a:spcPct val="80000"/>
              </a:lnSpc>
              <a:spcBef>
                <a:spcPts val="0"/>
              </a:spcBef>
              <a:spcAft>
                <a:spcPts val="0"/>
              </a:spcAft>
              <a:buClrTx/>
              <a:buSzTx/>
              <a:buFont typeface="Wingdings 2" panose="05020102010507070707" pitchFamily="18" charset="2"/>
              <a:buNone/>
              <a:tabLst/>
              <a:defRPr/>
            </a:pPr>
            <a:r>
              <a:rPr lang="en-US" altLang="zh-CN" sz="1200" b="1" dirty="0" smtClean="0">
                <a:latin typeface="宋体" panose="02010600030101010101" pitchFamily="2" charset="-122"/>
                <a:cs typeface="Courier New" panose="02070309020205020404" pitchFamily="49" charset="0"/>
              </a:rPr>
              <a:t>    </a:t>
            </a:r>
            <a:r>
              <a:rPr lang="zh-CN" altLang="en-US" sz="1200" b="1" dirty="0" smtClean="0">
                <a:latin typeface="宋体" panose="02010600030101010101" pitchFamily="2" charset="-122"/>
                <a:cs typeface="Courier New" panose="02070309020205020404" pitchFamily="49" charset="0"/>
              </a:rPr>
              <a:t>若有规则</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U,</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直接右递归</a:t>
            </a:r>
            <a:r>
              <a:rPr lang="zh-CN" altLang="en-US" sz="1200" b="1" dirty="0" smtClean="0">
                <a:latin typeface="宋体" panose="02010600030101010101" pitchFamily="2" charset="-122"/>
                <a:cs typeface="Courier New" panose="02070309020205020404" pitchFamily="49" charset="0"/>
              </a:rPr>
              <a:t>。左部的非终结符号</a:t>
            </a:r>
            <a:r>
              <a:rPr lang="en-US" altLang="zh-CN" sz="1200" b="1" dirty="0" smtClean="0">
                <a:latin typeface="宋体" panose="02010600030101010101" pitchFamily="2" charset="-122"/>
                <a:cs typeface="Courier New" panose="02070309020205020404" pitchFamily="49" charset="0"/>
              </a:rPr>
              <a:t>U</a:t>
            </a:r>
            <a:r>
              <a:rPr lang="zh-CN" altLang="en-US" sz="1200" b="1" dirty="0" smtClean="0">
                <a:latin typeface="宋体" panose="02010600030101010101" pitchFamily="2" charset="-122"/>
                <a:cs typeface="Courier New" panose="02070309020205020404" pitchFamily="49" charset="0"/>
              </a:rPr>
              <a:t>出现在了右部的最右边</a:t>
            </a:r>
          </a:p>
          <a:p>
            <a:pPr algn="just">
              <a:lnSpc>
                <a:spcPct val="80000"/>
              </a:lnSpc>
              <a:buFont typeface="Wingdings 2" panose="05020102010507070707" pitchFamily="18" charset="2"/>
              <a:buNone/>
            </a:pPr>
            <a:r>
              <a:rPr lang="zh-CN" altLang="en-US" sz="1200" b="1" dirty="0" smtClean="0">
                <a:latin typeface="宋体" panose="02010600030101010101" pitchFamily="2" charset="-122"/>
                <a:cs typeface="Courier New" panose="02070309020205020404" pitchFamily="49" charset="0"/>
              </a:rPr>
              <a:t>    若有推导式</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宋体" panose="02010600030101010101" pitchFamily="2" charset="-122"/>
                <a:cs typeface="Courier New" panose="02070309020205020404" pitchFamily="49" charset="0"/>
                <a:sym typeface="Symbol" panose="05050102010706020507" pitchFamily="18" charset="2"/>
              </a:rPr>
              <a:t></a:t>
            </a:r>
            <a:r>
              <a:rPr lang="en-US" altLang="zh-CN" sz="1200" b="1" dirty="0" smtClean="0">
                <a:latin typeface="宋体" panose="02010600030101010101" pitchFamily="2" charset="-122"/>
                <a:cs typeface="Courier New" panose="02070309020205020404" pitchFamily="49" charset="0"/>
              </a:rPr>
              <a:t>+</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间接递归</a:t>
            </a:r>
            <a:r>
              <a:rPr lang="en-US" altLang="zh-CN" sz="1200" b="1" dirty="0" smtClean="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1200" b="1" dirty="0" smtClean="0">
                <a:latin typeface="宋体" panose="02010600030101010101" pitchFamily="2" charset="-122"/>
                <a:cs typeface="Courier New" panose="02070309020205020404" pitchFamily="49" charset="0"/>
              </a:rPr>
              <a:t>     </a:t>
            </a:r>
            <a:r>
              <a:rPr lang="zh-CN" altLang="en-US" sz="1200" b="1" dirty="0" smtClean="0">
                <a:latin typeface="宋体" panose="02010600030101010101" pitchFamily="2" charset="-122"/>
                <a:cs typeface="Courier New" panose="02070309020205020404" pitchFamily="49" charset="0"/>
              </a:rPr>
              <a:t>若有推导式</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宋体" panose="02010600030101010101" pitchFamily="2" charset="-122"/>
                <a:sym typeface="Symbol" panose="05050102010706020507" pitchFamily="18" charset="2"/>
              </a:rPr>
              <a:t></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间接左递归</a:t>
            </a:r>
            <a:r>
              <a:rPr lang="en-US" altLang="zh-CN" sz="1200" b="1" dirty="0" smtClean="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1200" b="1" dirty="0" smtClean="0">
                <a:latin typeface="宋体" panose="02010600030101010101" pitchFamily="2" charset="-122"/>
                <a:cs typeface="Courier New" panose="02070309020205020404" pitchFamily="49" charset="0"/>
              </a:rPr>
              <a:t>    </a:t>
            </a:r>
            <a:r>
              <a:rPr lang="zh-CN" altLang="en-US" sz="1200" b="1" dirty="0" smtClean="0">
                <a:latin typeface="宋体" panose="02010600030101010101" pitchFamily="2" charset="-122"/>
                <a:cs typeface="Courier New" panose="02070309020205020404" pitchFamily="49" charset="0"/>
              </a:rPr>
              <a:t>若有推导式</a:t>
            </a:r>
            <a:r>
              <a:rPr lang="en-US" altLang="zh-CN" sz="1200" b="1" dirty="0" smtClean="0">
                <a:latin typeface="宋体" panose="02010600030101010101" pitchFamily="2" charset="-122"/>
                <a:cs typeface="Courier New" panose="02070309020205020404" pitchFamily="49" charset="0"/>
              </a:rPr>
              <a:t>U</a:t>
            </a:r>
            <a:r>
              <a:rPr lang="en-US" altLang="zh-CN" sz="1200" b="1" dirty="0" smtClean="0">
                <a:solidFill>
                  <a:schemeClr val="tx2"/>
                </a:solidFill>
                <a:latin typeface="宋体" panose="02010600030101010101" pitchFamily="2" charset="-122"/>
                <a:sym typeface="Symbol" panose="05050102010706020507" pitchFamily="18" charset="2"/>
              </a:rPr>
              <a:t></a:t>
            </a:r>
            <a:r>
              <a:rPr lang="en-US" altLang="zh-CN" sz="1200" b="1" dirty="0" smtClean="0">
                <a:latin typeface="宋体" panose="02010600030101010101" pitchFamily="2" charset="-122"/>
                <a:cs typeface="Courier New" panose="02070309020205020404" pitchFamily="49" charset="0"/>
              </a:rPr>
              <a:t>+</a:t>
            </a:r>
            <a:r>
              <a:rPr lang="en-US" altLang="zh-CN" sz="1200" b="1" dirty="0" smtClean="0">
                <a:latin typeface="Courier New" panose="02070309020205020404" pitchFamily="49" charset="0"/>
                <a:cs typeface="Courier New" panose="02070309020205020404" pitchFamily="49" charset="0"/>
              </a:rPr>
              <a:t>…</a:t>
            </a:r>
            <a:r>
              <a:rPr lang="en-US" altLang="zh-CN" sz="1200" b="1" dirty="0" smtClean="0">
                <a:latin typeface="宋体" panose="02010600030101010101" pitchFamily="2" charset="-122"/>
                <a:cs typeface="Courier New" panose="02070309020205020404" pitchFamily="49" charset="0"/>
              </a:rPr>
              <a:t>U,</a:t>
            </a:r>
            <a:r>
              <a:rPr lang="zh-CN" altLang="en-US" sz="1200" b="1" dirty="0" smtClean="0">
                <a:latin typeface="宋体" panose="02010600030101010101" pitchFamily="2" charset="-122"/>
                <a:cs typeface="Courier New" panose="02070309020205020404" pitchFamily="49" charset="0"/>
              </a:rPr>
              <a:t>则称</a:t>
            </a:r>
            <a:r>
              <a:rPr lang="zh-CN" altLang="en-US" sz="1200" b="1" dirty="0" smtClean="0">
                <a:solidFill>
                  <a:srgbClr val="FFC000"/>
                </a:solidFill>
                <a:latin typeface="宋体" panose="02010600030101010101" pitchFamily="2" charset="-122"/>
                <a:cs typeface="Courier New" panose="02070309020205020404" pitchFamily="49" charset="0"/>
              </a:rPr>
              <a:t>间接右递归</a:t>
            </a:r>
            <a:r>
              <a:rPr lang="zh-CN" altLang="en-US" sz="1200" b="1" dirty="0" smtClean="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zh-CN" altLang="en-US" sz="1200" b="1" dirty="0" smtClean="0">
                <a:latin typeface="宋体" panose="02010600030101010101" pitchFamily="2" charset="-122"/>
                <a:cs typeface="Courier New" panose="02070309020205020404" pitchFamily="49" charset="0"/>
              </a:rPr>
              <a:t>    非终结符</a:t>
            </a:r>
            <a:r>
              <a:rPr lang="en-US" altLang="zh-CN" sz="1200" b="1" dirty="0" smtClean="0">
                <a:latin typeface="宋体" panose="02010600030101010101" pitchFamily="2" charset="-122"/>
                <a:cs typeface="Courier New" panose="02070309020205020404" pitchFamily="49" charset="0"/>
              </a:rPr>
              <a:t>U</a:t>
            </a:r>
            <a:r>
              <a:rPr lang="zh-CN" altLang="en-US" sz="1200" b="1" dirty="0" smtClean="0">
                <a:latin typeface="宋体" panose="02010600030101010101" pitchFamily="2" charset="-122"/>
                <a:cs typeface="Courier New" panose="02070309020205020404" pitchFamily="49" charset="0"/>
              </a:rPr>
              <a:t>称</a:t>
            </a:r>
            <a:r>
              <a:rPr lang="zh-CN" altLang="en-US" sz="1200" b="1" dirty="0" smtClean="0">
                <a:solidFill>
                  <a:srgbClr val="FFC000"/>
                </a:solidFill>
                <a:latin typeface="宋体" panose="02010600030101010101" pitchFamily="2" charset="-122"/>
                <a:cs typeface="Courier New" panose="02070309020205020404" pitchFamily="49" charset="0"/>
              </a:rPr>
              <a:t>递归非终结符</a:t>
            </a:r>
            <a:r>
              <a:rPr lang="zh-CN" altLang="en-US" sz="1200" b="1" dirty="0" smtClean="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zh-CN" altLang="en-US" sz="1200" b="1" dirty="0" smtClean="0">
                <a:latin typeface="宋体" panose="02010600030101010101" pitchFamily="2" charset="-122"/>
                <a:cs typeface="Courier New" panose="02070309020205020404" pitchFamily="49" charset="0"/>
              </a:rPr>
              <a:t>     如</a:t>
            </a:r>
            <a:r>
              <a:rPr lang="zh-CN" altLang="en-US" sz="1200" b="1" dirty="0" smtClean="0">
                <a:latin typeface="Times New Roman" panose="02020603050405020304" pitchFamily="18" charset="0"/>
              </a:rPr>
              <a:t>果一个文法中至少含有一个递归非终结符</a:t>
            </a:r>
            <a:r>
              <a:rPr lang="en-US" altLang="zh-CN" sz="1200" b="1" dirty="0" smtClean="0">
                <a:latin typeface="宋体" panose="02010600030101010101" pitchFamily="2" charset="-122"/>
              </a:rPr>
              <a:t>,</a:t>
            </a:r>
            <a:r>
              <a:rPr lang="zh-CN" altLang="en-US" sz="1200" b="1" dirty="0" smtClean="0">
                <a:latin typeface="Times New Roman" panose="02020603050405020304" pitchFamily="18" charset="0"/>
              </a:rPr>
              <a:t>则将此文法称为</a:t>
            </a:r>
            <a:r>
              <a:rPr lang="zh-CN" altLang="en-US" sz="1200" b="1" dirty="0" smtClean="0">
                <a:solidFill>
                  <a:srgbClr val="FFC000"/>
                </a:solidFill>
                <a:latin typeface="Times New Roman" panose="02020603050405020304" pitchFamily="18" charset="0"/>
              </a:rPr>
              <a:t>递归文法</a:t>
            </a:r>
            <a:r>
              <a:rPr lang="zh-CN" altLang="en-US" sz="1100" b="1" dirty="0" smtClean="0">
                <a:latin typeface="宋体" panose="02010600030101010101" pitchFamily="2" charset="-122"/>
              </a:rPr>
              <a:t>。</a:t>
            </a:r>
            <a:endParaRPr lang="en-US" altLang="zh-CN" sz="1100" b="1" dirty="0" smtClean="0">
              <a:latin typeface="宋体" panose="02010600030101010101" pitchFamily="2" charset="-122"/>
            </a:endParaRPr>
          </a:p>
          <a:p>
            <a:pPr eaLnBrk="1" hangingPunct="1">
              <a:spcBef>
                <a:spcPct val="0"/>
              </a:spcBef>
              <a:buClrTx/>
              <a:buSzTx/>
              <a:buFontTx/>
              <a:buNone/>
            </a:pPr>
            <a:r>
              <a:rPr kumimoji="1" lang="zh-CN" altLang="en-US" sz="1100" b="1" dirty="0" smtClean="0">
                <a:latin typeface="Tahoma" panose="020B0604030504040204" pitchFamily="34" charset="0"/>
                <a:ea typeface="+mn-ea"/>
              </a:rPr>
              <a:t>例如：规则  </a:t>
            </a:r>
            <a:r>
              <a:rPr kumimoji="1" lang="en-US" altLang="zh-CN" sz="1100" b="1" dirty="0" smtClean="0">
                <a:latin typeface="Tahoma" panose="020B0604030504040204" pitchFamily="34" charset="0"/>
                <a:ea typeface="+mn-ea"/>
              </a:rPr>
              <a:t>S ∷=0S1 </a:t>
            </a:r>
            <a:r>
              <a:rPr kumimoji="1" lang="zh-CN" altLang="en-US" sz="1100" b="1" dirty="0" smtClean="0">
                <a:latin typeface="Tahoma" panose="020B0604030504040204" pitchFamily="34" charset="0"/>
                <a:ea typeface="+mn-ea"/>
              </a:rPr>
              <a:t>是直接递归</a:t>
            </a:r>
            <a:endParaRPr kumimoji="1" lang="en-US" altLang="zh-CN" sz="1100" b="1" dirty="0" smtClean="0">
              <a:latin typeface="Tahoma" panose="020B0604030504040204" pitchFamily="34" charset="0"/>
              <a:ea typeface="+mn-ea"/>
            </a:endParaRPr>
          </a:p>
          <a:p>
            <a:pPr eaLnBrk="1" hangingPunct="1">
              <a:spcBef>
                <a:spcPct val="0"/>
              </a:spcBef>
              <a:buClrTx/>
              <a:buSzTx/>
              <a:buFontTx/>
              <a:buNone/>
            </a:pPr>
            <a:r>
              <a:rPr kumimoji="1" lang="en-US" altLang="zh-CN" sz="1100" b="1" dirty="0" smtClean="0">
                <a:latin typeface="Tahoma" panose="020B0604030504040204" pitchFamily="34" charset="0"/>
                <a:ea typeface="+mn-ea"/>
              </a:rPr>
              <a:t>          </a:t>
            </a:r>
            <a:r>
              <a:rPr kumimoji="1" lang="zh-CN" altLang="en-US" sz="1100" b="1" dirty="0" smtClean="0">
                <a:latin typeface="Tahoma" panose="020B0604030504040204" pitchFamily="34" charset="0"/>
                <a:ea typeface="+mn-ea"/>
              </a:rPr>
              <a:t>规则  </a:t>
            </a:r>
            <a:r>
              <a:rPr kumimoji="1" lang="en-US" altLang="zh-CN" sz="1100" b="1" dirty="0" smtClean="0">
                <a:latin typeface="Tahoma" panose="020B0604030504040204" pitchFamily="34" charset="0"/>
                <a:ea typeface="+mn-ea"/>
              </a:rPr>
              <a:t>A∷=Aa      </a:t>
            </a:r>
            <a:r>
              <a:rPr kumimoji="1" lang="zh-CN" altLang="en-US" sz="1100" b="1" dirty="0" smtClean="0">
                <a:latin typeface="Tahoma" panose="020B0604030504040204" pitchFamily="34" charset="0"/>
                <a:ea typeface="+mn-ea"/>
              </a:rPr>
              <a:t>直接左递归</a:t>
            </a:r>
            <a:endParaRPr kumimoji="1" lang="en-US" altLang="zh-CN" sz="1100" b="1" dirty="0" smtClean="0">
              <a:latin typeface="Tahoma" panose="020B0604030504040204" pitchFamily="34" charset="0"/>
              <a:ea typeface="+mn-ea"/>
            </a:endParaRPr>
          </a:p>
          <a:p>
            <a:pPr eaLnBrk="1" hangingPunct="1">
              <a:spcBef>
                <a:spcPct val="0"/>
              </a:spcBef>
              <a:buClrTx/>
              <a:buSzTx/>
              <a:buFontTx/>
              <a:buNone/>
            </a:pPr>
            <a:r>
              <a:rPr kumimoji="1" lang="en-US" altLang="zh-CN" sz="1100" b="1" dirty="0" smtClean="0">
                <a:latin typeface="Times New Roman" panose="02020603050405020304" pitchFamily="18" charset="0"/>
                <a:ea typeface="+mn-ea"/>
              </a:rPr>
              <a:t>            </a:t>
            </a:r>
            <a:r>
              <a:rPr kumimoji="1" lang="zh-CN" altLang="en-US" sz="1100" b="1" dirty="0" smtClean="0">
                <a:latin typeface="Times New Roman" panose="02020603050405020304" pitchFamily="18" charset="0"/>
                <a:ea typeface="+mn-ea"/>
              </a:rPr>
              <a:t>规则   </a:t>
            </a:r>
            <a:r>
              <a:rPr kumimoji="1" lang="en-US" altLang="zh-CN" sz="1100" b="1" dirty="0" smtClean="0">
                <a:latin typeface="Tahoma" panose="020B0604030504040204" pitchFamily="34" charset="0"/>
                <a:ea typeface="+mn-ea"/>
              </a:rPr>
              <a:t>B</a:t>
            </a:r>
            <a:r>
              <a:rPr kumimoji="1" lang="en-US" altLang="zh-CN" sz="1100" b="1" dirty="0" smtClean="0">
                <a:latin typeface="Times New Roman" panose="02020603050405020304" pitchFamily="18" charset="0"/>
                <a:ea typeface="+mn-ea"/>
              </a:rPr>
              <a:t>∷</a:t>
            </a:r>
            <a:r>
              <a:rPr kumimoji="1" lang="en-US" altLang="zh-CN" sz="1100" b="1" dirty="0" smtClean="0">
                <a:latin typeface="Tahoma" panose="020B0604030504040204" pitchFamily="34" charset="0"/>
                <a:ea typeface="+mn-ea"/>
              </a:rPr>
              <a:t>=</a:t>
            </a:r>
            <a:r>
              <a:rPr kumimoji="1" lang="en-US" altLang="zh-CN" sz="1100" b="1" dirty="0" err="1" smtClean="0">
                <a:latin typeface="Tahoma" panose="020B0604030504040204" pitchFamily="34" charset="0"/>
                <a:ea typeface="+mn-ea"/>
              </a:rPr>
              <a:t>aBB</a:t>
            </a:r>
            <a:r>
              <a:rPr kumimoji="1" lang="en-US" altLang="zh-CN" sz="1100" b="1" dirty="0" smtClean="0">
                <a:latin typeface="Tahoma" panose="020B0604030504040204" pitchFamily="34" charset="0"/>
                <a:ea typeface="+mn-ea"/>
              </a:rPr>
              <a:t>  </a:t>
            </a:r>
            <a:r>
              <a:rPr kumimoji="1" lang="zh-CN" altLang="en-US" sz="1100" b="1" dirty="0" smtClean="0">
                <a:latin typeface="Tahoma" panose="020B0604030504040204" pitchFamily="34" charset="0"/>
                <a:ea typeface="+mn-ea"/>
              </a:rPr>
              <a:t>直接右递归</a:t>
            </a:r>
            <a:endParaRPr lang="zh-CN" altLang="en-US" sz="1100" b="1" dirty="0" smtClean="0">
              <a:latin typeface="宋体" panose="02010600030101010101" pitchFamily="2"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62</a:t>
            </a:fld>
            <a:endParaRPr lang="zh-CN" altLang="en-US"/>
          </a:p>
        </p:txBody>
      </p:sp>
    </p:spTree>
    <p:extLst>
      <p:ext uri="{BB962C8B-B14F-4D97-AF65-F5344CB8AC3E}">
        <p14:creationId xmlns:p14="http://schemas.microsoft.com/office/powerpoint/2010/main" val="2733569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介绍</a:t>
            </a:r>
            <a:r>
              <a:rPr lang="zh-CN" altLang="en-US" sz="1200" b="1" dirty="0" smtClean="0">
                <a:latin typeface="Times New Roman" pitchFamily="18" charset="0"/>
                <a:ea typeface="黑体" pitchFamily="2" charset="-122"/>
              </a:rPr>
              <a:t>巴科斯诺尔范式之前，我们首先介绍一下</a:t>
            </a:r>
            <a:r>
              <a:rPr lang="zh-CN" altLang="zh-CN" b="1" dirty="0" smtClean="0">
                <a:solidFill>
                  <a:srgbClr val="C00000"/>
                </a:solidFill>
              </a:rPr>
              <a:t>巴科斯</a:t>
            </a:r>
            <a:r>
              <a:rPr lang="zh-CN" altLang="en-US" b="1" dirty="0" smtClean="0">
                <a:solidFill>
                  <a:srgbClr val="C00000"/>
                </a:solidFill>
              </a:rPr>
              <a:t>和</a:t>
            </a:r>
            <a:r>
              <a:rPr lang="zh-CN" altLang="zh-CN" b="1" dirty="0" smtClean="0">
                <a:solidFill>
                  <a:srgbClr val="C00000"/>
                </a:solidFill>
              </a:rPr>
              <a:t>诺尔</a:t>
            </a:r>
            <a:r>
              <a:rPr lang="zh-CN" altLang="en-US" b="1" dirty="0" smtClean="0">
                <a:solidFill>
                  <a:srgbClr val="C00000"/>
                </a:solidFill>
              </a:rPr>
              <a:t>这两位伟大的科学家</a:t>
            </a:r>
            <a:r>
              <a:rPr lang="zh-CN" altLang="en-US" sz="1200" b="1" dirty="0" smtClean="0">
                <a:latin typeface="Times New Roman" pitchFamily="18" charset="0"/>
                <a:ea typeface="黑体" pitchFamily="2" charset="-122"/>
              </a:rPr>
              <a:t>，</a:t>
            </a:r>
            <a:r>
              <a:rPr lang="zh-CN" altLang="en-US" sz="1200" b="1" dirty="0" smtClean="0">
                <a:latin typeface="Times New Roman" pitchFamily="18" charset="0"/>
                <a:ea typeface="楷体_GB2312" pitchFamily="49" charset="-122"/>
              </a:rPr>
              <a:t>巴科斯是第一个高级程序设计语言</a:t>
            </a:r>
            <a:r>
              <a:rPr lang="en-US" altLang="zh-CN" sz="1200" b="1" dirty="0" smtClean="0">
                <a:latin typeface="Times New Roman" pitchFamily="18" charset="0"/>
                <a:ea typeface="楷体_GB2312" pitchFamily="49" charset="-122"/>
              </a:rPr>
              <a:t>FORTRAN</a:t>
            </a:r>
            <a:r>
              <a:rPr lang="zh-CN" altLang="en-US" sz="1200" b="1" dirty="0" smtClean="0">
                <a:latin typeface="Times New Roman" pitchFamily="18" charset="0"/>
                <a:ea typeface="楷体_GB2312" pitchFamily="49" charset="-122"/>
              </a:rPr>
              <a:t>语言之父，他在研制出</a:t>
            </a:r>
            <a:r>
              <a:rPr lang="en-US" altLang="zh-CN" sz="1200" b="1" dirty="0" smtClean="0">
                <a:latin typeface="Times New Roman" pitchFamily="18" charset="0"/>
                <a:ea typeface="楷体_GB2312" pitchFamily="49" charset="-122"/>
              </a:rPr>
              <a:t>FORTRAN</a:t>
            </a:r>
            <a:r>
              <a:rPr lang="zh-CN" altLang="en-US" sz="1200" b="1" dirty="0" smtClean="0">
                <a:latin typeface="Times New Roman" pitchFamily="18" charset="0"/>
                <a:ea typeface="楷体_GB2312" pitchFamily="49" charset="-122"/>
              </a:rPr>
              <a:t>语言后，参与了</a:t>
            </a:r>
            <a:r>
              <a:rPr lang="en-US" altLang="zh-CN" sz="1200" b="1" dirty="0" smtClean="0">
                <a:latin typeface="Times New Roman" pitchFamily="18" charset="0"/>
                <a:ea typeface="楷体_GB2312" pitchFamily="49" charset="-122"/>
              </a:rPr>
              <a:t>ALGOL</a:t>
            </a:r>
            <a:r>
              <a:rPr lang="zh-CN" altLang="en-US" sz="1200" b="1" dirty="0" smtClean="0">
                <a:latin typeface="Times New Roman" pitchFamily="18" charset="0"/>
                <a:ea typeface="楷体_GB2312" pitchFamily="49" charset="-122"/>
              </a:rPr>
              <a:t>语言的设计，并在</a:t>
            </a:r>
            <a:r>
              <a:rPr lang="en-US" altLang="zh-CN" sz="1200" b="1" dirty="0" smtClean="0">
                <a:latin typeface="Times New Roman" pitchFamily="18" charset="0"/>
                <a:ea typeface="楷体_GB2312" pitchFamily="49" charset="-122"/>
              </a:rPr>
              <a:t>ALGOL-58</a:t>
            </a:r>
            <a:r>
              <a:rPr lang="zh-CN" altLang="en-US" sz="1200" b="1" dirty="0" smtClean="0">
                <a:latin typeface="Times New Roman" pitchFamily="18" charset="0"/>
                <a:ea typeface="楷体_GB2312" pitchFamily="49" charset="-122"/>
              </a:rPr>
              <a:t>中首次提出巴科斯范式，此时，年轻且才华横溢的诺尔与巴科斯一起在</a:t>
            </a:r>
            <a:r>
              <a:rPr lang="en-US" altLang="zh-CN" sz="1200" b="1" dirty="0" smtClean="0">
                <a:latin typeface="Times New Roman" pitchFamily="18" charset="0"/>
                <a:ea typeface="楷体_GB2312" pitchFamily="49" charset="-122"/>
              </a:rPr>
              <a:t>ALGOL-60</a:t>
            </a:r>
            <a:r>
              <a:rPr lang="zh-CN" altLang="en-US" sz="1200" b="1" dirty="0" smtClean="0">
                <a:latin typeface="Times New Roman" pitchFamily="18" charset="0"/>
                <a:ea typeface="楷体_GB2312" pitchFamily="49" charset="-122"/>
              </a:rPr>
              <a:t>中正式使用巴科斯诺尔范式</a:t>
            </a:r>
            <a:r>
              <a:rPr lang="en-US" altLang="zh-CN" sz="1200" b="1" dirty="0" smtClean="0">
                <a:latin typeface="Times New Roman" pitchFamily="18" charset="0"/>
                <a:ea typeface="楷体_GB2312" pitchFamily="49" charset="-122"/>
              </a:rPr>
              <a:t>ALGOL-60</a:t>
            </a:r>
            <a:r>
              <a:rPr lang="zh-CN" altLang="en-US" sz="1200" b="1" dirty="0" smtClean="0">
                <a:latin typeface="Times New Roman" pitchFamily="18" charset="0"/>
                <a:ea typeface="楷体_GB2312" pitchFamily="49" charset="-122"/>
              </a:rPr>
              <a:t>的语法结构进行描述。由于巴科斯诺尔范式为编译理论的发展奠定了理论基础，因此</a:t>
            </a:r>
            <a:r>
              <a:rPr lang="zh-CN" altLang="en-US" dirty="0" smtClean="0"/>
              <a:t>约翰</a:t>
            </a:r>
            <a:r>
              <a:rPr lang="en-US" altLang="zh-CN" dirty="0" smtClean="0"/>
              <a:t>·</a:t>
            </a:r>
            <a:r>
              <a:rPr lang="zh-CN" altLang="en-US" dirty="0" smtClean="0"/>
              <a:t>巴克斯获得了</a:t>
            </a:r>
            <a:r>
              <a:rPr lang="en-US" altLang="zh-CN" sz="1400" b="1" dirty="0" smtClean="0">
                <a:latin typeface="Times New Roman" pitchFamily="18" charset="0"/>
                <a:ea typeface="楷体_GB2312" pitchFamily="49" charset="-122"/>
              </a:rPr>
              <a:t>1977</a:t>
            </a:r>
            <a:r>
              <a:rPr lang="zh-CN" altLang="en-US" sz="1400" b="1" dirty="0" smtClean="0">
                <a:latin typeface="Times New Roman" pitchFamily="18" charset="0"/>
                <a:ea typeface="楷体_GB2312" pitchFamily="49" charset="-122"/>
              </a:rPr>
              <a:t>年图灵奖获得者，</a:t>
            </a:r>
            <a:r>
              <a:rPr lang="en-US" altLang="zh-CN" sz="1400" b="1" dirty="0" smtClean="0">
                <a:latin typeface="Times New Roman" pitchFamily="18" charset="0"/>
                <a:ea typeface="楷体_GB2312" pitchFamily="49" charset="-122"/>
              </a:rPr>
              <a:t>2005</a:t>
            </a:r>
            <a:r>
              <a:rPr lang="zh-CN" altLang="en-US" sz="1400" b="1" dirty="0" smtClean="0">
                <a:latin typeface="Times New Roman" pitchFamily="18" charset="0"/>
                <a:ea typeface="楷体_GB2312" pitchFamily="49" charset="-122"/>
              </a:rPr>
              <a:t>年彼得诺尔也获得了图灵奖。</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10</a:t>
            </a:fld>
            <a:endParaRPr lang="zh-CN" altLang="en-US"/>
          </a:p>
        </p:txBody>
      </p:sp>
    </p:spTree>
    <p:extLst>
      <p:ext uri="{BB962C8B-B14F-4D97-AF65-F5344CB8AC3E}">
        <p14:creationId xmlns:p14="http://schemas.microsoft.com/office/powerpoint/2010/main" val="29816181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dirty="0" smtClean="0"/>
              <a:t>下面给出一个间接递归的例子： 文法</a:t>
            </a:r>
            <a:r>
              <a:rPr lang="en-US" altLang="zh-CN" dirty="0" smtClean="0"/>
              <a:t>G{S]</a:t>
            </a:r>
            <a:r>
              <a:rPr lang="zh-CN" altLang="en-US" dirty="0" smtClean="0"/>
              <a:t>有六条产生式，没有</a:t>
            </a:r>
            <a:r>
              <a:rPr lang="zh-CN" altLang="en-US" sz="1200" b="1" dirty="0" smtClean="0">
                <a:effectLst>
                  <a:outerShdw blurRad="38100" dist="38100" dir="2700000" algn="tl">
                    <a:srgbClr val="000000"/>
                  </a:outerShdw>
                </a:effectLst>
                <a:latin typeface="Times New Roman" pitchFamily="18" charset="0"/>
                <a:ea typeface="楷体_GB2312" pitchFamily="49" charset="-122"/>
              </a:rPr>
              <a:t>直接递归规则，但有如下推导：</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Q </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Rb</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Sab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Qcab</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所以</a:t>
            </a:r>
            <a:r>
              <a:rPr lang="en-US" altLang="zh-CN" sz="1200" b="1" dirty="0" smtClean="0">
                <a:effectLst>
                  <a:outerShdw blurRad="38100" dist="38100" dir="2700000" algn="tl">
                    <a:srgbClr val="000000"/>
                  </a:outerShdw>
                </a:effectLst>
                <a:latin typeface="Times New Roman" pitchFamily="18" charset="0"/>
                <a:ea typeface="楷体_GB2312" pitchFamily="49" charset="-122"/>
              </a:rPr>
              <a:t>Q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Qcab</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因此是间接左递归。</a:t>
            </a: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显然，</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直接递归是间接递归一种特殊情况。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63</a:t>
            </a:fld>
            <a:endParaRPr lang="zh-CN" altLang="en-US"/>
          </a:p>
        </p:txBody>
      </p:sp>
    </p:spTree>
    <p:extLst>
      <p:ext uri="{BB962C8B-B14F-4D97-AF65-F5344CB8AC3E}">
        <p14:creationId xmlns:p14="http://schemas.microsoft.com/office/powerpoint/2010/main" val="1744288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smtClean="0">
                <a:latin typeface="Arial" charset="0"/>
                <a:ea typeface="楷体_GB2312" pitchFamily="49" charset="-122"/>
              </a:rPr>
              <a:t>如果一个语言是无穷的，则描述该语言的文法必定是递归的。一般说，程序设计语言是无穷的，因此描述它们的文法必定是递归的。应当指出，从语法定义上角度来看，递归定义使文法的形式比较简练，给无限的语言有限的表示提供了一种可用的方法。然而在后面我们将会看到，文法的左递归性将会给某些语法分析方法的实现带来很大的</a:t>
            </a:r>
            <a:r>
              <a:rPr kumimoji="1" lang="zh-CN" altLang="en-US" sz="1200" b="1" smtClean="0">
                <a:latin typeface="Arial" charset="0"/>
                <a:ea typeface="楷体_GB2312" pitchFamily="49" charset="-122"/>
              </a:rPr>
              <a:t>麻烦。</a:t>
            </a:r>
            <a:r>
              <a:rPr kumimoji="0" lang="zh-CN" altLang="en-US" sz="1200" b="0" smtClean="0">
                <a:latin typeface="+mn-lt"/>
                <a:ea typeface="+mn-ea"/>
              </a:rPr>
              <a:t>在第四章</a:t>
            </a:r>
            <a:r>
              <a:rPr lang="zh-CN" altLang="en-US" smtClean="0"/>
              <a:t>我们</a:t>
            </a:r>
            <a:r>
              <a:rPr lang="zh-CN" altLang="en-US" dirty="0" smtClean="0"/>
              <a:t>会讨论如何消除左递归。这一小节的学习</a:t>
            </a:r>
            <a:r>
              <a:rPr lang="zh-CN" altLang="en-US" smtClean="0"/>
              <a:t>就到这里，下面我们将学习短语、简单短语和句柄的概念以及求解方法。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64</a:t>
            </a:fld>
            <a:endParaRPr lang="zh-CN" altLang="en-US"/>
          </a:p>
        </p:txBody>
      </p:sp>
    </p:spTree>
    <p:extLst>
      <p:ext uri="{BB962C8B-B14F-4D97-AF65-F5344CB8AC3E}">
        <p14:creationId xmlns:p14="http://schemas.microsoft.com/office/powerpoint/2010/main" val="28360695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在刚才的例子中，我们看到了使用巴科斯范式描述产生句子的规则。  我们</a:t>
            </a:r>
            <a:r>
              <a:rPr lang="en-US" altLang="zh-CN" sz="1200" b="1" dirty="0" smtClean="0">
                <a:effectLst>
                  <a:outerShdw blurRad="38100" dist="38100" dir="2700000" algn="tl">
                    <a:srgbClr val="000000"/>
                  </a:outerShdw>
                </a:effectLst>
                <a:latin typeface="Times New Roman" pitchFamily="18" charset="0"/>
                <a:ea typeface="楷体_GB2312" pitchFamily="49" charset="-122"/>
              </a:rPr>
              <a:t>——</a:t>
            </a:r>
          </a:p>
          <a:p>
            <a:pPr algn="just" eaLnBrk="1" hangingPunct="1">
              <a:lnSpc>
                <a:spcPct val="140000"/>
              </a:lnSpc>
              <a:defRPr/>
            </a:pPr>
            <a:r>
              <a:rPr lang="zh-CN" altLang="en-US" sz="1200" b="1" dirty="0" smtClean="0">
                <a:solidFill>
                  <a:srgbClr val="FFFF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符号（或“ →”符号）表示“定义为”；</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符号表示“或”；</a:t>
            </a:r>
          </a:p>
          <a:p>
            <a:pPr algn="just" eaLnBrk="1" hangingPunct="1">
              <a:lnSpc>
                <a:spcPct val="140000"/>
              </a:lnSpc>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以“</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符号表示语法实体（语法单位）。</a:t>
            </a:r>
          </a:p>
          <a:p>
            <a:pPr algn="just" eaLnBrk="1" hangingPunct="1">
              <a:lnSpc>
                <a:spcPct val="14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11</a:t>
            </a:fld>
            <a:endParaRPr lang="zh-CN" altLang="en-US"/>
          </a:p>
        </p:txBody>
      </p:sp>
    </p:spTree>
    <p:extLst>
      <p:ext uri="{BB962C8B-B14F-4D97-AF65-F5344CB8AC3E}">
        <p14:creationId xmlns:p14="http://schemas.microsoft.com/office/powerpoint/2010/main" val="734943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solidFill>
                  <a:srgbClr val="7030A0"/>
                </a:solidFill>
                <a:latin typeface="Times New Roman" panose="02020603050405020304" pitchFamily="18" charset="0"/>
                <a:ea typeface="楷体_GB2312" pitchFamily="49" charset="-122"/>
              </a:rPr>
              <a:t>那么：“我爱你”这条句子如何产生呢？</a:t>
            </a:r>
            <a:endParaRPr lang="en-US" altLang="zh-CN" sz="1200" b="1" dirty="0" smtClean="0">
              <a:solidFill>
                <a:srgbClr val="7030A0"/>
              </a:solidFill>
              <a:latin typeface="Times New Roman" panose="02020603050405020304" pitchFamily="18" charset="0"/>
              <a:ea typeface="楷体_GB2312" pitchFamily="49" charset="-122"/>
            </a:endParaRPr>
          </a:p>
          <a:p>
            <a:r>
              <a:rPr lang="zh-CN" altLang="en-US" sz="1200" kern="1200" dirty="0" smtClean="0">
                <a:solidFill>
                  <a:schemeClr val="tx1"/>
                </a:solidFill>
                <a:effectLst/>
                <a:latin typeface="+mn-lt"/>
                <a:ea typeface="+mn-ea"/>
                <a:cs typeface="+mn-cs"/>
              </a:rPr>
              <a:t>这里我们给出了一个形式化的产生“我爱你”这条句子的方法，</a:t>
            </a:r>
            <a:r>
              <a:rPr lang="en-US"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语句</a:t>
            </a:r>
            <a:r>
              <a:rPr lang="en-US"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直接推导到</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主语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谓语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a:t>
            </a:r>
            <a:r>
              <a:rPr lang="en-US" altLang="zh-CN" dirty="0" smtClean="0">
                <a:sym typeface="Symbol" panose="05050102010706020507" pitchFamily="18" charset="2"/>
              </a:rPr>
              <a:t></a:t>
            </a:r>
            <a:r>
              <a:rPr lang="zh-CN" altLang="en-US" dirty="0" smtClean="0">
                <a:sym typeface="Symbol" panose="05050102010706020507" pitchFamily="18" charset="2"/>
              </a:rPr>
              <a:t>符号称之为直接推导符号，我们可以看出，其实就是以定义符号</a:t>
            </a:r>
            <a:r>
              <a:rPr lang="en-US" altLang="zh-CN" dirty="0" smtClean="0">
                <a:sym typeface="Symbol" panose="05050102010706020507" pitchFamily="18" charset="2"/>
              </a:rPr>
              <a:t>::=</a:t>
            </a:r>
            <a:r>
              <a:rPr lang="zh-CN" altLang="en-US" dirty="0" smtClean="0">
                <a:sym typeface="Symbol" panose="05050102010706020507" pitchFamily="18" charset="2"/>
              </a:rPr>
              <a:t>为界，将左部的</a:t>
            </a:r>
            <a:r>
              <a:rPr lang="zh-CN" altLang="en-US" sz="1200" kern="1200" dirty="0" smtClean="0">
                <a:solidFill>
                  <a:schemeClr val="tx1"/>
                </a:solidFill>
                <a:effectLst/>
                <a:latin typeface="+mn-lt"/>
                <a:ea typeface="+mn-ea"/>
                <a:cs typeface="+mn-cs"/>
              </a:rPr>
              <a:t>这些</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主语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谓语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去替换右部的</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语句</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的过程。而后面的这个符号</a:t>
            </a:r>
            <a:r>
              <a:rPr lang="en-US" altLang="zh-CN" dirty="0" smtClean="0">
                <a:sym typeface="Symbol" panose="05050102010706020507" pitchFamily="18" charset="2"/>
              </a:rPr>
              <a:t>+</a:t>
            </a:r>
            <a:r>
              <a:rPr lang="zh-CN" altLang="en-US" dirty="0" smtClean="0">
                <a:sym typeface="Symbol" panose="05050102010706020507" pitchFamily="18" charset="2"/>
              </a:rPr>
              <a:t>，</a:t>
            </a:r>
            <a:r>
              <a:rPr lang="zh-CN" altLang="en-US" b="1" dirty="0" smtClean="0">
                <a:latin typeface="Times New Roman" pitchFamily="18" charset="0"/>
                <a:ea typeface="楷体_GB2312" pitchFamily="49" charset="-122"/>
              </a:rPr>
              <a:t>是直接推导符号后加了一个</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号，我们称之为推导符号</a:t>
            </a:r>
            <a:r>
              <a:rPr lang="en-US" altLang="zh-CN" dirty="0" smtClean="0">
                <a:sym typeface="Symbol" panose="05050102010706020507" pitchFamily="18" charset="2"/>
              </a:rPr>
              <a:t>+</a:t>
            </a:r>
            <a:r>
              <a:rPr lang="zh-CN" altLang="en-US" dirty="0" smtClean="0">
                <a:sym typeface="Symbol" panose="05050102010706020507" pitchFamily="18" charset="2"/>
              </a:rPr>
              <a:t>，这里可以看出我们是分别将</a:t>
            </a:r>
            <a:r>
              <a:rPr lang="en-US" altLang="zh-CN" dirty="0" smtClean="0">
                <a:sym typeface="Symbol" panose="05050102010706020507" pitchFamily="18" charset="2"/>
              </a:rPr>
              <a:t>〈</a:t>
            </a:r>
            <a:r>
              <a:rPr lang="zh-CN" altLang="en-US" dirty="0" smtClean="0">
                <a:sym typeface="Symbol" panose="05050102010706020507" pitchFamily="18" charset="2"/>
              </a:rPr>
              <a:t>主语</a:t>
            </a:r>
            <a:r>
              <a:rPr lang="en-US" altLang="zh-CN" dirty="0" smtClean="0">
                <a:sym typeface="Symbol" panose="05050102010706020507" pitchFamily="18" charset="2"/>
              </a:rPr>
              <a:t>〉</a:t>
            </a:r>
            <a:r>
              <a:rPr lang="zh-CN" altLang="en-US" dirty="0" smtClean="0">
                <a:sym typeface="Symbol" panose="05050102010706020507" pitchFamily="18" charset="2"/>
              </a:rPr>
              <a:t>替换成了“我”，</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谓语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替换成了</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爱</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替换成了“你”，这些概念的具体定义</a:t>
            </a:r>
            <a:r>
              <a:rPr lang="zh-CN" altLang="en-US" sz="1200" kern="1200" dirty="0" smtClean="0">
                <a:solidFill>
                  <a:schemeClr val="tx1"/>
                </a:solidFill>
                <a:effectLst/>
                <a:latin typeface="+mn-lt"/>
                <a:ea typeface="+mn-ea"/>
                <a:cs typeface="+mn-cs"/>
              </a:rPr>
              <a:t>将是我们这一章学习内容。</a:t>
            </a:r>
            <a:endParaRPr lang="zh-CN" altLang="en-US"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smtClean="0">
              <a:solidFill>
                <a:srgbClr val="7030A0"/>
              </a:solidFill>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12</a:t>
            </a:fld>
            <a:endParaRPr lang="zh-CN" altLang="en-US"/>
          </a:p>
        </p:txBody>
      </p:sp>
    </p:spTree>
    <p:extLst>
      <p:ext uri="{BB962C8B-B14F-4D97-AF65-F5344CB8AC3E}">
        <p14:creationId xmlns:p14="http://schemas.microsoft.com/office/powerpoint/2010/main" val="3023657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smtClean="0">
                <a:solidFill>
                  <a:schemeClr val="tx1"/>
                </a:solidFill>
                <a:effectLst/>
                <a:latin typeface="+mn-lt"/>
                <a:ea typeface="+mn-ea"/>
                <a:cs typeface="+mn-cs"/>
              </a:rPr>
              <a:t>这里我们给出了一个形式化的。虽然</a:t>
            </a:r>
            <a:r>
              <a:rPr lang="zh-CN" altLang="en-US" sz="1200" kern="1200" dirty="0" smtClean="0">
                <a:solidFill>
                  <a:schemeClr val="tx1"/>
                </a:solidFill>
                <a:effectLst/>
                <a:latin typeface="+mn-lt"/>
                <a:ea typeface="+mn-ea"/>
                <a:cs typeface="+mn-cs"/>
              </a:rPr>
              <a:t>我们没有学习详细的定义，但同学们能不能利用这个文法产生其他句子呢？</a:t>
            </a:r>
            <a:endParaRPr lang="zh-CN" altLang="zh-CN" sz="1200" b="1" kern="1200" dirty="0" smtClean="0">
              <a:solidFill>
                <a:schemeClr val="tx1"/>
              </a:solidFill>
              <a:effectLst/>
              <a:latin typeface="+mn-lt"/>
              <a:ea typeface="+mn-ea"/>
              <a:cs typeface="+mn-cs"/>
            </a:endParaRPr>
          </a:p>
          <a:p>
            <a:pPr algn="just">
              <a:lnSpc>
                <a:spcPct val="110000"/>
              </a:lnSpc>
              <a:spcBef>
                <a:spcPct val="0"/>
              </a:spcBef>
              <a:buClrTx/>
              <a:buSzTx/>
              <a:buNone/>
            </a:pPr>
            <a:endParaRPr lang="zh-CN" altLang="en-US"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solidFill>
                  <a:srgbClr val="7030A0"/>
                </a:solidFill>
                <a:latin typeface="Times New Roman" panose="02020603050405020304" pitchFamily="18" charset="0"/>
                <a:ea typeface="楷体_GB2312" pitchFamily="49" charset="-122"/>
              </a:rPr>
              <a:t>这是我们能够产生的</a:t>
            </a:r>
            <a:r>
              <a:rPr lang="en-US" altLang="zh-CN" sz="1200" b="1" dirty="0" smtClean="0">
                <a:solidFill>
                  <a:srgbClr val="7030A0"/>
                </a:solidFill>
                <a:latin typeface="Times New Roman" panose="02020603050405020304" pitchFamily="18" charset="0"/>
                <a:ea typeface="楷体_GB2312" pitchFamily="49" charset="-122"/>
              </a:rPr>
              <a:t>8</a:t>
            </a:r>
            <a:r>
              <a:rPr lang="zh-CN" altLang="en-US" sz="1200" b="1" dirty="0" smtClean="0">
                <a:solidFill>
                  <a:srgbClr val="7030A0"/>
                </a:solidFill>
                <a:latin typeface="Times New Roman" panose="02020603050405020304" pitchFamily="18" charset="0"/>
                <a:ea typeface="楷体_GB2312" pitchFamily="49" charset="-122"/>
              </a:rPr>
              <a:t>条句子，这</a:t>
            </a:r>
            <a:r>
              <a:rPr lang="en-US" altLang="zh-CN" sz="1200" b="1" dirty="0" smtClean="0">
                <a:solidFill>
                  <a:srgbClr val="7030A0"/>
                </a:solidFill>
                <a:latin typeface="Times New Roman" panose="02020603050405020304" pitchFamily="18" charset="0"/>
                <a:ea typeface="楷体_GB2312" pitchFamily="49" charset="-122"/>
              </a:rPr>
              <a:t>8</a:t>
            </a:r>
            <a:r>
              <a:rPr lang="zh-CN" altLang="en-US" sz="1200" b="1" dirty="0" smtClean="0">
                <a:solidFill>
                  <a:srgbClr val="7030A0"/>
                </a:solidFill>
                <a:latin typeface="Times New Roman" panose="02020603050405020304" pitchFamily="18" charset="0"/>
                <a:ea typeface="楷体_GB2312" pitchFamily="49" charset="-122"/>
              </a:rPr>
              <a:t>条句子所组成的集合就是这个文法所定义的一个语言。乔姆斯基提出的这种文法产生语言的方法就是我们这一章要学习的重点。</a:t>
            </a:r>
            <a:endParaRPr lang="en-US" altLang="zh-CN" sz="1200" b="1" dirty="0" smtClean="0">
              <a:solidFill>
                <a:srgbClr val="7030A0"/>
              </a:solidFill>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13</a:t>
            </a:fld>
            <a:endParaRPr lang="zh-CN" altLang="en-US"/>
          </a:p>
        </p:txBody>
      </p:sp>
    </p:spTree>
    <p:extLst>
      <p:ext uri="{BB962C8B-B14F-4D97-AF65-F5344CB8AC3E}">
        <p14:creationId xmlns:p14="http://schemas.microsoft.com/office/powerpoint/2010/main" val="2539149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乔姆斯基提出文法产生发产生语言的同时，美国数学家克林在研究神经细胞时建立了自动机模型，使用这个模型可以识别一个语言：按照某种识别规则构造一个自动机（体现在图中的控制部件上），这个自动机就定义了一个语言，这个语言由这个自动机所能够识别的所有符号串构成。第三章和第四章我们会学习有穷状态自动机和下推状态自动机。</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14</a:t>
            </a:fld>
            <a:endParaRPr lang="zh-CN" altLang="en-US"/>
          </a:p>
        </p:txBody>
      </p:sp>
    </p:spTree>
    <p:extLst>
      <p:ext uri="{BB962C8B-B14F-4D97-AF65-F5344CB8AC3E}">
        <p14:creationId xmlns:p14="http://schemas.microsoft.com/office/powerpoint/2010/main" val="1875100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73251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5693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4815545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795248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extLst>
      <p:ext uri="{BB962C8B-B14F-4D97-AF65-F5344CB8AC3E}">
        <p14:creationId xmlns:p14="http://schemas.microsoft.com/office/powerpoint/2010/main" val="3474480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830284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155779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758404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4382072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1901570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1080631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2462643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8B0733E1-4D9B-4798-BE12-CD2199116154}" type="datetimeFigureOut">
              <a:rPr lang="zh-CN" altLang="en-US" smtClean="0"/>
              <a:t>2021/3/3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24762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0733E1-4D9B-4798-BE12-CD2199116154}" type="datetimeFigureOut">
              <a:rPr lang="zh-CN" altLang="en-US" smtClean="0"/>
              <a:t>2021/3/3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292451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204408" y="1070308"/>
            <a:ext cx="11528194"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600" b="1" i="0" u="none" strike="noStrike" kern="1200" cap="none" spc="0" normalizeH="0" baseline="0" noProof="0" dirty="0" smtClean="0">
                <a:ln>
                  <a:noFill/>
                </a:ln>
                <a:solidFill>
                  <a:srgbClr val="FFC000"/>
                </a:solidFill>
                <a:uLnTx/>
                <a:uFillTx/>
                <a:latin typeface="微软雅黑" panose="020B0503020204020204" pitchFamily="34" charset="-122"/>
                <a:ea typeface="微软雅黑" panose="020B0503020204020204" pitchFamily="34" charset="-122"/>
                <a:cs typeface="+mn-cs"/>
              </a:rPr>
              <a:t>编译原理</a:t>
            </a:r>
            <a:endParaRPr kumimoji="0" lang="zh-CN" altLang="en-US" sz="46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endParaRPr>
          </a:p>
        </p:txBody>
      </p:sp>
      <p:sp>
        <p:nvSpPr>
          <p:cNvPr id="2" name="矩形 1"/>
          <p:cNvSpPr/>
          <p:nvPr/>
        </p:nvSpPr>
        <p:spPr>
          <a:xfrm>
            <a:off x="5491451" y="3468329"/>
            <a:ext cx="9541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第二章</a:t>
            </a:r>
            <a:endParaRPr lang="zh-CN" altLang="en-US" sz="2000" dirty="0">
              <a:solidFill>
                <a:schemeClr val="bg1"/>
              </a:solidFill>
            </a:endParaRPr>
          </a:p>
        </p:txBody>
      </p:sp>
    </p:spTree>
    <p:extLst>
      <p:ext uri="{BB962C8B-B14F-4D97-AF65-F5344CB8AC3E}">
        <p14:creationId xmlns:p14="http://schemas.microsoft.com/office/powerpoint/2010/main" val="2941960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352E9C8A-7295-4502-85E5-10D6972F28F5}" type="datetime1">
              <a:rPr lang="zh-CN" altLang="en-US"/>
              <a:pPr>
                <a:defRPr/>
              </a:pPr>
              <a:t>2021/3/3</a:t>
            </a:fld>
            <a:endParaRPr lang="zh-CN" altLang="en-US"/>
          </a:p>
        </p:txBody>
      </p:sp>
      <p:sp>
        <p:nvSpPr>
          <p:cNvPr id="2765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3C8CDBC-4452-4663-82E5-863AF1D3F006}" type="slidenum">
              <a:rPr lang="zh-CN" altLang="en-US" sz="1000">
                <a:solidFill>
                  <a:srgbClr val="9B9A98"/>
                </a:solidFill>
              </a:rPr>
              <a:pPr>
                <a:spcBef>
                  <a:spcPct val="0"/>
                </a:spcBef>
                <a:buClrTx/>
                <a:buSzTx/>
                <a:buFontTx/>
                <a:buNone/>
              </a:pPr>
              <a:t>10</a:t>
            </a:fld>
            <a:endParaRPr lang="zh-CN" altLang="en-US" sz="1000">
              <a:solidFill>
                <a:srgbClr val="9B9A98"/>
              </a:solidFill>
            </a:endParaRPr>
          </a:p>
        </p:txBody>
      </p:sp>
      <p:sp>
        <p:nvSpPr>
          <p:cNvPr id="498690"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endParaRPr lang="en-US" altLang="zh-CN" sz="3000" b="1" dirty="0">
              <a:latin typeface="Times New Roman" pitchFamily="18" charset="0"/>
              <a:ea typeface="黑体" pitchFamily="2" charset="-122"/>
            </a:endParaRPr>
          </a:p>
        </p:txBody>
      </p:sp>
      <p:sp>
        <p:nvSpPr>
          <p:cNvPr id="498691" name="Rectangle 3"/>
          <p:cNvSpPr>
            <a:spLocks noChangeArrowheads="1"/>
          </p:cNvSpPr>
          <p:nvPr/>
        </p:nvSpPr>
        <p:spPr bwMode="auto">
          <a:xfrm>
            <a:off x="5868843" y="4314092"/>
            <a:ext cx="4092575" cy="830997"/>
          </a:xfrm>
          <a:prstGeom prst="rect">
            <a:avLst/>
          </a:prstGeom>
          <a:noFill/>
          <a:ln w="9525">
            <a:noFill/>
            <a:miter lim="800000"/>
            <a:headEnd/>
            <a:tailEnd/>
          </a:ln>
          <a:effectLst/>
        </p:spPr>
        <p:txBody>
          <a:bodyPr>
            <a:spAutoFit/>
          </a:bodyPr>
          <a:lstStyle/>
          <a:p>
            <a:pPr algn="dist">
              <a:defRPr/>
            </a:pPr>
            <a:r>
              <a:rPr lang="zh-CN" altLang="en-US" dirty="0"/>
              <a:t>彼得</a:t>
            </a:r>
            <a:r>
              <a:rPr lang="en-US" altLang="zh-CN" dirty="0"/>
              <a:t>·</a:t>
            </a:r>
            <a:r>
              <a:rPr lang="zh-CN" altLang="en-US" dirty="0"/>
              <a:t>诺尔（</a:t>
            </a:r>
            <a:r>
              <a:rPr lang="en-US" altLang="zh-CN" dirty="0"/>
              <a:t>Peter </a:t>
            </a:r>
            <a:r>
              <a:rPr lang="en-US" altLang="zh-CN" dirty="0" err="1" smtClean="0"/>
              <a:t>Naur</a:t>
            </a:r>
            <a:r>
              <a:rPr lang="zh-CN" altLang="en-US" dirty="0" smtClean="0"/>
              <a:t>）</a:t>
            </a:r>
            <a:endParaRPr lang="en-US" altLang="zh-CN" dirty="0" smtClean="0"/>
          </a:p>
          <a:p>
            <a:pPr algn="dist">
              <a:defRPr/>
            </a:pPr>
            <a:r>
              <a:rPr lang="zh-CN" altLang="en-US" sz="2800" b="1" dirty="0" smtClean="0">
                <a:latin typeface="Times New Roman" pitchFamily="18" charset="0"/>
                <a:ea typeface="楷体_GB2312" pitchFamily="49" charset="-122"/>
              </a:rPr>
              <a:t> </a:t>
            </a:r>
            <a:r>
              <a:rPr lang="en-US" altLang="zh-CN" sz="2000" b="1" dirty="0" smtClean="0">
                <a:latin typeface="Times New Roman" pitchFamily="18" charset="0"/>
                <a:ea typeface="楷体_GB2312" pitchFamily="49" charset="-122"/>
              </a:rPr>
              <a:t>2005</a:t>
            </a:r>
            <a:r>
              <a:rPr lang="zh-CN" altLang="en-US" sz="2000" b="1" dirty="0" smtClean="0">
                <a:latin typeface="Times New Roman" pitchFamily="18" charset="0"/>
                <a:ea typeface="楷体_GB2312" pitchFamily="49" charset="-122"/>
              </a:rPr>
              <a:t>年图灵奖获得者</a:t>
            </a:r>
            <a:endParaRPr lang="zh-CN" altLang="en-US" sz="2800" b="1" dirty="0">
              <a:latin typeface="Times New Roman" pitchFamily="18" charset="0"/>
              <a:ea typeface="楷体_GB2312" pitchFamily="49" charset="-122"/>
            </a:endParaRPr>
          </a:p>
        </p:txBody>
      </p:sp>
      <p:pic>
        <p:nvPicPr>
          <p:cNvPr id="27654" name="Picture 4" descr="200861514112047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6200" y="726210"/>
            <a:ext cx="3655291" cy="3105150"/>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4"/>
          <a:stretch>
            <a:fillRect/>
          </a:stretch>
        </p:blipFill>
        <p:spPr>
          <a:xfrm>
            <a:off x="6224155" y="676407"/>
            <a:ext cx="3557408" cy="3154953"/>
          </a:xfrm>
          <a:prstGeom prst="rect">
            <a:avLst/>
          </a:prstGeom>
        </p:spPr>
      </p:pic>
      <p:sp>
        <p:nvSpPr>
          <p:cNvPr id="9" name="Rectangle 3"/>
          <p:cNvSpPr>
            <a:spLocks noChangeArrowheads="1"/>
          </p:cNvSpPr>
          <p:nvPr/>
        </p:nvSpPr>
        <p:spPr bwMode="auto">
          <a:xfrm>
            <a:off x="1127557" y="4225750"/>
            <a:ext cx="4092575" cy="677108"/>
          </a:xfrm>
          <a:prstGeom prst="rect">
            <a:avLst/>
          </a:prstGeom>
          <a:noFill/>
          <a:ln w="9525">
            <a:noFill/>
            <a:miter lim="800000"/>
            <a:headEnd/>
            <a:tailEnd/>
          </a:ln>
          <a:effectLst/>
        </p:spPr>
        <p:txBody>
          <a:bodyPr>
            <a:spAutoFit/>
          </a:bodyPr>
          <a:lstStyle/>
          <a:p>
            <a:pPr algn="dist">
              <a:defRPr/>
            </a:pPr>
            <a:r>
              <a:rPr lang="zh-CN" altLang="en-US" dirty="0"/>
              <a:t>约翰</a:t>
            </a:r>
            <a:r>
              <a:rPr lang="en-US" altLang="zh-CN" dirty="0"/>
              <a:t>·</a:t>
            </a:r>
            <a:r>
              <a:rPr lang="zh-CN" altLang="en-US" dirty="0"/>
              <a:t>巴克斯（</a:t>
            </a:r>
            <a:r>
              <a:rPr lang="en-US" altLang="zh-CN" dirty="0" err="1" smtClean="0"/>
              <a:t>John.WarnerBackus</a:t>
            </a:r>
            <a:r>
              <a:rPr lang="zh-CN" altLang="en-US" dirty="0" smtClean="0"/>
              <a:t>）</a:t>
            </a:r>
            <a:r>
              <a:rPr lang="en-US" altLang="zh-CN" sz="2000" b="1" dirty="0" smtClean="0">
                <a:latin typeface="Times New Roman" pitchFamily="18" charset="0"/>
                <a:ea typeface="楷体_GB2312" pitchFamily="49" charset="-122"/>
              </a:rPr>
              <a:t>1977</a:t>
            </a:r>
            <a:r>
              <a:rPr lang="zh-CN" altLang="en-US" sz="2000" b="1" dirty="0" smtClean="0">
                <a:latin typeface="Times New Roman" pitchFamily="18" charset="0"/>
                <a:ea typeface="楷体_GB2312" pitchFamily="49" charset="-122"/>
              </a:rPr>
              <a:t>年图灵奖获得者</a:t>
            </a:r>
            <a:endParaRPr lang="zh-CN" altLang="en-US" sz="2800" b="1" dirty="0">
              <a:latin typeface="Times New Roman" pitchFamily="18" charset="0"/>
              <a:ea typeface="楷体_GB2312" pitchFamily="49" charset="-122"/>
            </a:endParaRPr>
          </a:p>
        </p:txBody>
      </p:sp>
    </p:spTree>
    <p:extLst>
      <p:ext uri="{BB962C8B-B14F-4D97-AF65-F5344CB8AC3E}">
        <p14:creationId xmlns:p14="http://schemas.microsoft.com/office/powerpoint/2010/main" val="12859209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66E9EB3C-400B-4FCD-88DB-E7C0E7ABA85D}" type="datetime1">
              <a:rPr lang="zh-CN" altLang="en-US"/>
              <a:pPr>
                <a:defRPr/>
              </a:pPr>
              <a:t>2021/3/3</a:t>
            </a:fld>
            <a:endParaRPr lang="zh-CN" altLang="en-US"/>
          </a:p>
        </p:txBody>
      </p:sp>
      <p:sp>
        <p:nvSpPr>
          <p:cNvPr id="296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B0836AA-792D-4896-A4D2-A7B4BE7E172D}" type="slidenum">
              <a:rPr lang="zh-CN" altLang="en-US" sz="1000">
                <a:solidFill>
                  <a:srgbClr val="9B9A98"/>
                </a:solidFill>
              </a:rPr>
              <a:pPr>
                <a:spcBef>
                  <a:spcPct val="0"/>
                </a:spcBef>
                <a:buClrTx/>
                <a:buSzTx/>
                <a:buFontTx/>
                <a:buNone/>
              </a:pPr>
              <a:t>11</a:t>
            </a:fld>
            <a:endParaRPr lang="zh-CN" altLang="en-US" sz="1000">
              <a:solidFill>
                <a:srgbClr val="9B9A98"/>
              </a:solidFill>
            </a:endParaRPr>
          </a:p>
        </p:txBody>
      </p:sp>
      <p:sp>
        <p:nvSpPr>
          <p:cNvPr id="32563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325636" name="Rectangle 4"/>
          <p:cNvSpPr>
            <a:spLocks noChangeArrowheads="1"/>
          </p:cNvSpPr>
          <p:nvPr/>
        </p:nvSpPr>
        <p:spPr bwMode="auto">
          <a:xfrm>
            <a:off x="905850" y="2406448"/>
            <a:ext cx="10046168" cy="3711785"/>
          </a:xfrm>
          <a:prstGeom prst="rect">
            <a:avLst/>
          </a:prstGeom>
          <a:noFill/>
          <a:ln w="9525">
            <a:noFill/>
            <a:miter lim="800000"/>
            <a:headEnd/>
            <a:tailEnd/>
          </a:ln>
          <a:effectLst/>
        </p:spPr>
        <p:txBody>
          <a:bodyPr wrap="square">
            <a:spAutoFit/>
          </a:bodyPr>
          <a:lstStyle/>
          <a:p>
            <a:pPr algn="just" eaLnBrk="1" hangingPunct="1">
              <a:lnSpc>
                <a:spcPct val="140000"/>
              </a:lnSpc>
              <a:defRPr/>
            </a:pPr>
            <a:r>
              <a:rPr lang="zh-CN" altLang="en-US" sz="2800" b="1" dirty="0">
                <a:effectLst>
                  <a:outerShdw blurRad="38100" dist="38100" dir="2700000" algn="tl">
                    <a:srgbClr val="000000"/>
                  </a:outerShdw>
                </a:effectLst>
                <a:latin typeface="Times New Roman" pitchFamily="18" charset="0"/>
                <a:ea typeface="楷体_GB2312" pitchFamily="49" charset="-122"/>
              </a:rPr>
              <a:t>        </a:t>
            </a:r>
            <a:r>
              <a:rPr lang="zh-CN" altLang="en-US" sz="2800" b="1" dirty="0" smtClean="0">
                <a:effectLst>
                  <a:outerShdw blurRad="38100" dist="38100" dir="2700000" algn="tl">
                    <a:srgbClr val="000000"/>
                  </a:outerShdw>
                </a:effectLst>
                <a:latin typeface="Times New Roman" pitchFamily="18" charset="0"/>
                <a:ea typeface="楷体_GB2312" pitchFamily="49" charset="-122"/>
              </a:rPr>
              <a:t>在刚才的例子中，我们看到了使用巴科斯范式描述产生句子的规则。  </a:t>
            </a:r>
            <a:r>
              <a:rPr lang="zh-CN" altLang="en-US" sz="2800" b="1" dirty="0">
                <a:effectLst>
                  <a:outerShdw blurRad="38100" dist="38100" dir="2700000" algn="tl">
                    <a:srgbClr val="000000"/>
                  </a:outerShdw>
                </a:effectLst>
                <a:latin typeface="Times New Roman" pitchFamily="18" charset="0"/>
                <a:ea typeface="楷体_GB2312" pitchFamily="49" charset="-122"/>
              </a:rPr>
              <a:t>我们</a:t>
            </a:r>
            <a:r>
              <a:rPr lang="en-US" altLang="zh-CN" sz="2800" b="1" dirty="0">
                <a:effectLst>
                  <a:outerShdw blurRad="38100" dist="38100" dir="2700000" algn="tl">
                    <a:srgbClr val="000000"/>
                  </a:outerShdw>
                </a:effectLst>
                <a:latin typeface="Times New Roman" pitchFamily="18" charset="0"/>
                <a:ea typeface="楷体_GB2312" pitchFamily="49" charset="-122"/>
              </a:rPr>
              <a:t>——</a:t>
            </a:r>
          </a:p>
          <a:p>
            <a:pPr algn="just" eaLnBrk="1" hangingPunct="1">
              <a:lnSpc>
                <a:spcPct val="140000"/>
              </a:lnSpc>
              <a:defRPr/>
            </a:pPr>
            <a:r>
              <a:rPr lang="zh-CN" altLang="en-US" sz="2800" b="1" dirty="0">
                <a:solidFill>
                  <a:srgbClr val="FFFF00"/>
                </a:solidFill>
                <a:effectLst>
                  <a:outerShdw blurRad="38100" dist="38100" dir="2700000" algn="tl">
                    <a:srgbClr val="000000"/>
                  </a:outerShdw>
                </a:effectLst>
                <a:latin typeface="Times New Roman" pitchFamily="18" charset="0"/>
                <a:ea typeface="楷体_GB2312" pitchFamily="49" charset="-122"/>
              </a:rPr>
              <a:t>                </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以“ ∷</a:t>
            </a:r>
            <a:r>
              <a:rPr lang="en-US" altLang="zh-CN" sz="2800" b="1" dirty="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符号（或“ →”符号）表示“定义为”；</a:t>
            </a:r>
          </a:p>
          <a:p>
            <a:pPr algn="just" eaLnBrk="1" hangingPunct="1">
              <a:lnSpc>
                <a:spcPct val="140000"/>
              </a:lnSpc>
              <a:defRPr/>
            </a:pP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                以“ </a:t>
            </a:r>
            <a:r>
              <a:rPr lang="en-US" altLang="zh-CN" sz="2800" b="1" dirty="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符号表示</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“或”，表示可选项；</a:t>
            </a:r>
            <a:endPar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endParaRPr>
          </a:p>
          <a:p>
            <a:pPr algn="just" eaLnBrk="1" hangingPunct="1">
              <a:lnSpc>
                <a:spcPct val="140000"/>
              </a:lnSpc>
              <a:defRPr/>
            </a:pP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                以“</a:t>
            </a:r>
            <a:r>
              <a:rPr lang="en-US" altLang="zh-CN" sz="2800" b="1" dirty="0">
                <a:solidFill>
                  <a:srgbClr val="FFC000"/>
                </a:solidFill>
                <a:effectLst>
                  <a:outerShdw blurRad="38100" dist="38100" dir="2700000" algn="tl">
                    <a:srgbClr val="000000"/>
                  </a:outerShdw>
                </a:effectLst>
                <a:latin typeface="Times New Roman" pitchFamily="18" charset="0"/>
                <a:ea typeface="楷体_GB2312" pitchFamily="49" charset="-122"/>
              </a:rPr>
              <a:t>〈  〉”</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符号表示语法实体（语法单位）。</a:t>
            </a:r>
          </a:p>
          <a:p>
            <a:pPr algn="just" eaLnBrk="1" hangingPunct="1">
              <a:lnSpc>
                <a:spcPct val="140000"/>
              </a:lnSpc>
              <a:defRPr/>
            </a:pPr>
            <a:r>
              <a:rPr lang="zh-CN" altLang="en-US" sz="2800" b="1" dirty="0">
                <a:effectLst>
                  <a:outerShdw blurRad="38100" dist="38100" dir="2700000" algn="tl">
                    <a:srgbClr val="000000"/>
                  </a:outerShdw>
                </a:effectLst>
                <a:latin typeface="Times New Roman" pitchFamily="18" charset="0"/>
                <a:ea typeface="楷体_GB2312" pitchFamily="49" charset="-122"/>
              </a:rPr>
              <a:t>        </a:t>
            </a:r>
          </a:p>
        </p:txBody>
      </p:sp>
      <p:sp>
        <p:nvSpPr>
          <p:cNvPr id="6" name="矩形 5"/>
          <p:cNvSpPr/>
          <p:nvPr/>
        </p:nvSpPr>
        <p:spPr>
          <a:xfrm>
            <a:off x="1291936" y="852628"/>
            <a:ext cx="9660082" cy="1717393"/>
          </a:xfrm>
          <a:prstGeom prst="rect">
            <a:avLst/>
          </a:prstGeom>
        </p:spPr>
        <p:txBody>
          <a:bodyPr wrap="square">
            <a:spAutoFit/>
          </a:bodyPr>
          <a:lstStyle/>
          <a:p>
            <a:pPr algn="just">
              <a:lnSpc>
                <a:spcPct val="110000"/>
              </a:lnSpc>
              <a:spcBef>
                <a:spcPct val="0"/>
              </a:spcBef>
              <a:buClrTx/>
              <a:buSzTx/>
              <a:buNone/>
            </a:pPr>
            <a:r>
              <a:rPr lang="en-US" altLang="zh-CN" sz="2400" b="1" dirty="0" smtClean="0">
                <a:solidFill>
                  <a:srgbClr val="7030A0"/>
                </a:solidFill>
                <a:latin typeface="Times New Roman" pitchFamily="18" charset="0"/>
                <a:ea typeface="楷体_GB2312" pitchFamily="49" charset="-122"/>
              </a:rPr>
              <a:t>〈</a:t>
            </a:r>
            <a:r>
              <a:rPr lang="zh-CN" altLang="en-US" sz="2400" b="1" dirty="0" smtClean="0">
                <a:solidFill>
                  <a:srgbClr val="7030A0"/>
                </a:solidFill>
                <a:latin typeface="Times New Roman" pitchFamily="18" charset="0"/>
                <a:ea typeface="楷体_GB2312" pitchFamily="49" charset="-122"/>
              </a:rPr>
              <a:t>语句</a:t>
            </a:r>
            <a:r>
              <a:rPr lang="en-US" altLang="zh-CN" sz="2400" b="1" dirty="0" smtClean="0">
                <a:solidFill>
                  <a:srgbClr val="7030A0"/>
                </a:solidFill>
                <a:latin typeface="Times New Roman" pitchFamily="18" charset="0"/>
                <a:ea typeface="楷体_GB2312" pitchFamily="49" charset="-122"/>
              </a:rPr>
              <a:t>〉</a:t>
            </a:r>
            <a:r>
              <a:rPr lang="en-US" altLang="zh-CN" sz="2400" b="1" dirty="0">
                <a:solidFill>
                  <a:srgbClr val="7030A0"/>
                </a:solidFill>
                <a:latin typeface="Times New Roman" pitchFamily="18" charset="0"/>
                <a:ea typeface="楷体_GB2312" pitchFamily="49" charset="-122"/>
              </a:rPr>
              <a:t>∷=〈</a:t>
            </a:r>
            <a:r>
              <a:rPr lang="zh-CN" altLang="en-US" sz="2400" b="1" dirty="0">
                <a:solidFill>
                  <a:srgbClr val="7030A0"/>
                </a:solidFill>
                <a:latin typeface="Times New Roman" pitchFamily="18" charset="0"/>
                <a:ea typeface="楷体_GB2312" pitchFamily="49" charset="-122"/>
              </a:rPr>
              <a:t>主语</a:t>
            </a:r>
            <a:r>
              <a:rPr lang="en-US" altLang="zh-CN" sz="2400" b="1" dirty="0">
                <a:solidFill>
                  <a:srgbClr val="7030A0"/>
                </a:solidFill>
                <a:latin typeface="Times New Roman" pitchFamily="18" charset="0"/>
                <a:ea typeface="楷体_GB2312" pitchFamily="49" charset="-122"/>
              </a:rPr>
              <a:t>〉〈</a:t>
            </a:r>
            <a:r>
              <a:rPr lang="zh-CN" altLang="en-US" sz="2400" b="1" dirty="0">
                <a:solidFill>
                  <a:srgbClr val="7030A0"/>
                </a:solidFill>
                <a:latin typeface="Times New Roman" pitchFamily="18" charset="0"/>
                <a:ea typeface="楷体_GB2312" pitchFamily="49" charset="-122"/>
              </a:rPr>
              <a:t>谓语</a:t>
            </a:r>
            <a:r>
              <a:rPr lang="en-US" altLang="zh-CN" sz="2400" b="1" dirty="0">
                <a:solidFill>
                  <a:srgbClr val="7030A0"/>
                </a:solidFill>
                <a:latin typeface="Times New Roman" pitchFamily="18" charset="0"/>
                <a:ea typeface="楷体_GB2312" pitchFamily="49" charset="-122"/>
              </a:rPr>
              <a:t>〉〈</a:t>
            </a:r>
            <a:r>
              <a:rPr lang="zh-CN" altLang="en-US" sz="2400" b="1" dirty="0">
                <a:solidFill>
                  <a:srgbClr val="7030A0"/>
                </a:solidFill>
                <a:latin typeface="Times New Roman" pitchFamily="18" charset="0"/>
                <a:ea typeface="楷体_GB2312" pitchFamily="49" charset="-122"/>
              </a:rPr>
              <a:t>宾语</a:t>
            </a:r>
            <a:r>
              <a:rPr lang="en-US" altLang="zh-CN" sz="2400" b="1" dirty="0">
                <a:solidFill>
                  <a:srgbClr val="7030A0"/>
                </a:solidFill>
                <a:latin typeface="Times New Roman" pitchFamily="18" charset="0"/>
                <a:ea typeface="楷体_GB2312" pitchFamily="49" charset="-122"/>
              </a:rPr>
              <a:t>〉</a:t>
            </a:r>
          </a:p>
          <a:p>
            <a:pPr algn="just">
              <a:lnSpc>
                <a:spcPct val="110000"/>
              </a:lnSpc>
              <a:spcBef>
                <a:spcPct val="0"/>
              </a:spcBef>
              <a:buClrTx/>
              <a:buSzTx/>
              <a:buNone/>
            </a:pP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主语</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我</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你</a:t>
            </a:r>
            <a:endParaRPr lang="en-US" altLang="zh-CN" sz="2400" b="1" dirty="0">
              <a:solidFill>
                <a:srgbClr val="7030A0"/>
              </a:solidFill>
              <a:latin typeface="Times New Roman" pitchFamily="18" charset="0"/>
              <a:ea typeface="楷体_GB2312" pitchFamily="49" charset="-122"/>
            </a:endParaRPr>
          </a:p>
          <a:p>
            <a:pPr algn="just">
              <a:lnSpc>
                <a:spcPct val="110000"/>
              </a:lnSpc>
              <a:spcBef>
                <a:spcPct val="0"/>
              </a:spcBef>
              <a:buClrTx/>
              <a:buSzTx/>
              <a:buNone/>
            </a:pP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谓语</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爱</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恨</a:t>
            </a:r>
            <a:endParaRPr lang="en-US" altLang="zh-CN" sz="2400" b="1" dirty="0">
              <a:solidFill>
                <a:srgbClr val="7030A0"/>
              </a:solidFill>
              <a:latin typeface="Times New Roman" pitchFamily="18" charset="0"/>
              <a:ea typeface="楷体_GB2312" pitchFamily="49" charset="-122"/>
            </a:endParaRPr>
          </a:p>
          <a:p>
            <a:pPr algn="just">
              <a:lnSpc>
                <a:spcPct val="110000"/>
              </a:lnSpc>
              <a:spcBef>
                <a:spcPct val="0"/>
              </a:spcBef>
              <a:buClrTx/>
              <a:buSzTx/>
              <a:buNone/>
            </a:pP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宾语</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他</a:t>
            </a:r>
            <a:r>
              <a:rPr lang="en-US" altLang="zh-CN" sz="2400" b="1" dirty="0">
                <a:solidFill>
                  <a:srgbClr val="7030A0"/>
                </a:solidFill>
                <a:latin typeface="Times New Roman" pitchFamily="18" charset="0"/>
                <a:ea typeface="楷体_GB2312" pitchFamily="49" charset="-122"/>
              </a:rPr>
              <a:t>| </a:t>
            </a:r>
            <a:r>
              <a:rPr lang="zh-CN" altLang="en-US" sz="2400" b="1" dirty="0">
                <a:solidFill>
                  <a:srgbClr val="7030A0"/>
                </a:solidFill>
                <a:latin typeface="Times New Roman" pitchFamily="18" charset="0"/>
                <a:ea typeface="楷体_GB2312" pitchFamily="49" charset="-122"/>
              </a:rPr>
              <a:t>你</a:t>
            </a:r>
            <a:endParaRPr lang="zh-CN" altLang="en-US" sz="2400" dirty="0">
              <a:solidFill>
                <a:srgbClr val="7030A0"/>
              </a:solidFill>
            </a:endParaRPr>
          </a:p>
        </p:txBody>
      </p:sp>
    </p:spTree>
    <p:extLst>
      <p:ext uri="{BB962C8B-B14F-4D97-AF65-F5344CB8AC3E}">
        <p14:creationId xmlns:p14="http://schemas.microsoft.com/office/powerpoint/2010/main" val="278576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12</a:t>
            </a:fld>
            <a:endParaRPr lang="zh-CN" altLang="en-US">
              <a:solidFill>
                <a:prstClr val="black">
                  <a:tint val="75000"/>
                </a:prstClr>
              </a:solidFill>
            </a:endParaRPr>
          </a:p>
        </p:txBody>
      </p:sp>
      <p:sp>
        <p:nvSpPr>
          <p:cNvPr id="3" name="Rectangle 6"/>
          <p:cNvSpPr>
            <a:spLocks noChangeArrowheads="1"/>
          </p:cNvSpPr>
          <p:nvPr/>
        </p:nvSpPr>
        <p:spPr bwMode="auto">
          <a:xfrm>
            <a:off x="855518" y="745548"/>
            <a:ext cx="10345882" cy="531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0000"/>
              </a:lnSpc>
              <a:spcBef>
                <a:spcPct val="0"/>
              </a:spcBef>
              <a:buClrTx/>
              <a:buSzTx/>
              <a:buNone/>
            </a:pPr>
            <a:r>
              <a:rPr lang="zh-CN" altLang="en-US" sz="2800" b="1" dirty="0" smtClean="0">
                <a:solidFill>
                  <a:srgbClr val="7030A0"/>
                </a:solidFill>
                <a:latin typeface="Times New Roman" panose="02020603050405020304" pitchFamily="18" charset="0"/>
                <a:ea typeface="楷体_GB2312" pitchFamily="49" charset="-122"/>
              </a:rPr>
              <a:t>          </a:t>
            </a:r>
            <a:endParaRPr lang="zh-CN" altLang="en-US" sz="2800" b="1" dirty="0">
              <a:latin typeface="Times New Roman" panose="02020603050405020304" pitchFamily="18" charset="0"/>
              <a:ea typeface="楷体_GB2312" pitchFamily="49" charset="-122"/>
            </a:endParaRPr>
          </a:p>
        </p:txBody>
      </p:sp>
      <p:sp>
        <p:nvSpPr>
          <p:cNvPr id="4" name="矩形 3"/>
          <p:cNvSpPr/>
          <p:nvPr/>
        </p:nvSpPr>
        <p:spPr>
          <a:xfrm>
            <a:off x="1198418" y="456415"/>
            <a:ext cx="9660082" cy="2529923"/>
          </a:xfrm>
          <a:prstGeom prst="rect">
            <a:avLst/>
          </a:prstGeom>
        </p:spPr>
        <p:txBody>
          <a:bodyPr wrap="square">
            <a:spAutoFit/>
          </a:bodyPr>
          <a:lstStyle/>
          <a:p>
            <a:pPr algn="just">
              <a:lnSpc>
                <a:spcPct val="110000"/>
              </a:lnSpc>
              <a:spcBef>
                <a:spcPct val="0"/>
              </a:spcBef>
              <a:buClrTx/>
              <a:buSzTx/>
              <a:buNone/>
            </a:pPr>
            <a:r>
              <a:rPr lang="en-US" altLang="zh-CN" b="1" dirty="0">
                <a:solidFill>
                  <a:srgbClr val="7030A0"/>
                </a:solidFill>
                <a:latin typeface="Times New Roman" panose="02020603050405020304" pitchFamily="18" charset="0"/>
                <a:ea typeface="楷体_GB2312" pitchFamily="49" charset="-122"/>
              </a:rPr>
              <a:t> </a:t>
            </a:r>
            <a:r>
              <a:rPr lang="zh-CN" altLang="en-US" sz="2400" b="1" dirty="0" smtClean="0">
                <a:solidFill>
                  <a:srgbClr val="7030A0"/>
                </a:solidFill>
                <a:latin typeface="Times New Roman" panose="02020603050405020304" pitchFamily="18" charset="0"/>
                <a:ea typeface="楷体_GB2312" pitchFamily="49" charset="-122"/>
              </a:rPr>
              <a:t>那么：</a:t>
            </a:r>
            <a:r>
              <a:rPr lang="zh-CN" altLang="en-US" sz="2400" b="1" dirty="0">
                <a:solidFill>
                  <a:srgbClr val="7030A0"/>
                </a:solidFill>
                <a:latin typeface="Times New Roman" panose="02020603050405020304" pitchFamily="18" charset="0"/>
                <a:ea typeface="楷体_GB2312" pitchFamily="49" charset="-122"/>
              </a:rPr>
              <a:t>“我爱你”这条句子如何产生呢？</a:t>
            </a: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2400" b="1" dirty="0" smtClean="0">
                <a:latin typeface="Times New Roman" pitchFamily="18" charset="0"/>
                <a:ea typeface="楷体_GB2312" pitchFamily="49" charset="-122"/>
              </a:rPr>
              <a:t>〈</a:t>
            </a:r>
            <a:r>
              <a:rPr lang="zh-CN" altLang="en-US" sz="2400" b="1" dirty="0" smtClean="0">
                <a:latin typeface="Times New Roman" pitchFamily="18" charset="0"/>
                <a:ea typeface="楷体_GB2312" pitchFamily="49" charset="-122"/>
              </a:rPr>
              <a:t>语句</a:t>
            </a:r>
            <a:r>
              <a:rPr lang="en-US" altLang="zh-CN" sz="2400" b="1" dirty="0" smtClean="0">
                <a:latin typeface="Times New Roman" pitchFamily="18" charset="0"/>
                <a:ea typeface="楷体_GB2312" pitchFamily="49" charset="-122"/>
              </a:rPr>
              <a:t>〉</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a:t>
            </a: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我</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爱</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恨</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他</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zh-CN" altLang="en-US" sz="2400" dirty="0"/>
          </a:p>
        </p:txBody>
      </p:sp>
      <p:sp>
        <p:nvSpPr>
          <p:cNvPr id="5" name="矩形 4"/>
          <p:cNvSpPr/>
          <p:nvPr/>
        </p:nvSpPr>
        <p:spPr>
          <a:xfrm>
            <a:off x="1444011" y="4053128"/>
            <a:ext cx="5150769" cy="397032"/>
          </a:xfrm>
          <a:prstGeom prst="rect">
            <a:avLst/>
          </a:prstGeom>
        </p:spPr>
        <p:txBody>
          <a:bodyPr wrap="none">
            <a:spAutoFit/>
          </a:bodyPr>
          <a:lstStyle/>
          <a:p>
            <a:pPr algn="just">
              <a:lnSpc>
                <a:spcPct val="110000"/>
              </a:lnSpc>
              <a:spcBef>
                <a:spcPct val="0"/>
              </a:spcBef>
              <a:buClrTx/>
              <a:buSzTx/>
              <a:buNone/>
            </a:pP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语句</a:t>
            </a:r>
            <a:r>
              <a:rPr lang="en-US" altLang="zh-CN" b="1" dirty="0" smtClean="0">
                <a:latin typeface="Times New Roman" pitchFamily="18" charset="0"/>
                <a:ea typeface="楷体_GB2312" pitchFamily="49" charset="-122"/>
              </a:rPr>
              <a:t>〉</a:t>
            </a:r>
            <a:r>
              <a:rPr lang="en-US" altLang="zh-CN" dirty="0">
                <a:sym typeface="Symbol" panose="05050102010706020507" pitchFamily="18" charset="2"/>
              </a:rPr>
              <a:t></a:t>
            </a:r>
            <a:r>
              <a:rPr lang="en-US" altLang="zh-CN" b="1" dirty="0" smtClean="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en-US" altLang="zh-CN" dirty="0" smtClean="0">
                <a:sym typeface="Symbol" panose="05050102010706020507" pitchFamily="18" charset="2"/>
              </a:rPr>
              <a:t>+</a:t>
            </a:r>
            <a:r>
              <a:rPr lang="zh-CN" altLang="en-US" dirty="0" smtClean="0">
                <a:sym typeface="Symbol" panose="05050102010706020507" pitchFamily="18" charset="2"/>
              </a:rPr>
              <a:t>我爱你</a:t>
            </a:r>
            <a:endParaRPr lang="en-US" altLang="zh-CN" b="1" dirty="0">
              <a:latin typeface="Times New Roman" pitchFamily="18" charset="0"/>
              <a:ea typeface="楷体_GB2312" pitchFamily="49" charset="-122"/>
            </a:endParaRPr>
          </a:p>
        </p:txBody>
      </p:sp>
    </p:spTree>
    <p:extLst>
      <p:ext uri="{BB962C8B-B14F-4D97-AF65-F5344CB8AC3E}">
        <p14:creationId xmlns:p14="http://schemas.microsoft.com/office/powerpoint/2010/main" val="2179818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13</a:t>
            </a:fld>
            <a:endParaRPr lang="zh-CN" altLang="en-US">
              <a:solidFill>
                <a:prstClr val="black">
                  <a:tint val="75000"/>
                </a:prstClr>
              </a:solidFill>
            </a:endParaRPr>
          </a:p>
        </p:txBody>
      </p:sp>
      <p:sp>
        <p:nvSpPr>
          <p:cNvPr id="3" name="Rectangle 6"/>
          <p:cNvSpPr>
            <a:spLocks noChangeArrowheads="1"/>
          </p:cNvSpPr>
          <p:nvPr/>
        </p:nvSpPr>
        <p:spPr bwMode="auto">
          <a:xfrm>
            <a:off x="855518" y="745548"/>
            <a:ext cx="10345882" cy="531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0000"/>
              </a:lnSpc>
              <a:spcBef>
                <a:spcPct val="0"/>
              </a:spcBef>
              <a:buClrTx/>
              <a:buSzTx/>
              <a:buNone/>
            </a:pPr>
            <a:r>
              <a:rPr lang="zh-CN" altLang="en-US" sz="2800" b="1" dirty="0" smtClean="0">
                <a:solidFill>
                  <a:srgbClr val="7030A0"/>
                </a:solidFill>
                <a:latin typeface="Times New Roman" panose="02020603050405020304" pitchFamily="18" charset="0"/>
                <a:ea typeface="楷体_GB2312" pitchFamily="49" charset="-122"/>
              </a:rPr>
              <a:t>          </a:t>
            </a:r>
            <a:endParaRPr lang="zh-CN" altLang="en-US" sz="2800" b="1" dirty="0">
              <a:latin typeface="Times New Roman" panose="02020603050405020304" pitchFamily="18" charset="0"/>
              <a:ea typeface="楷体_GB2312" pitchFamily="49" charset="-122"/>
            </a:endParaRPr>
          </a:p>
        </p:txBody>
      </p:sp>
      <p:sp>
        <p:nvSpPr>
          <p:cNvPr id="4" name="矩形 3"/>
          <p:cNvSpPr/>
          <p:nvPr/>
        </p:nvSpPr>
        <p:spPr>
          <a:xfrm>
            <a:off x="1198418" y="456415"/>
            <a:ext cx="9660082" cy="2022092"/>
          </a:xfrm>
          <a:prstGeom prst="rect">
            <a:avLst/>
          </a:prstGeom>
        </p:spPr>
        <p:txBody>
          <a:bodyPr wrap="square">
            <a:spAutoFit/>
          </a:bodyPr>
          <a:lstStyle/>
          <a:p>
            <a:pPr algn="just">
              <a:lnSpc>
                <a:spcPct val="110000"/>
              </a:lnSpc>
              <a:spcBef>
                <a:spcPct val="0"/>
              </a:spcBef>
              <a:buClrTx/>
              <a:buSzTx/>
              <a:buNone/>
            </a:pPr>
            <a:r>
              <a:rPr lang="en-US" altLang="zh-CN" b="1" dirty="0">
                <a:solidFill>
                  <a:srgbClr val="7030A0"/>
                </a:solidFill>
                <a:latin typeface="Times New Roman" panose="02020603050405020304" pitchFamily="18" charset="0"/>
                <a:ea typeface="楷体_GB2312" pitchFamily="49" charset="-122"/>
              </a:rPr>
              <a:t> </a:t>
            </a: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2400" b="1" dirty="0" smtClean="0">
                <a:latin typeface="Times New Roman" pitchFamily="18" charset="0"/>
                <a:ea typeface="楷体_GB2312" pitchFamily="49" charset="-122"/>
              </a:rPr>
              <a:t>〈</a:t>
            </a:r>
            <a:r>
              <a:rPr lang="zh-CN" altLang="en-US" sz="2400" b="1" dirty="0" smtClean="0">
                <a:latin typeface="Times New Roman" pitchFamily="18" charset="0"/>
                <a:ea typeface="楷体_GB2312" pitchFamily="49" charset="-122"/>
              </a:rPr>
              <a:t>语句</a:t>
            </a:r>
            <a:r>
              <a:rPr lang="en-US" altLang="zh-CN" sz="2400" b="1" dirty="0" smtClean="0">
                <a:latin typeface="Times New Roman" pitchFamily="18" charset="0"/>
                <a:ea typeface="楷体_GB2312" pitchFamily="49" charset="-122"/>
              </a:rPr>
              <a:t>〉</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a:t>
            </a: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我</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爱</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恨</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他</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zh-CN" altLang="en-US" sz="2400" dirty="0"/>
          </a:p>
        </p:txBody>
      </p:sp>
      <p:sp>
        <p:nvSpPr>
          <p:cNvPr id="5" name="矩形 4"/>
          <p:cNvSpPr/>
          <p:nvPr/>
        </p:nvSpPr>
        <p:spPr>
          <a:xfrm>
            <a:off x="945870" y="3364751"/>
            <a:ext cx="5150769" cy="397032"/>
          </a:xfrm>
          <a:prstGeom prst="rect">
            <a:avLst/>
          </a:prstGeom>
        </p:spPr>
        <p:txBody>
          <a:bodyPr wrap="none">
            <a:spAutoFit/>
          </a:bodyPr>
          <a:lstStyle/>
          <a:p>
            <a:pPr algn="just">
              <a:lnSpc>
                <a:spcPct val="110000"/>
              </a:lnSpc>
              <a:spcBef>
                <a:spcPct val="0"/>
              </a:spcBef>
              <a:buClrTx/>
              <a:buSzTx/>
              <a:buNone/>
            </a:pP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语句</a:t>
            </a:r>
            <a:r>
              <a:rPr lang="en-US" altLang="zh-CN" b="1" dirty="0" smtClean="0">
                <a:latin typeface="Times New Roman" pitchFamily="18" charset="0"/>
                <a:ea typeface="楷体_GB2312" pitchFamily="49" charset="-122"/>
              </a:rPr>
              <a:t>〉</a:t>
            </a:r>
            <a:r>
              <a:rPr lang="en-US" altLang="zh-CN" dirty="0">
                <a:sym typeface="Symbol" panose="05050102010706020507" pitchFamily="18" charset="2"/>
              </a:rPr>
              <a:t></a:t>
            </a:r>
            <a:r>
              <a:rPr lang="en-US" altLang="zh-CN" b="1" dirty="0" smtClean="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en-US" altLang="zh-CN" dirty="0" smtClean="0">
                <a:sym typeface="Symbol" panose="05050102010706020507" pitchFamily="18" charset="2"/>
              </a:rPr>
              <a:t>+</a:t>
            </a:r>
            <a:r>
              <a:rPr lang="zh-CN" altLang="en-US" dirty="0" smtClean="0">
                <a:sym typeface="Symbol" panose="05050102010706020507" pitchFamily="18" charset="2"/>
              </a:rPr>
              <a:t>我爱你</a:t>
            </a:r>
            <a:endParaRPr lang="en-US" altLang="zh-CN" b="1" dirty="0">
              <a:latin typeface="Times New Roman" pitchFamily="18" charset="0"/>
              <a:ea typeface="楷体_GB2312" pitchFamily="49" charset="-122"/>
            </a:endParaRPr>
          </a:p>
        </p:txBody>
      </p:sp>
      <p:sp>
        <p:nvSpPr>
          <p:cNvPr id="6" name="矩形 5"/>
          <p:cNvSpPr/>
          <p:nvPr/>
        </p:nvSpPr>
        <p:spPr>
          <a:xfrm>
            <a:off x="945870" y="3944880"/>
            <a:ext cx="516679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zh-CN" altLang="en-US" dirty="0">
                <a:sym typeface="Symbol" panose="05050102010706020507" pitchFamily="18" charset="2"/>
              </a:rPr>
              <a:t>我</a:t>
            </a:r>
            <a:r>
              <a:rPr lang="zh-CN" altLang="en-US" dirty="0" smtClean="0">
                <a:sym typeface="Symbol" panose="05050102010706020507" pitchFamily="18" charset="2"/>
              </a:rPr>
              <a:t>爱他</a:t>
            </a:r>
            <a:endParaRPr lang="en-US" altLang="zh-CN" b="1" dirty="0">
              <a:latin typeface="Times New Roman" pitchFamily="18" charset="0"/>
              <a:ea typeface="楷体_GB2312" pitchFamily="49" charset="-122"/>
            </a:endParaRPr>
          </a:p>
        </p:txBody>
      </p:sp>
      <p:sp>
        <p:nvSpPr>
          <p:cNvPr id="7" name="矩形 6"/>
          <p:cNvSpPr/>
          <p:nvPr/>
        </p:nvSpPr>
        <p:spPr>
          <a:xfrm>
            <a:off x="929840" y="4525009"/>
            <a:ext cx="516679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dirty="0" smtClean="0">
                <a:sym typeface="Symbol" panose="05050102010706020507" pitchFamily="18" charset="2"/>
              </a:rPr>
              <a:t>+</a:t>
            </a:r>
            <a:r>
              <a:rPr lang="zh-CN" altLang="en-US" dirty="0" smtClean="0">
                <a:sym typeface="Symbol" panose="05050102010706020507" pitchFamily="18" charset="2"/>
              </a:rPr>
              <a:t>你爱他</a:t>
            </a:r>
            <a:endParaRPr lang="en-US" altLang="zh-CN" b="1" dirty="0">
              <a:latin typeface="Times New Roman" pitchFamily="18" charset="0"/>
              <a:ea typeface="楷体_GB2312" pitchFamily="49" charset="-122"/>
            </a:endParaRPr>
          </a:p>
        </p:txBody>
      </p:sp>
      <p:sp>
        <p:nvSpPr>
          <p:cNvPr id="8" name="矩形 7"/>
          <p:cNvSpPr/>
          <p:nvPr/>
        </p:nvSpPr>
        <p:spPr>
          <a:xfrm>
            <a:off x="929839" y="5155331"/>
            <a:ext cx="516679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dirty="0" smtClean="0">
                <a:sym typeface="Symbol" panose="05050102010706020507" pitchFamily="18" charset="2"/>
              </a:rPr>
              <a:t>+</a:t>
            </a:r>
            <a:r>
              <a:rPr lang="zh-CN" altLang="en-US" dirty="0" smtClean="0">
                <a:sym typeface="Symbol" panose="05050102010706020507" pitchFamily="18" charset="2"/>
              </a:rPr>
              <a:t>你爱你</a:t>
            </a:r>
            <a:endParaRPr lang="en-US" altLang="zh-CN" b="1" dirty="0">
              <a:latin typeface="Times New Roman" pitchFamily="18" charset="0"/>
              <a:ea typeface="楷体_GB2312" pitchFamily="49" charset="-122"/>
            </a:endParaRPr>
          </a:p>
        </p:txBody>
      </p:sp>
      <p:sp>
        <p:nvSpPr>
          <p:cNvPr id="9" name="矩形 8"/>
          <p:cNvSpPr/>
          <p:nvPr/>
        </p:nvSpPr>
        <p:spPr>
          <a:xfrm>
            <a:off x="5941035" y="3364751"/>
            <a:ext cx="5295039" cy="397032"/>
          </a:xfrm>
          <a:prstGeom prst="rect">
            <a:avLst/>
          </a:prstGeom>
        </p:spPr>
        <p:txBody>
          <a:bodyPr wrap="none">
            <a:spAutoFit/>
          </a:bodyPr>
          <a:lstStyle/>
          <a:p>
            <a:pPr algn="just">
              <a:lnSpc>
                <a:spcPct val="110000"/>
              </a:lnSpc>
              <a:spcBef>
                <a:spcPct val="0"/>
              </a:spcBef>
              <a:buClrTx/>
              <a:buSzTx/>
              <a:buNone/>
            </a:pPr>
            <a:r>
              <a:rPr lang="en-US" altLang="zh-CN" b="1" dirty="0" smtClean="0">
                <a:latin typeface="Times New Roman" pitchFamily="18" charset="0"/>
                <a:ea typeface="楷体_GB2312" pitchFamily="49" charset="-122"/>
              </a:rPr>
              <a:t>〈</a:t>
            </a:r>
            <a:r>
              <a:rPr lang="zh-CN" altLang="en-US" b="1" dirty="0" smtClean="0">
                <a:latin typeface="Times New Roman" pitchFamily="18" charset="0"/>
                <a:ea typeface="楷体_GB2312" pitchFamily="49" charset="-122"/>
              </a:rPr>
              <a:t>语句</a:t>
            </a:r>
            <a:r>
              <a:rPr lang="en-US" altLang="zh-CN" b="1" dirty="0" smtClean="0">
                <a:latin typeface="Times New Roman" pitchFamily="18" charset="0"/>
                <a:ea typeface="楷体_GB2312" pitchFamily="49" charset="-122"/>
              </a:rPr>
              <a:t>〉</a:t>
            </a:r>
            <a:r>
              <a:rPr lang="en-US" altLang="zh-CN" dirty="0">
                <a:sym typeface="Symbol" panose="05050102010706020507" pitchFamily="18" charset="2"/>
              </a:rPr>
              <a:t></a:t>
            </a:r>
            <a:r>
              <a:rPr lang="en-US" altLang="zh-CN" b="1" dirty="0" smtClean="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smtClean="0">
                <a:latin typeface="Times New Roman" pitchFamily="18" charset="0"/>
                <a:ea typeface="楷体_GB2312" pitchFamily="49" charset="-122"/>
              </a:rPr>
              <a:t>〉</a:t>
            </a:r>
            <a:r>
              <a:rPr lang="en-US" altLang="zh-CN" dirty="0" smtClean="0">
                <a:sym typeface="Symbol" panose="05050102010706020507" pitchFamily="18" charset="2"/>
              </a:rPr>
              <a:t>+</a:t>
            </a:r>
            <a:r>
              <a:rPr lang="zh-CN" altLang="en-US" dirty="0" smtClean="0">
                <a:sym typeface="Symbol" panose="05050102010706020507" pitchFamily="18" charset="2"/>
              </a:rPr>
              <a:t>我恨你</a:t>
            </a:r>
            <a:endParaRPr lang="en-US" altLang="zh-CN" b="1" dirty="0">
              <a:latin typeface="Times New Roman" pitchFamily="18" charset="0"/>
              <a:ea typeface="楷体_GB2312" pitchFamily="49" charset="-122"/>
            </a:endParaRPr>
          </a:p>
        </p:txBody>
      </p:sp>
      <p:sp>
        <p:nvSpPr>
          <p:cNvPr id="10" name="矩形 9"/>
          <p:cNvSpPr/>
          <p:nvPr/>
        </p:nvSpPr>
        <p:spPr>
          <a:xfrm>
            <a:off x="5949050" y="3944880"/>
            <a:ext cx="529503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zh-CN" altLang="en-US" dirty="0" smtClean="0">
                <a:sym typeface="Symbol" panose="05050102010706020507" pitchFamily="18" charset="2"/>
              </a:rPr>
              <a:t>我很他</a:t>
            </a:r>
            <a:endParaRPr lang="en-US" altLang="zh-CN" b="1" dirty="0">
              <a:latin typeface="Times New Roman" pitchFamily="18" charset="0"/>
              <a:ea typeface="楷体_GB2312" pitchFamily="49" charset="-122"/>
            </a:endParaRPr>
          </a:p>
        </p:txBody>
      </p:sp>
      <p:sp>
        <p:nvSpPr>
          <p:cNvPr id="11" name="矩形 10"/>
          <p:cNvSpPr/>
          <p:nvPr/>
        </p:nvSpPr>
        <p:spPr>
          <a:xfrm>
            <a:off x="5933020" y="4525009"/>
            <a:ext cx="529503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dirty="0" smtClean="0">
                <a:sym typeface="Symbol" panose="05050102010706020507" pitchFamily="18" charset="2"/>
              </a:rPr>
              <a:t>+</a:t>
            </a:r>
            <a:r>
              <a:rPr lang="zh-CN" altLang="en-US" dirty="0" smtClean="0">
                <a:sym typeface="Symbol" panose="05050102010706020507" pitchFamily="18" charset="2"/>
              </a:rPr>
              <a:t>你很他</a:t>
            </a:r>
            <a:endParaRPr lang="en-US" altLang="zh-CN" b="1" dirty="0">
              <a:latin typeface="Times New Roman" pitchFamily="18" charset="0"/>
              <a:ea typeface="楷体_GB2312" pitchFamily="49" charset="-122"/>
            </a:endParaRPr>
          </a:p>
        </p:txBody>
      </p:sp>
      <p:sp>
        <p:nvSpPr>
          <p:cNvPr id="12" name="矩形 11"/>
          <p:cNvSpPr/>
          <p:nvPr/>
        </p:nvSpPr>
        <p:spPr>
          <a:xfrm>
            <a:off x="5933019" y="5155331"/>
            <a:ext cx="5295039" cy="397032"/>
          </a:xfrm>
          <a:prstGeom prst="rect">
            <a:avLst/>
          </a:prstGeom>
        </p:spPr>
        <p:txBody>
          <a:bodyPr wrap="none">
            <a:spAutoFit/>
          </a:bodyPr>
          <a:lstStyle/>
          <a:p>
            <a:pPr algn="just">
              <a:lnSpc>
                <a:spcPct val="110000"/>
              </a:lnSpc>
              <a:spcBef>
                <a:spcPct val="0"/>
              </a:spcBef>
              <a:buClrTx/>
              <a:buSzTx/>
              <a:buNone/>
            </a:pP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语句</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主语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谓语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宾语</a:t>
            </a:r>
            <a:r>
              <a:rPr lang="en-US" altLang="zh-CN" b="1" dirty="0">
                <a:latin typeface="Times New Roman" pitchFamily="18" charset="0"/>
                <a:ea typeface="楷体_GB2312" pitchFamily="49" charset="-122"/>
              </a:rPr>
              <a:t>〉</a:t>
            </a:r>
            <a:r>
              <a:rPr lang="en-US" altLang="zh-CN" dirty="0">
                <a:sym typeface="Symbol" panose="05050102010706020507" pitchFamily="18" charset="2"/>
              </a:rPr>
              <a:t></a:t>
            </a:r>
            <a:r>
              <a:rPr lang="en-US" altLang="zh-CN" dirty="0" smtClean="0">
                <a:sym typeface="Symbol" panose="05050102010706020507" pitchFamily="18" charset="2"/>
              </a:rPr>
              <a:t>+</a:t>
            </a:r>
            <a:r>
              <a:rPr lang="zh-CN" altLang="en-US" dirty="0" smtClean="0">
                <a:sym typeface="Symbol" panose="05050102010706020507" pitchFamily="18" charset="2"/>
              </a:rPr>
              <a:t>你很你</a:t>
            </a:r>
            <a:endParaRPr lang="en-US" altLang="zh-CN" b="1" dirty="0">
              <a:latin typeface="Times New Roman" pitchFamily="18" charset="0"/>
              <a:ea typeface="楷体_GB2312" pitchFamily="49" charset="-122"/>
            </a:endParaRPr>
          </a:p>
        </p:txBody>
      </p:sp>
    </p:spTree>
    <p:extLst>
      <p:ext uri="{BB962C8B-B14F-4D97-AF65-F5344CB8AC3E}">
        <p14:creationId xmlns:p14="http://schemas.microsoft.com/office/powerpoint/2010/main" val="262644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8" grpId="0"/>
      <p:bldP spid="9" grpId="0"/>
      <p:bldP spid="10"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日期占位符 9"/>
          <p:cNvSpPr>
            <a:spLocks noGrp="1"/>
          </p:cNvSpPr>
          <p:nvPr>
            <p:ph type="dt" sz="quarter" idx="10"/>
          </p:nvPr>
        </p:nvSpPr>
        <p:spPr/>
        <p:txBody>
          <a:bodyPr/>
          <a:lstStyle/>
          <a:p>
            <a:pPr>
              <a:defRPr/>
            </a:pPr>
            <a:fld id="{9FC50356-F99E-4E84-82BE-2BBF320EFFB3}" type="datetime1">
              <a:rPr lang="zh-CN" altLang="en-US"/>
              <a:pPr>
                <a:defRPr/>
              </a:pPr>
              <a:t>2021/3/3</a:t>
            </a:fld>
            <a:endParaRPr lang="zh-CN" altLang="en-US"/>
          </a:p>
        </p:txBody>
      </p:sp>
      <p:sp>
        <p:nvSpPr>
          <p:cNvPr id="2048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12E6B69D-9CF6-4C61-AE7A-CD10175C2026}" type="slidenum">
              <a:rPr lang="zh-CN" altLang="en-US" sz="1000">
                <a:solidFill>
                  <a:srgbClr val="9B9A98"/>
                </a:solidFill>
              </a:rPr>
              <a:pPr>
                <a:spcBef>
                  <a:spcPct val="0"/>
                </a:spcBef>
                <a:buClrTx/>
                <a:buSzTx/>
                <a:buFontTx/>
                <a:buNone/>
              </a:pPr>
              <a:t>14</a:t>
            </a:fld>
            <a:endParaRPr lang="zh-CN" altLang="en-US" sz="1000">
              <a:solidFill>
                <a:srgbClr val="9B9A98"/>
              </a:solidFill>
            </a:endParaRPr>
          </a:p>
        </p:txBody>
      </p:sp>
      <p:sp>
        <p:nvSpPr>
          <p:cNvPr id="314370"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20485" name="Rectangle 7"/>
          <p:cNvSpPr>
            <a:spLocks/>
          </p:cNvSpPr>
          <p:nvPr/>
        </p:nvSpPr>
        <p:spPr bwMode="auto">
          <a:xfrm>
            <a:off x="372241" y="676919"/>
            <a:ext cx="10732639" cy="166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zh-CN" altLang="en-US" dirty="0">
                <a:latin typeface="宋体" panose="02010600030101010101" pitchFamily="2" charset="-122"/>
              </a:rPr>
              <a:t>     </a:t>
            </a:r>
            <a:r>
              <a:rPr lang="en-US" altLang="zh-CN" sz="2800" b="1" dirty="0">
                <a:latin typeface="Times New Roman" panose="02020603050405020304" pitchFamily="18" charset="0"/>
                <a:ea typeface="楷体_GB2312" pitchFamily="49" charset="-122"/>
              </a:rPr>
              <a:t>1951-1956</a:t>
            </a:r>
            <a:r>
              <a:rPr lang="zh-CN" altLang="en-US" sz="2800" b="1" dirty="0">
                <a:latin typeface="Times New Roman" panose="02020603050405020304" pitchFamily="18" charset="0"/>
                <a:ea typeface="楷体_GB2312" pitchFamily="49" charset="-122"/>
              </a:rPr>
              <a:t>年期间，美国数学家</a:t>
            </a:r>
            <a:r>
              <a:rPr lang="en-US" altLang="zh-CN" sz="2800" b="1" dirty="0">
                <a:latin typeface="Times New Roman" panose="02020603050405020304" pitchFamily="18" charset="0"/>
                <a:ea typeface="楷体_GB2312" pitchFamily="49" charset="-122"/>
              </a:rPr>
              <a:t>Kleene</a:t>
            </a:r>
            <a:r>
              <a:rPr lang="zh-CN" altLang="en-US" sz="2800" b="1" dirty="0">
                <a:latin typeface="Times New Roman" panose="02020603050405020304" pitchFamily="18" charset="0"/>
                <a:ea typeface="楷体_GB2312" pitchFamily="49" charset="-122"/>
              </a:rPr>
              <a:t>（克林）在研究神经细胞时建立了自动机模型，使用该模型来识别一个语言。</a:t>
            </a:r>
          </a:p>
        </p:txBody>
      </p:sp>
      <p:grpSp>
        <p:nvGrpSpPr>
          <p:cNvPr id="20486" name="Group 8"/>
          <p:cNvGrpSpPr>
            <a:grpSpLocks/>
          </p:cNvGrpSpPr>
          <p:nvPr/>
        </p:nvGrpSpPr>
        <p:grpSpPr bwMode="auto">
          <a:xfrm>
            <a:off x="5738560" y="2505766"/>
            <a:ext cx="3995737" cy="3683848"/>
            <a:chOff x="3243" y="1616"/>
            <a:chExt cx="1769" cy="1970"/>
          </a:xfrm>
        </p:grpSpPr>
        <p:sp>
          <p:nvSpPr>
            <p:cNvPr id="314377" name="Text Box 9"/>
            <p:cNvSpPr txBox="1">
              <a:spLocks noChangeArrowheads="1"/>
            </p:cNvSpPr>
            <p:nvPr/>
          </p:nvSpPr>
          <p:spPr bwMode="auto">
            <a:xfrm>
              <a:off x="3243" y="2205"/>
              <a:ext cx="1043" cy="781"/>
            </a:xfrm>
            <a:prstGeom prst="rect">
              <a:avLst/>
            </a:prstGeom>
            <a:noFill/>
            <a:ln w="38100">
              <a:solidFill>
                <a:schemeClr val="tx1"/>
              </a:solidFill>
              <a:miter lim="800000"/>
              <a:headEnd/>
              <a:tailEnd/>
            </a:ln>
            <a:effectLst/>
          </p:spPr>
          <p:txBody>
            <a:bodyPr>
              <a:spAutoFit/>
            </a:bodyPr>
            <a:lstStyle/>
            <a:p>
              <a:pPr eaLnBrk="1" hangingPunct="1">
                <a:spcBef>
                  <a:spcPct val="50000"/>
                </a:spcBef>
                <a:defRPr/>
              </a:pPr>
              <a:r>
                <a:rPr lang="zh-CN" altLang="en-US">
                  <a:latin typeface="Arial" charset="0"/>
                </a:rPr>
                <a:t>   </a:t>
              </a:r>
            </a:p>
            <a:p>
              <a:pPr eaLnBrk="1" hangingPunct="1">
                <a:spcBef>
                  <a:spcPct val="50000"/>
                </a:spcBef>
                <a:defRPr/>
              </a:pPr>
              <a:r>
                <a:rPr lang="zh-CN" altLang="en-US" sz="2800" b="1">
                  <a:effectLst>
                    <a:outerShdw blurRad="38100" dist="38100" dir="2700000" algn="tl">
                      <a:srgbClr val="000000"/>
                    </a:outerShdw>
                  </a:effectLst>
                  <a:latin typeface="Arial" charset="0"/>
                </a:rPr>
                <a:t>    控制部件</a:t>
              </a:r>
            </a:p>
            <a:p>
              <a:pPr eaLnBrk="1" hangingPunct="1">
                <a:spcBef>
                  <a:spcPct val="50000"/>
                </a:spcBef>
                <a:defRPr/>
              </a:pPr>
              <a:endParaRPr lang="zh-CN" altLang="en-US">
                <a:latin typeface="Arial" charset="0"/>
              </a:endParaRPr>
            </a:p>
          </p:txBody>
        </p:sp>
        <p:sp>
          <p:nvSpPr>
            <p:cNvPr id="314378" name="AutoShape 10"/>
            <p:cNvSpPr>
              <a:spLocks noChangeArrowheads="1"/>
            </p:cNvSpPr>
            <p:nvPr/>
          </p:nvSpPr>
          <p:spPr bwMode="auto">
            <a:xfrm>
              <a:off x="3243" y="1616"/>
              <a:ext cx="952" cy="272"/>
            </a:xfrm>
            <a:prstGeom prst="flowChartPunchedTape">
              <a:avLst/>
            </a:prstGeom>
            <a:noFill/>
            <a:ln w="38100">
              <a:solidFill>
                <a:schemeClr val="tx1"/>
              </a:solidFill>
              <a:miter lim="800000"/>
              <a:headEnd/>
              <a:tailEnd/>
            </a:ln>
            <a:effectLst/>
          </p:spPr>
          <p:txBody>
            <a:bodyPr wrap="none" anchor="ctr"/>
            <a:lstStyle/>
            <a:p>
              <a:pPr algn="ctr" eaLnBrk="1" hangingPunct="1">
                <a:defRPr/>
              </a:pPr>
              <a:r>
                <a:rPr lang="zh-CN" altLang="en-US" sz="2400" b="1" dirty="0">
                  <a:effectLst>
                    <a:outerShdw blurRad="38100" dist="38100" dir="2700000" algn="tl">
                      <a:srgbClr val="000000"/>
                    </a:outerShdw>
                  </a:effectLst>
                  <a:latin typeface="Arial" charset="0"/>
                </a:rPr>
                <a:t>输入文件</a:t>
              </a:r>
            </a:p>
          </p:txBody>
        </p:sp>
        <p:sp>
          <p:nvSpPr>
            <p:cNvPr id="314379" name="AutoShape 11"/>
            <p:cNvSpPr>
              <a:spLocks noChangeArrowheads="1"/>
            </p:cNvSpPr>
            <p:nvPr/>
          </p:nvSpPr>
          <p:spPr bwMode="auto">
            <a:xfrm>
              <a:off x="4694" y="1661"/>
              <a:ext cx="318" cy="1452"/>
            </a:xfrm>
            <a:prstGeom prst="flowChartInternalStorage">
              <a:avLst/>
            </a:prstGeom>
            <a:noFill/>
            <a:ln w="38100">
              <a:solidFill>
                <a:schemeClr val="tx1"/>
              </a:solidFill>
              <a:miter lim="800000"/>
              <a:headEnd/>
              <a:tailEnd/>
            </a:ln>
            <a:effectLst/>
          </p:spPr>
          <p:txBody>
            <a:bodyPr wrap="none" anchor="ctr"/>
            <a:lstStyle/>
            <a:p>
              <a:pPr algn="ctr" eaLnBrk="1" hangingPunct="1">
                <a:defRPr/>
              </a:pPr>
              <a:r>
                <a:rPr lang="zh-CN" altLang="en-US" sz="2800" b="1">
                  <a:effectLst>
                    <a:outerShdw blurRad="38100" dist="38100" dir="2700000" algn="tl">
                      <a:srgbClr val="000000"/>
                    </a:outerShdw>
                  </a:effectLst>
                  <a:latin typeface="Arial" charset="0"/>
                </a:rPr>
                <a:t>存</a:t>
              </a:r>
            </a:p>
            <a:p>
              <a:pPr algn="ctr" eaLnBrk="1" hangingPunct="1">
                <a:defRPr/>
              </a:pPr>
              <a:r>
                <a:rPr lang="zh-CN" altLang="en-US" sz="2800" b="1">
                  <a:effectLst>
                    <a:outerShdw blurRad="38100" dist="38100" dir="2700000" algn="tl">
                      <a:srgbClr val="000000"/>
                    </a:outerShdw>
                  </a:effectLst>
                  <a:latin typeface="Arial" charset="0"/>
                </a:rPr>
                <a:t>储</a:t>
              </a:r>
            </a:p>
          </p:txBody>
        </p:sp>
        <p:sp>
          <p:nvSpPr>
            <p:cNvPr id="20491" name="AutoShape 12"/>
            <p:cNvSpPr>
              <a:spLocks noChangeArrowheads="1"/>
            </p:cNvSpPr>
            <p:nvPr/>
          </p:nvSpPr>
          <p:spPr bwMode="auto">
            <a:xfrm>
              <a:off x="4332" y="2523"/>
              <a:ext cx="272" cy="91"/>
            </a:xfrm>
            <a:prstGeom prst="leftRightArrow">
              <a:avLst>
                <a:gd name="adj1" fmla="val 50000"/>
                <a:gd name="adj2" fmla="val 59780"/>
              </a:avLst>
            </a:prstGeom>
            <a:solidFill>
              <a:srgbClr val="FFCC00"/>
            </a:solidFill>
            <a:ln w="38100">
              <a:solidFill>
                <a:schemeClr val="tx1"/>
              </a:solidFill>
              <a:miter lim="800000"/>
              <a:headEnd/>
              <a:tailEnd/>
            </a:ln>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sp>
          <p:nvSpPr>
            <p:cNvPr id="20492" name="AutoShape 13"/>
            <p:cNvSpPr>
              <a:spLocks noChangeArrowheads="1"/>
            </p:cNvSpPr>
            <p:nvPr/>
          </p:nvSpPr>
          <p:spPr bwMode="auto">
            <a:xfrm>
              <a:off x="3696" y="1933"/>
              <a:ext cx="91" cy="182"/>
            </a:xfrm>
            <a:prstGeom prst="downArrow">
              <a:avLst>
                <a:gd name="adj1" fmla="val 50000"/>
                <a:gd name="adj2" fmla="val 50000"/>
              </a:avLst>
            </a:prstGeom>
            <a:solidFill>
              <a:srgbClr val="FFCC00"/>
            </a:solidFill>
            <a:ln w="38100">
              <a:solidFill>
                <a:schemeClr val="tx1"/>
              </a:solidFill>
              <a:miter lim="800000"/>
              <a:headEnd/>
              <a:tailEnd/>
            </a:ln>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sp>
          <p:nvSpPr>
            <p:cNvPr id="20493" name="AutoShape 14"/>
            <p:cNvSpPr>
              <a:spLocks noChangeArrowheads="1"/>
            </p:cNvSpPr>
            <p:nvPr/>
          </p:nvSpPr>
          <p:spPr bwMode="auto">
            <a:xfrm>
              <a:off x="3651" y="3022"/>
              <a:ext cx="91" cy="182"/>
            </a:xfrm>
            <a:prstGeom prst="downArrow">
              <a:avLst>
                <a:gd name="adj1" fmla="val 50000"/>
                <a:gd name="adj2" fmla="val 50000"/>
              </a:avLst>
            </a:prstGeom>
            <a:solidFill>
              <a:srgbClr val="FFCC00"/>
            </a:solidFill>
            <a:ln w="38100">
              <a:solidFill>
                <a:schemeClr val="tx1"/>
              </a:solidFill>
              <a:miter lim="800000"/>
              <a:headEnd/>
              <a:tailEnd/>
            </a:ln>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sp>
          <p:nvSpPr>
            <p:cNvPr id="314383" name="Text Box 15"/>
            <p:cNvSpPr txBox="1">
              <a:spLocks noChangeArrowheads="1"/>
            </p:cNvSpPr>
            <p:nvPr/>
          </p:nvSpPr>
          <p:spPr bwMode="auto">
            <a:xfrm>
              <a:off x="3515" y="3339"/>
              <a:ext cx="680" cy="247"/>
            </a:xfrm>
            <a:prstGeom prst="rect">
              <a:avLst/>
            </a:prstGeom>
            <a:noFill/>
            <a:ln w="38100">
              <a:noFill/>
              <a:miter lim="800000"/>
              <a:headEnd/>
              <a:tailEnd/>
            </a:ln>
            <a:effectLst/>
          </p:spPr>
          <p:txBody>
            <a:bodyPr>
              <a:spAutoFit/>
            </a:bodyPr>
            <a:lstStyle/>
            <a:p>
              <a:pPr eaLnBrk="1" hangingPunct="1">
                <a:spcBef>
                  <a:spcPct val="50000"/>
                </a:spcBef>
                <a:defRPr/>
              </a:pPr>
              <a:r>
                <a:rPr lang="zh-CN" altLang="en-US" sz="2400" b="1">
                  <a:effectLst>
                    <a:outerShdw blurRad="38100" dist="38100" dir="2700000" algn="tl">
                      <a:srgbClr val="000000"/>
                    </a:outerShdw>
                  </a:effectLst>
                  <a:latin typeface="Arial" charset="0"/>
                </a:rPr>
                <a:t>输出</a:t>
              </a:r>
            </a:p>
          </p:txBody>
        </p:sp>
      </p:grpSp>
      <p:pic>
        <p:nvPicPr>
          <p:cNvPr id="20487" name="Picture 16" descr="Klee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176" y="2422931"/>
            <a:ext cx="2544763" cy="3095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56803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期占位符 9"/>
          <p:cNvSpPr>
            <a:spLocks noGrp="1"/>
          </p:cNvSpPr>
          <p:nvPr>
            <p:ph type="dt" sz="quarter" idx="10"/>
          </p:nvPr>
        </p:nvSpPr>
        <p:spPr/>
        <p:txBody>
          <a:bodyPr/>
          <a:lstStyle/>
          <a:p>
            <a:pPr>
              <a:defRPr/>
            </a:pPr>
            <a:fld id="{2ED83724-3F53-4019-B03C-F527A5FAAC19}" type="datetime1">
              <a:rPr lang="zh-CN" altLang="en-US"/>
              <a:pPr>
                <a:defRPr/>
              </a:pPr>
              <a:t>2021/3/3</a:t>
            </a:fld>
            <a:endParaRPr lang="zh-CN" altLang="en-US"/>
          </a:p>
        </p:txBody>
      </p:sp>
      <p:sp>
        <p:nvSpPr>
          <p:cNvPr id="2150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77513BE-3459-4FB3-B098-0B4937FB3AA5}" type="slidenum">
              <a:rPr lang="zh-CN" altLang="en-US" sz="1000">
                <a:solidFill>
                  <a:srgbClr val="9B9A98"/>
                </a:solidFill>
              </a:rPr>
              <a:pPr>
                <a:spcBef>
                  <a:spcPct val="0"/>
                </a:spcBef>
                <a:buClrTx/>
                <a:buSzTx/>
                <a:buFontTx/>
                <a:buNone/>
              </a:pPr>
              <a:t>15</a:t>
            </a:fld>
            <a:endParaRPr lang="zh-CN" altLang="en-US" sz="1000">
              <a:solidFill>
                <a:srgbClr val="9B9A98"/>
              </a:solidFill>
            </a:endParaRPr>
          </a:p>
        </p:txBody>
      </p:sp>
      <p:sp>
        <p:nvSpPr>
          <p:cNvPr id="31539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315395" name="Rectangle 3"/>
          <p:cNvSpPr>
            <a:spLocks/>
          </p:cNvSpPr>
          <p:nvPr/>
        </p:nvSpPr>
        <p:spPr bwMode="auto">
          <a:xfrm>
            <a:off x="1309688" y="4606189"/>
            <a:ext cx="9140825" cy="2224479"/>
          </a:xfrm>
          <a:prstGeom prst="rect">
            <a:avLst/>
          </a:prstGeom>
          <a:noFill/>
          <a:ln w="9525">
            <a:noFill/>
            <a:miter lim="800000"/>
            <a:headEnd/>
            <a:tailEnd/>
          </a:ln>
        </p:spPr>
        <p:txBody>
          <a:bodyPr/>
          <a:lstStyle/>
          <a:p>
            <a:pPr marL="419100" indent="-382588" algn="just">
              <a:lnSpc>
                <a:spcPct val="120000"/>
              </a:lnSpc>
              <a:spcBef>
                <a:spcPct val="20000"/>
              </a:spcBef>
              <a:buClr>
                <a:schemeClr val="accent1"/>
              </a:buClr>
              <a:buSzPct val="80000"/>
              <a:defRPr/>
            </a:pPr>
            <a:endParaRPr lang="zh-CN" altLang="en-US" sz="2000" b="1" dirty="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2000" b="1" dirty="0">
                <a:effectLst>
                  <a:outerShdw blurRad="38100" dist="38100" dir="2700000" algn="tl">
                    <a:srgbClr val="000000"/>
                  </a:outerShdw>
                </a:effectLst>
                <a:latin typeface="Times New Roman" pitchFamily="18" charset="0"/>
                <a:ea typeface="楷体_GB2312" pitchFamily="49" charset="-122"/>
              </a:rPr>
              <a:t>             </a:t>
            </a:r>
            <a:r>
              <a:rPr lang="zh-CN" altLang="en-US" sz="2000" b="1" dirty="0">
                <a:latin typeface="Times New Roman" pitchFamily="18" charset="0"/>
                <a:ea typeface="楷体_GB2312" pitchFamily="49" charset="-122"/>
              </a:rPr>
              <a:t>形式语言与自动机理论正式诞生</a:t>
            </a:r>
            <a:r>
              <a:rPr lang="zh-CN" altLang="en-US" sz="2000" b="1" dirty="0" smtClean="0">
                <a:latin typeface="Times New Roman" pitchFamily="18" charset="0"/>
                <a:ea typeface="楷体_GB2312" pitchFamily="49" charset="-122"/>
              </a:rPr>
              <a:t>，迅速</a:t>
            </a:r>
            <a:r>
              <a:rPr lang="zh-CN" altLang="en-US" sz="2000" b="1" dirty="0">
                <a:latin typeface="Times New Roman" pitchFamily="18" charset="0"/>
                <a:ea typeface="楷体_GB2312" pitchFamily="49" charset="-122"/>
              </a:rPr>
              <a:t>在计算机科学技术领域的得到了应用，成为计算机科学理论一个重要</a:t>
            </a:r>
            <a:r>
              <a:rPr lang="zh-CN" altLang="en-US" sz="2000" b="1" dirty="0" smtClean="0">
                <a:latin typeface="Times New Roman" pitchFamily="18" charset="0"/>
                <a:ea typeface="楷体_GB2312" pitchFamily="49" charset="-122"/>
              </a:rPr>
              <a:t>分支</a:t>
            </a:r>
            <a:r>
              <a:rPr lang="zh-CN" altLang="en-US" sz="2000" b="1" dirty="0" smtClean="0">
                <a:effectLst>
                  <a:outerShdw blurRad="38100" dist="38100" dir="2700000" algn="tl">
                    <a:srgbClr val="000000"/>
                  </a:outerShdw>
                </a:effectLst>
                <a:latin typeface="Times New Roman" pitchFamily="18" charset="0"/>
                <a:ea typeface="楷体_GB2312" pitchFamily="49" charset="-122"/>
              </a:rPr>
              <a:t>。</a:t>
            </a:r>
            <a:endParaRPr lang="zh-CN" altLang="en-US" sz="2000" b="1" dirty="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endParaRPr lang="zh-CN" altLang="en-US" sz="2800" b="1" dirty="0">
              <a:effectLst>
                <a:outerShdw blurRad="38100" dist="38100" dir="2700000" algn="tl">
                  <a:srgbClr val="000000"/>
                </a:outerShdw>
              </a:effectLst>
              <a:latin typeface="Times New Roman" pitchFamily="18" charset="0"/>
              <a:ea typeface="楷体_GB2312" pitchFamily="49" charset="-122"/>
            </a:endParaRPr>
          </a:p>
        </p:txBody>
      </p:sp>
      <p:sp>
        <p:nvSpPr>
          <p:cNvPr id="21510" name="AutoShape 15"/>
          <p:cNvSpPr>
            <a:spLocks noChangeArrowheads="1"/>
          </p:cNvSpPr>
          <p:nvPr/>
        </p:nvSpPr>
        <p:spPr bwMode="auto">
          <a:xfrm>
            <a:off x="5474796" y="2757981"/>
            <a:ext cx="1122362" cy="1084263"/>
          </a:xfrm>
          <a:prstGeom prst="plus">
            <a:avLst>
              <a:gd name="adj" fmla="val 36750"/>
            </a:avLst>
          </a:prstGeom>
          <a:solidFill>
            <a:srgbClr val="000080"/>
          </a:solidFill>
          <a:ln w="19050">
            <a:solidFill>
              <a:schemeClr val="tx1"/>
            </a:solidFill>
            <a:miter lim="800000"/>
            <a:headEnd/>
            <a:tailEnd/>
          </a:ln>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pic>
        <p:nvPicPr>
          <p:cNvPr id="21511" name="Picture 16" descr="1243267933vd1pY9s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6197" y="2599231"/>
            <a:ext cx="2351087" cy="1566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2" name="Picture 17" descr="Klee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7383" y="2295007"/>
            <a:ext cx="1919288" cy="1971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p:cNvSpPr/>
          <p:nvPr/>
        </p:nvSpPr>
        <p:spPr>
          <a:xfrm>
            <a:off x="963195" y="2332349"/>
            <a:ext cx="1534246" cy="2031325"/>
          </a:xfrm>
          <a:prstGeom prst="rect">
            <a:avLst/>
          </a:prstGeom>
        </p:spPr>
        <p:txBody>
          <a:bodyPr wrap="square">
            <a:spAutoFit/>
          </a:bodyPr>
          <a:lstStyle/>
          <a:p>
            <a:pPr algn="just">
              <a:defRPr/>
            </a:pPr>
            <a:r>
              <a:rPr lang="zh-CN" altLang="en-US" b="1" dirty="0">
                <a:solidFill>
                  <a:srgbClr val="FFC000"/>
                </a:solidFill>
                <a:latin typeface="Times New Roman" pitchFamily="18" charset="0"/>
                <a:ea typeface="楷体_GB2312" pitchFamily="49" charset="-122"/>
              </a:rPr>
              <a:t>文法生成法：</a:t>
            </a:r>
            <a:r>
              <a:rPr lang="zh-CN" altLang="en-US" b="1" dirty="0">
                <a:solidFill>
                  <a:srgbClr val="7030A0"/>
                </a:solidFill>
                <a:latin typeface="Times New Roman" pitchFamily="18" charset="0"/>
                <a:ea typeface="楷体_GB2312" pitchFamily="49" charset="-122"/>
              </a:rPr>
              <a:t>就是用有限个规则来产生出语言</a:t>
            </a:r>
            <a:r>
              <a:rPr lang="zh-CN" altLang="en-US" b="1" dirty="0" smtClean="0">
                <a:solidFill>
                  <a:srgbClr val="7030A0"/>
                </a:solidFill>
                <a:latin typeface="Times New Roman" pitchFamily="18" charset="0"/>
                <a:ea typeface="楷体_GB2312" pitchFamily="49" charset="-122"/>
              </a:rPr>
              <a:t>中      </a:t>
            </a:r>
            <a:r>
              <a:rPr lang="zh-CN" altLang="en-US" b="1" dirty="0">
                <a:solidFill>
                  <a:srgbClr val="7030A0"/>
                </a:solidFill>
                <a:latin typeface="Times New Roman" pitchFamily="18" charset="0"/>
                <a:ea typeface="楷体_GB2312" pitchFamily="49" charset="-122"/>
              </a:rPr>
              <a:t>无限个句子，这种规则集合称文法。</a:t>
            </a:r>
          </a:p>
        </p:txBody>
      </p:sp>
      <p:sp>
        <p:nvSpPr>
          <p:cNvPr id="3" name="矩形 2"/>
          <p:cNvSpPr/>
          <p:nvPr/>
        </p:nvSpPr>
        <p:spPr>
          <a:xfrm>
            <a:off x="9415463" y="2109067"/>
            <a:ext cx="2537979" cy="2613023"/>
          </a:xfrm>
          <a:prstGeom prst="rect">
            <a:avLst/>
          </a:prstGeom>
        </p:spPr>
        <p:txBody>
          <a:bodyPr wrap="square">
            <a:spAutoFit/>
          </a:bodyPr>
          <a:lstStyle/>
          <a:p>
            <a:pPr algn="just">
              <a:lnSpc>
                <a:spcPct val="130000"/>
              </a:lnSpc>
              <a:defRPr/>
            </a:pPr>
            <a:r>
              <a:rPr lang="zh-CN" altLang="en-US" b="1" dirty="0">
                <a:solidFill>
                  <a:srgbClr val="FFC000"/>
                </a:solidFill>
                <a:latin typeface="Times New Roman" pitchFamily="18" charset="0"/>
                <a:ea typeface="楷体_GB2312" pitchFamily="49" charset="-122"/>
              </a:rPr>
              <a:t>自动机识别法：</a:t>
            </a:r>
            <a:r>
              <a:rPr lang="zh-CN" altLang="en-US" b="1" dirty="0">
                <a:solidFill>
                  <a:srgbClr val="7030A0"/>
                </a:solidFill>
                <a:latin typeface="Times New Roman" pitchFamily="18" charset="0"/>
                <a:ea typeface="楷体_GB2312" pitchFamily="49" charset="-122"/>
              </a:rPr>
              <a:t>用自动机对语言中的句子进行</a:t>
            </a:r>
            <a:r>
              <a:rPr lang="zh-CN" altLang="en-US" b="1" dirty="0" smtClean="0">
                <a:solidFill>
                  <a:srgbClr val="7030A0"/>
                </a:solidFill>
                <a:latin typeface="Times New Roman" pitchFamily="18" charset="0"/>
                <a:ea typeface="楷体_GB2312" pitchFamily="49" charset="-122"/>
              </a:rPr>
              <a:t>识别</a:t>
            </a:r>
            <a:r>
              <a:rPr lang="zh-CN" altLang="en-US" b="1" dirty="0">
                <a:solidFill>
                  <a:srgbClr val="7030A0"/>
                </a:solidFill>
                <a:latin typeface="Times New Roman" pitchFamily="18" charset="0"/>
                <a:ea typeface="楷体_GB2312" pitchFamily="49" charset="-122"/>
              </a:rPr>
              <a:t>，自动机是描述离散变量的一个系统（</a:t>
            </a:r>
            <a:r>
              <a:rPr lang="zh-CN" altLang="en-US" b="1" dirty="0" smtClean="0">
                <a:solidFill>
                  <a:srgbClr val="7030A0"/>
                </a:solidFill>
                <a:latin typeface="Times New Roman" pitchFamily="18" charset="0"/>
                <a:ea typeface="楷体_GB2312" pitchFamily="49" charset="-122"/>
              </a:rPr>
              <a:t>数学模型</a:t>
            </a:r>
            <a:r>
              <a:rPr lang="zh-CN" altLang="en-US" b="1" dirty="0">
                <a:solidFill>
                  <a:srgbClr val="7030A0"/>
                </a:solidFill>
                <a:latin typeface="Times New Roman" pitchFamily="18" charset="0"/>
                <a:ea typeface="楷体_GB2312" pitchFamily="49" charset="-122"/>
              </a:rPr>
              <a:t>），在形式语言中称为识别器，也可看成是</a:t>
            </a:r>
            <a:r>
              <a:rPr lang="zh-CN" altLang="en-US" b="1" dirty="0" smtClean="0">
                <a:solidFill>
                  <a:srgbClr val="7030A0"/>
                </a:solidFill>
                <a:latin typeface="Times New Roman" pitchFamily="18" charset="0"/>
                <a:ea typeface="楷体_GB2312" pitchFamily="49" charset="-122"/>
              </a:rPr>
              <a:t>一个</a:t>
            </a:r>
            <a:r>
              <a:rPr lang="zh-CN" altLang="en-US" b="1" dirty="0">
                <a:solidFill>
                  <a:srgbClr val="7030A0"/>
                </a:solidFill>
                <a:latin typeface="Times New Roman" pitchFamily="18" charset="0"/>
                <a:ea typeface="楷体_GB2312" pitchFamily="49" charset="-122"/>
              </a:rPr>
              <a:t>识别程序</a:t>
            </a:r>
            <a:r>
              <a:rPr lang="zh-CN" altLang="en-US" b="1" dirty="0" smtClean="0">
                <a:solidFill>
                  <a:srgbClr val="7030A0"/>
                </a:solidFill>
                <a:latin typeface="Times New Roman" pitchFamily="18" charset="0"/>
                <a:ea typeface="楷体_GB2312" pitchFamily="49" charset="-122"/>
              </a:rPr>
              <a:t>。</a:t>
            </a:r>
            <a:endParaRPr lang="zh-CN" altLang="en-US" dirty="0">
              <a:solidFill>
                <a:srgbClr val="7030A0"/>
              </a:solidFill>
            </a:endParaRPr>
          </a:p>
        </p:txBody>
      </p:sp>
      <p:sp>
        <p:nvSpPr>
          <p:cNvPr id="4" name="矩形 3"/>
          <p:cNvSpPr/>
          <p:nvPr/>
        </p:nvSpPr>
        <p:spPr>
          <a:xfrm>
            <a:off x="1534159" y="1046406"/>
            <a:ext cx="7881303" cy="400110"/>
          </a:xfrm>
          <a:prstGeom prst="rect">
            <a:avLst/>
          </a:prstGeom>
        </p:spPr>
        <p:txBody>
          <a:bodyPr wrap="square">
            <a:spAutoFit/>
          </a:bodyPr>
          <a:lstStyle/>
          <a:p>
            <a:r>
              <a:rPr lang="zh-CN" altLang="en-US" sz="2000" b="1" dirty="0">
                <a:latin typeface="Times New Roman" pitchFamily="18" charset="0"/>
                <a:ea typeface="黑体" pitchFamily="2" charset="-122"/>
              </a:rPr>
              <a:t> </a:t>
            </a:r>
            <a:r>
              <a:rPr lang="zh-CN" altLang="en-US" b="1" dirty="0">
                <a:latin typeface="Times New Roman" pitchFamily="18" charset="0"/>
                <a:ea typeface="楷体_GB2312" pitchFamily="49" charset="-122"/>
              </a:rPr>
              <a:t>乔姆斯基</a:t>
            </a:r>
            <a:r>
              <a:rPr lang="en-US" altLang="zh-CN" b="1" dirty="0">
                <a:latin typeface="Times New Roman" pitchFamily="18" charset="0"/>
                <a:ea typeface="楷体_GB2312" pitchFamily="49" charset="-122"/>
              </a:rPr>
              <a:t>1959</a:t>
            </a:r>
            <a:r>
              <a:rPr lang="zh-CN" altLang="en-US" b="1" dirty="0">
                <a:latin typeface="Times New Roman" pitchFamily="18" charset="0"/>
                <a:ea typeface="楷体_GB2312" pitchFamily="49" charset="-122"/>
              </a:rPr>
              <a:t>将形式语言的研究成果和自动机的研究成果结合。</a:t>
            </a:r>
            <a:endParaRPr lang="zh-CN" altLang="en-US" dirty="0"/>
          </a:p>
        </p:txBody>
      </p:sp>
    </p:spTree>
    <p:extLst>
      <p:ext uri="{BB962C8B-B14F-4D97-AF65-F5344CB8AC3E}">
        <p14:creationId xmlns:p14="http://schemas.microsoft.com/office/powerpoint/2010/main" val="1888331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86570FF4-CFAE-4B9A-9977-34CD02189773}" type="datetime1">
              <a:rPr lang="zh-CN" altLang="en-US"/>
              <a:pPr>
                <a:defRPr/>
              </a:pPr>
              <a:t>2021/3/3</a:t>
            </a:fld>
            <a:endParaRPr lang="zh-CN" altLang="en-US"/>
          </a:p>
        </p:txBody>
      </p:sp>
      <p:sp>
        <p:nvSpPr>
          <p:cNvPr id="225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FBCD268-E5FA-4151-8A09-B35A32F471DB}" type="slidenum">
              <a:rPr lang="zh-CN" altLang="en-US" sz="1000">
                <a:solidFill>
                  <a:srgbClr val="9B9A98"/>
                </a:solidFill>
              </a:rPr>
              <a:pPr>
                <a:spcBef>
                  <a:spcPct val="0"/>
                </a:spcBef>
                <a:buClrTx/>
                <a:buSzTx/>
                <a:buFontTx/>
                <a:buNone/>
              </a:pPr>
              <a:t>16</a:t>
            </a:fld>
            <a:endParaRPr lang="zh-CN" altLang="en-US" sz="1000">
              <a:solidFill>
                <a:srgbClr val="9B9A98"/>
              </a:solidFill>
            </a:endParaRPr>
          </a:p>
        </p:txBody>
      </p:sp>
      <p:sp>
        <p:nvSpPr>
          <p:cNvPr id="317442"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317447" name="Rectangle 7"/>
          <p:cNvSpPr>
            <a:spLocks/>
          </p:cNvSpPr>
          <p:nvPr/>
        </p:nvSpPr>
        <p:spPr bwMode="auto">
          <a:xfrm>
            <a:off x="529532" y="683259"/>
            <a:ext cx="10748067" cy="4114800"/>
          </a:xfrm>
          <a:prstGeom prst="rect">
            <a:avLst/>
          </a:prstGeom>
          <a:noFill/>
          <a:ln w="9525">
            <a:noFill/>
            <a:miter lim="800000"/>
            <a:headEnd/>
            <a:tailEnd/>
          </a:ln>
        </p:spPr>
        <p:txBody>
          <a:bodyPr/>
          <a:lstStyle/>
          <a:p>
            <a:pPr marL="419100" indent="-382588" algn="just">
              <a:lnSpc>
                <a:spcPct val="140000"/>
              </a:lnSpc>
              <a:spcBef>
                <a:spcPct val="20000"/>
              </a:spcBef>
              <a:buClr>
                <a:schemeClr val="accent1"/>
              </a:buClr>
              <a:buSzPct val="80000"/>
              <a:defRPr/>
            </a:pPr>
            <a:r>
              <a:rPr lang="zh-CN" altLang="en-US" sz="2000" b="1" dirty="0">
                <a:effectLst>
                  <a:outerShdw blurRad="38100" dist="38100" dir="2700000" algn="tl">
                    <a:srgbClr val="000000"/>
                  </a:outerShdw>
                </a:effectLst>
                <a:latin typeface="Times New Roman" pitchFamily="18" charset="0"/>
                <a:ea typeface="楷体_GB2312" pitchFamily="49" charset="-122"/>
              </a:rPr>
              <a:t>             </a:t>
            </a:r>
            <a:r>
              <a:rPr lang="zh-CN" altLang="en-US" sz="2000" b="1" dirty="0">
                <a:latin typeface="Times New Roman" pitchFamily="18" charset="0"/>
                <a:ea typeface="楷体_GB2312" pitchFamily="49" charset="-122"/>
              </a:rPr>
              <a:t>形式语言理论研究的对象不仅是自然语言，也有人工语言（包括计算机编程的高级语言）</a:t>
            </a:r>
            <a:r>
              <a:rPr lang="zh-CN" altLang="en-US" sz="2000" b="1" dirty="0" smtClean="0">
                <a:latin typeface="Times New Roman" pitchFamily="18" charset="0"/>
                <a:ea typeface="楷体_GB2312" pitchFamily="49" charset="-122"/>
              </a:rPr>
              <a:t>。乔姆斯基的形式语言理论得到了</a:t>
            </a:r>
            <a:r>
              <a:rPr lang="zh-CN" altLang="en-US" sz="2000" b="1" dirty="0" smtClean="0">
                <a:solidFill>
                  <a:srgbClr val="C00000"/>
                </a:solidFill>
                <a:latin typeface="Times New Roman" pitchFamily="18" charset="0"/>
                <a:ea typeface="楷体_GB2312" pitchFamily="49" charset="-122"/>
              </a:rPr>
              <a:t>多重验证</a:t>
            </a:r>
            <a:r>
              <a:rPr lang="zh-CN" altLang="en-US" sz="2000" b="1" dirty="0">
                <a:latin typeface="Times New Roman" pitchFamily="18" charset="0"/>
                <a:ea typeface="楷体_GB2312" pitchFamily="49" charset="-122"/>
              </a:rPr>
              <a:t>，于是才为语言学界和计算机科学界所折服，“引发了语言学中的伽利略式的科学革命的开端”</a:t>
            </a:r>
          </a:p>
        </p:txBody>
      </p:sp>
      <p:sp>
        <p:nvSpPr>
          <p:cNvPr id="6" name="矩形 5"/>
          <p:cNvSpPr/>
          <p:nvPr/>
        </p:nvSpPr>
        <p:spPr>
          <a:xfrm>
            <a:off x="1364672" y="2646680"/>
            <a:ext cx="9740207" cy="2585323"/>
          </a:xfrm>
          <a:prstGeom prst="rect">
            <a:avLst/>
          </a:prstGeom>
        </p:spPr>
        <p:txBody>
          <a:bodyPr wrap="square">
            <a:spAutoFit/>
          </a:bodyPr>
          <a:lstStyle/>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乔姆斯基的形式语言理论得到过计算机科学的三重验证：</a:t>
            </a:r>
            <a:endParaRPr lang="en-US" altLang="zh-CN" b="1" dirty="0" smtClean="0">
              <a:solidFill>
                <a:srgbClr val="7030A0"/>
              </a:solidFill>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验证一、乔姆斯基的四型文法与四种语言自动机一一对应</a:t>
            </a:r>
            <a:endParaRPr lang="en-US" altLang="zh-CN" b="1" dirty="0" smtClean="0">
              <a:solidFill>
                <a:srgbClr val="7030A0"/>
              </a:solidFill>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验证二、计算机所使用的各种高级程序设计语言（</a:t>
            </a:r>
            <a:r>
              <a:rPr lang="en-US" altLang="zh-CN" b="1" dirty="0" smtClean="0">
                <a:solidFill>
                  <a:srgbClr val="7030A0"/>
                </a:solidFill>
                <a:latin typeface="Times New Roman" pitchFamily="18" charset="0"/>
                <a:ea typeface="楷体_GB2312" pitchFamily="49" charset="-122"/>
              </a:rPr>
              <a:t>ALGOL\C\Java</a:t>
            </a:r>
            <a:r>
              <a:rPr lang="zh-CN" altLang="en-US" b="1" dirty="0" smtClean="0">
                <a:solidFill>
                  <a:srgbClr val="7030A0"/>
                </a:solidFill>
                <a:latin typeface="Times New Roman" pitchFamily="18" charset="0"/>
                <a:ea typeface="楷体_GB2312" pitchFamily="49" charset="-122"/>
              </a:rPr>
              <a:t>等）都遵循一种程序语言文法描述的范式，即巴科斯范式</a:t>
            </a:r>
            <a:endParaRPr lang="en-US" altLang="zh-CN" b="1" dirty="0" smtClean="0">
              <a:solidFill>
                <a:srgbClr val="7030A0"/>
              </a:solidFill>
              <a:latin typeface="Times New Roman" pitchFamily="18" charset="0"/>
              <a:ea typeface="楷体_GB2312" pitchFamily="49" charset="-122"/>
            </a:endParaRPr>
          </a:p>
          <a:p>
            <a:pPr marL="419100" indent="-382588" algn="just">
              <a:lnSpc>
                <a:spcPct val="140000"/>
              </a:lnSpc>
              <a:spcBef>
                <a:spcPct val="20000"/>
              </a:spcBef>
              <a:buClr>
                <a:schemeClr val="accent1"/>
              </a:buClr>
              <a:buSzPct val="80000"/>
              <a:defRPr/>
            </a:pPr>
            <a:r>
              <a:rPr lang="zh-CN" altLang="en-US" b="1" dirty="0" smtClean="0">
                <a:solidFill>
                  <a:srgbClr val="7030A0"/>
                </a:solidFill>
                <a:latin typeface="Times New Roman" pitchFamily="18" charset="0"/>
                <a:ea typeface="楷体_GB2312" pitchFamily="49" charset="-122"/>
              </a:rPr>
              <a:t>验证三、乔姆斯基用形式语言理论的思想证明了计算机科学的一个重大理论问题：计算机程序语言是否有歧义是不可判定的。</a:t>
            </a:r>
            <a:endParaRPr lang="en-US" altLang="zh-CN" b="1" dirty="0">
              <a:solidFill>
                <a:srgbClr val="7030A0"/>
              </a:solidFill>
              <a:latin typeface="Times New Roman" pitchFamily="18" charset="0"/>
              <a:ea typeface="楷体_GB2312" pitchFamily="49" charset="-122"/>
            </a:endParaRPr>
          </a:p>
        </p:txBody>
      </p:sp>
    </p:spTree>
    <p:extLst>
      <p:ext uri="{BB962C8B-B14F-4D97-AF65-F5344CB8AC3E}">
        <p14:creationId xmlns:p14="http://schemas.microsoft.com/office/powerpoint/2010/main" val="2411469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17</a:t>
            </a:fld>
            <a:endParaRPr lang="zh-CN" altLang="en-US">
              <a:solidFill>
                <a:prstClr val="black">
                  <a:tint val="75000"/>
                </a:prstClr>
              </a:solidFill>
            </a:endParaRPr>
          </a:p>
        </p:txBody>
      </p:sp>
      <p:sp>
        <p:nvSpPr>
          <p:cNvPr id="3" name="矩形 2"/>
          <p:cNvSpPr/>
          <p:nvPr/>
        </p:nvSpPr>
        <p:spPr>
          <a:xfrm>
            <a:off x="2040572" y="1555234"/>
            <a:ext cx="4339650" cy="461665"/>
          </a:xfrm>
          <a:prstGeom prst="rect">
            <a:avLst/>
          </a:prstGeom>
        </p:spPr>
        <p:txBody>
          <a:bodyPr wrap="none">
            <a:spAutoFit/>
          </a:bodyPr>
          <a:lstStyle/>
          <a:p>
            <a:r>
              <a:rPr lang="en-US" altLang="zh-CN" sz="2400" b="1" kern="100" dirty="0" smtClean="0">
                <a:ea typeface="微软雅黑" panose="020B0503020204020204" pitchFamily="34" charset="-122"/>
                <a:cs typeface="Times New Roman" panose="02020603050405020304" pitchFamily="18" charset="0"/>
              </a:rPr>
              <a:t>2.2 </a:t>
            </a:r>
            <a:r>
              <a:rPr lang="zh-CN" altLang="zh-CN" sz="2400" b="1" kern="100" dirty="0" smtClean="0">
                <a:ea typeface="微软雅黑" panose="020B0503020204020204" pitchFamily="34" charset="-122"/>
                <a:cs typeface="Times New Roman" panose="02020603050405020304" pitchFamily="18" charset="0"/>
              </a:rPr>
              <a:t>字母表</a:t>
            </a:r>
            <a:r>
              <a:rPr lang="zh-CN" altLang="zh-CN" sz="2400" b="1" kern="100" dirty="0">
                <a:ea typeface="微软雅黑" panose="020B0503020204020204" pitchFamily="34" charset="-122"/>
                <a:cs typeface="Times New Roman" panose="02020603050405020304" pitchFamily="18" charset="0"/>
              </a:rPr>
              <a:t>和符号串的基本概念</a:t>
            </a:r>
            <a:endParaRPr lang="zh-CN" altLang="en-US" sz="2400" dirty="0"/>
          </a:p>
        </p:txBody>
      </p:sp>
    </p:spTree>
    <p:extLst>
      <p:ext uri="{BB962C8B-B14F-4D97-AF65-F5344CB8AC3E}">
        <p14:creationId xmlns:p14="http://schemas.microsoft.com/office/powerpoint/2010/main" val="14631015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18</a:t>
            </a:fld>
            <a:endParaRPr lang="zh-CN" altLang="en-US">
              <a:solidFill>
                <a:prstClr val="black">
                  <a:tint val="75000"/>
                </a:prstClr>
              </a:solidFill>
            </a:endParaRPr>
          </a:p>
        </p:txBody>
      </p:sp>
      <p:sp>
        <p:nvSpPr>
          <p:cNvPr id="3" name="文本框 2"/>
          <p:cNvSpPr txBox="1">
            <a:spLocks noChangeArrowheads="1"/>
          </p:cNvSpPr>
          <p:nvPr/>
        </p:nvSpPr>
        <p:spPr bwMode="auto">
          <a:xfrm>
            <a:off x="1663700" y="1644651"/>
            <a:ext cx="768811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b="1" dirty="0" smtClean="0">
                <a:solidFill>
                  <a:srgbClr val="FFC000"/>
                </a:solidFill>
              </a:rPr>
              <a:t>         </a:t>
            </a:r>
            <a:r>
              <a:rPr lang="zh-CN" altLang="zh-CN" b="1" dirty="0" smtClean="0">
                <a:solidFill>
                  <a:srgbClr val="FFC000"/>
                </a:solidFill>
              </a:rPr>
              <a:t>无论</a:t>
            </a:r>
            <a:r>
              <a:rPr lang="zh-CN" altLang="zh-CN" b="1" dirty="0">
                <a:solidFill>
                  <a:srgbClr val="FFC000"/>
                </a:solidFill>
              </a:rPr>
              <a:t>是“自然语言”或是“程序设计语言”，都是由单词按照一定的语法规则构成的复杂的符号系统。</a:t>
            </a:r>
            <a:endParaRPr lang="zh-CN" altLang="en-US" b="1" dirty="0">
              <a:solidFill>
                <a:srgbClr val="FFC000"/>
              </a:solidFill>
            </a:endParaRPr>
          </a:p>
        </p:txBody>
      </p:sp>
    </p:spTree>
    <p:extLst>
      <p:ext uri="{BB962C8B-B14F-4D97-AF65-F5344CB8AC3E}">
        <p14:creationId xmlns:p14="http://schemas.microsoft.com/office/powerpoint/2010/main" val="268725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99A56EBD-CD65-4BC4-BFD5-0D7667E85D2E}" type="datetime1">
              <a:rPr lang="zh-CN" altLang="en-US"/>
              <a:pPr>
                <a:defRPr/>
              </a:pPr>
              <a:t>2021/3/3</a:t>
            </a:fld>
            <a:endParaRPr lang="zh-CN" altLang="en-US"/>
          </a:p>
        </p:txBody>
      </p:sp>
      <p:sp>
        <p:nvSpPr>
          <p:cNvPr id="552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F8CBAF8-5300-44CA-8AC2-4861B224F2BB}" type="slidenum">
              <a:rPr lang="zh-CN" altLang="en-US" sz="1000">
                <a:solidFill>
                  <a:srgbClr val="9B9A98"/>
                </a:solidFill>
              </a:rPr>
              <a:pPr>
                <a:spcBef>
                  <a:spcPct val="0"/>
                </a:spcBef>
                <a:buClrTx/>
                <a:buSzTx/>
                <a:buFontTx/>
                <a:buNone/>
              </a:pPr>
              <a:t>19</a:t>
            </a:fld>
            <a:endParaRPr lang="zh-CN" altLang="en-US" sz="1000">
              <a:solidFill>
                <a:srgbClr val="9B9A98"/>
              </a:solidFill>
            </a:endParaRPr>
          </a:p>
        </p:txBody>
      </p:sp>
      <p:sp>
        <p:nvSpPr>
          <p:cNvPr id="35635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a:t>
            </a:r>
            <a:r>
              <a:rPr lang="zh-CN" altLang="en-US" sz="3600" b="1" dirty="0" smtClean="0">
                <a:solidFill>
                  <a:srgbClr val="FFC000"/>
                </a:solidFill>
                <a:latin typeface="Times New Roman" pitchFamily="18" charset="0"/>
                <a:ea typeface="黑体" pitchFamily="2" charset="-122"/>
              </a:rPr>
              <a:t>概念</a:t>
            </a:r>
            <a:endParaRPr lang="zh-CN" altLang="en-US" sz="3600" b="1" dirty="0">
              <a:solidFill>
                <a:srgbClr val="FFC000"/>
              </a:solidFill>
              <a:latin typeface="Times New Roman" pitchFamily="18" charset="0"/>
              <a:ea typeface="黑体" pitchFamily="2" charset="-122"/>
            </a:endParaRPr>
          </a:p>
        </p:txBody>
      </p:sp>
      <p:sp>
        <p:nvSpPr>
          <p:cNvPr id="356355" name="Text Box 3"/>
          <p:cNvSpPr txBox="1">
            <a:spLocks noChangeArrowheads="1"/>
          </p:cNvSpPr>
          <p:nvPr/>
        </p:nvSpPr>
        <p:spPr bwMode="auto">
          <a:xfrm>
            <a:off x="1804989" y="1709738"/>
            <a:ext cx="8535987" cy="4610100"/>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1</a:t>
            </a:r>
            <a:r>
              <a:rPr lang="zh-CN" altLang="en-US" sz="2800" b="1" dirty="0">
                <a:solidFill>
                  <a:srgbClr val="FFC000"/>
                </a:solidFill>
                <a:latin typeface="Times New Roman" pitchFamily="18" charset="0"/>
                <a:ea typeface="楷体_GB2312" pitchFamily="49" charset="-122"/>
              </a:rPr>
              <a:t>、字母表</a:t>
            </a:r>
          </a:p>
          <a:p>
            <a:pPr algn="just" eaLnBrk="1" hangingPunct="1">
              <a:lnSpc>
                <a:spcPct val="130000"/>
              </a:lnSpc>
              <a:defRPr/>
            </a:pPr>
            <a:r>
              <a:rPr lang="zh-CN" altLang="en-US" sz="2500" b="1" dirty="0">
                <a:latin typeface="Times New Roman" pitchFamily="18" charset="0"/>
                <a:ea typeface="楷体_GB2312" pitchFamily="49" charset="-122"/>
              </a:rPr>
              <a:t>        有限个元素的</a:t>
            </a:r>
            <a:r>
              <a:rPr lang="zh-CN" altLang="en-US" sz="2500" b="1" dirty="0">
                <a:solidFill>
                  <a:srgbClr val="FFC000"/>
                </a:solidFill>
                <a:latin typeface="Times New Roman" pitchFamily="18" charset="0"/>
                <a:ea typeface="楷体_GB2312" pitchFamily="49" charset="-122"/>
              </a:rPr>
              <a:t>非空集合</a:t>
            </a:r>
            <a:r>
              <a:rPr lang="zh-CN" altLang="en-US" sz="2500" b="1" dirty="0">
                <a:latin typeface="Times New Roman" pitchFamily="18" charset="0"/>
                <a:ea typeface="楷体_GB2312" pitchFamily="49" charset="-122"/>
              </a:rPr>
              <a:t>称字母表，也称符号集。</a:t>
            </a:r>
            <a:r>
              <a:rPr lang="zh-CN" altLang="en-US" sz="2500" b="1" dirty="0">
                <a:solidFill>
                  <a:srgbClr val="FFC000"/>
                </a:solidFill>
                <a:latin typeface="Times New Roman" pitchFamily="18" charset="0"/>
                <a:ea typeface="楷体_GB2312" pitchFamily="49" charset="-122"/>
              </a:rPr>
              <a:t>它是组成一个语言最基本的成分</a:t>
            </a:r>
            <a:r>
              <a:rPr lang="zh-CN" altLang="en-US" sz="2500" b="1" dirty="0">
                <a:latin typeface="Times New Roman" pitchFamily="18" charset="0"/>
                <a:ea typeface="楷体_GB2312" pitchFamily="49" charset="-122"/>
              </a:rPr>
              <a:t>。字母表中元素称符号。</a:t>
            </a:r>
          </a:p>
          <a:p>
            <a:pPr algn="just" eaLnBrk="1" hangingPunct="1">
              <a:lnSpc>
                <a:spcPct val="130000"/>
              </a:lnSpc>
              <a:defRPr/>
            </a:pPr>
            <a:r>
              <a:rPr lang="zh-CN" altLang="en-US" sz="2500" b="1" dirty="0">
                <a:latin typeface="Times New Roman" pitchFamily="18" charset="0"/>
                <a:ea typeface="楷体_GB2312" pitchFamily="49" charset="-122"/>
              </a:rPr>
              <a:t>        习惯上用</a:t>
            </a:r>
            <a:r>
              <a:rPr lang="en-US" altLang="zh-CN" sz="2500" b="1" dirty="0">
                <a:latin typeface="Times New Roman" pitchFamily="18" charset="0"/>
                <a:ea typeface="楷体_GB2312" pitchFamily="49" charset="-122"/>
              </a:rPr>
              <a:t>V</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Σ</a:t>
            </a:r>
            <a:r>
              <a:rPr lang="zh-CN" altLang="en-US" sz="2500" b="1" dirty="0">
                <a:latin typeface="Times New Roman" pitchFamily="18" charset="0"/>
                <a:ea typeface="楷体_GB2312" pitchFamily="49" charset="-122"/>
              </a:rPr>
              <a:t>或其它大写字母表示。例如</a:t>
            </a:r>
            <a:r>
              <a:rPr lang="en-US" altLang="zh-CN" sz="2500" b="1" dirty="0">
                <a:latin typeface="Times New Roman" pitchFamily="18" charset="0"/>
                <a:ea typeface="楷体_GB2312" pitchFamily="49" charset="-122"/>
              </a:rPr>
              <a:t>V={</a:t>
            </a:r>
            <a:r>
              <a:rPr lang="en-US" altLang="zh-CN" sz="2500" b="1" dirty="0" err="1">
                <a:latin typeface="Times New Roman" pitchFamily="18" charset="0"/>
                <a:ea typeface="楷体_GB2312" pitchFamily="49" charset="-122"/>
              </a:rPr>
              <a:t>a,b,c</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V={α,β…ω}</a:t>
            </a:r>
            <a:r>
              <a:rPr lang="zh-CN" altLang="en-US" sz="2500" b="1" dirty="0">
                <a:latin typeface="Times New Roman" pitchFamily="18" charset="0"/>
                <a:ea typeface="楷体_GB2312" pitchFamily="49" charset="-122"/>
              </a:rPr>
              <a:t>等都是字母表。</a:t>
            </a:r>
            <a:r>
              <a:rPr lang="en-US" altLang="zh-CN" sz="2500" b="1" dirty="0">
                <a:latin typeface="Times New Roman" pitchFamily="18" charset="0"/>
                <a:ea typeface="楷体_GB2312" pitchFamily="49" charset="-122"/>
              </a:rPr>
              <a:t>|V|</a:t>
            </a:r>
            <a:r>
              <a:rPr lang="zh-CN" altLang="en-US" sz="2500" b="1" dirty="0">
                <a:latin typeface="Times New Roman" pitchFamily="18" charset="0"/>
                <a:ea typeface="楷体_GB2312" pitchFamily="49" charset="-122"/>
              </a:rPr>
              <a:t>表示字母表中符号的个数。</a:t>
            </a:r>
          </a:p>
          <a:p>
            <a:pPr algn="just" eaLnBrk="1" hangingPunct="1">
              <a:lnSpc>
                <a:spcPct val="130000"/>
              </a:lnSpc>
              <a:defRPr/>
            </a:pPr>
            <a:r>
              <a:rPr lang="zh-CN" altLang="en-US" sz="2500" b="1" dirty="0">
                <a:latin typeface="Times New Roman" pitchFamily="18" charset="0"/>
                <a:ea typeface="楷体_GB2312" pitchFamily="49" charset="-122"/>
              </a:rPr>
              <a:t>        对于不同程序设计语言有不同字母表。例如，机器语言字母表</a:t>
            </a:r>
            <a:r>
              <a:rPr lang="en-US" altLang="zh-CN" sz="2500" b="1" dirty="0">
                <a:latin typeface="Times New Roman" pitchFamily="18" charset="0"/>
                <a:ea typeface="楷体_GB2312" pitchFamily="49" charset="-122"/>
              </a:rPr>
              <a:t>={0,1}</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PASCAL</a:t>
            </a:r>
            <a:r>
              <a:rPr lang="zh-CN" altLang="en-US" sz="2500" b="1" dirty="0">
                <a:latin typeface="Times New Roman" pitchFamily="18" charset="0"/>
                <a:ea typeface="楷体_GB2312" pitchFamily="49" charset="-122"/>
              </a:rPr>
              <a:t>语言的字母表由字母、数字以及一些特殊符号，如</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等组成。 </a:t>
            </a:r>
          </a:p>
          <a:p>
            <a:pPr algn="just" eaLnBrk="1" hangingPunct="1">
              <a:lnSpc>
                <a:spcPct val="130000"/>
              </a:lnSpc>
              <a:defRPr/>
            </a:pPr>
            <a:r>
              <a:rPr lang="zh-CN" altLang="en-US" sz="2500" b="1" dirty="0">
                <a:solidFill>
                  <a:srgbClr val="FFC000"/>
                </a:solidFill>
                <a:latin typeface="Times New Roman" pitchFamily="18" charset="0"/>
                <a:ea typeface="楷体_GB2312" pitchFamily="49" charset="-122"/>
              </a:rPr>
              <a:t>        注意：在一个语言中不能出现字母表以外的符号。</a:t>
            </a:r>
          </a:p>
        </p:txBody>
      </p:sp>
    </p:spTree>
    <p:extLst>
      <p:ext uri="{BB962C8B-B14F-4D97-AF65-F5344CB8AC3E}">
        <p14:creationId xmlns:p14="http://schemas.microsoft.com/office/powerpoint/2010/main" val="376374922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63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35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t>2</a:t>
            </a:fld>
            <a:endParaRPr lang="zh-CN" altLang="en-US"/>
          </a:p>
        </p:txBody>
      </p:sp>
      <p:sp>
        <p:nvSpPr>
          <p:cNvPr id="3" name="矩形 2"/>
          <p:cNvSpPr/>
          <p:nvPr/>
        </p:nvSpPr>
        <p:spPr>
          <a:xfrm>
            <a:off x="1769917" y="1131562"/>
            <a:ext cx="8537865" cy="4832092"/>
          </a:xfrm>
          <a:prstGeom prst="rect">
            <a:avLst/>
          </a:prstGeom>
        </p:spPr>
        <p:txBody>
          <a:bodyPr wrap="square">
            <a:spAutoFit/>
          </a:bodyPr>
          <a:lstStyle/>
          <a:p>
            <a:r>
              <a:rPr lang="zh-CN" altLang="en-US" sz="2800" b="1" dirty="0" smtClean="0">
                <a:latin typeface="+mn-ea"/>
              </a:rPr>
              <a:t>（</a:t>
            </a:r>
            <a:r>
              <a:rPr lang="en-US" altLang="zh-CN" sz="2800" b="1" dirty="0" smtClean="0">
                <a:latin typeface="+mn-ea"/>
              </a:rPr>
              <a:t>1</a:t>
            </a:r>
            <a:r>
              <a:rPr lang="zh-CN" altLang="en-US" sz="2800" b="1" dirty="0" smtClean="0">
                <a:latin typeface="+mn-ea"/>
              </a:rPr>
              <a:t>）第一个公认的高级程序设计语言是什么？</a:t>
            </a:r>
            <a:endParaRPr lang="en-US" altLang="zh-CN" sz="2800" b="1" dirty="0" smtClean="0">
              <a:latin typeface="+mn-ea"/>
            </a:endParaRPr>
          </a:p>
          <a:p>
            <a:r>
              <a:rPr lang="zh-CN" altLang="en-US" sz="2800" b="1" dirty="0">
                <a:latin typeface="+mn-ea"/>
              </a:rPr>
              <a:t>（</a:t>
            </a:r>
            <a:r>
              <a:rPr lang="en-US" altLang="zh-CN" sz="2800" b="1" dirty="0" smtClean="0">
                <a:latin typeface="+mn-ea"/>
              </a:rPr>
              <a:t>2</a:t>
            </a:r>
            <a:r>
              <a:rPr lang="zh-CN" altLang="en-US" sz="2800" b="1" dirty="0" smtClean="0">
                <a:latin typeface="+mn-ea"/>
              </a:rPr>
              <a:t>）</a:t>
            </a:r>
            <a:r>
              <a:rPr lang="en-US" altLang="zh-CN" sz="2800" b="1" dirty="0">
                <a:latin typeface="+mn-ea"/>
              </a:rPr>
              <a:t> BNF</a:t>
            </a:r>
            <a:r>
              <a:rPr lang="zh-CN" altLang="en-US" sz="2800" b="1" dirty="0" smtClean="0">
                <a:latin typeface="+mn-ea"/>
              </a:rPr>
              <a:t>范式的是什么的简称？</a:t>
            </a:r>
            <a:endParaRPr lang="en-US" altLang="zh-CN" sz="2800" b="1" dirty="0" smtClean="0">
              <a:latin typeface="+mn-ea"/>
            </a:endParaRPr>
          </a:p>
          <a:p>
            <a:r>
              <a:rPr lang="zh-CN" altLang="en-US" sz="2800" b="1" dirty="0" smtClean="0">
                <a:latin typeface="+mn-ea"/>
              </a:rPr>
              <a:t>（</a:t>
            </a:r>
            <a:r>
              <a:rPr lang="en-US" altLang="zh-CN" sz="2800" b="1" dirty="0" smtClean="0">
                <a:latin typeface="+mn-ea"/>
              </a:rPr>
              <a:t>3</a:t>
            </a:r>
            <a:r>
              <a:rPr lang="zh-CN" altLang="en-US" sz="2800" b="1" dirty="0" smtClean="0">
                <a:latin typeface="+mn-ea"/>
              </a:rPr>
              <a:t>）第一次</a:t>
            </a:r>
            <a:r>
              <a:rPr lang="zh-CN" altLang="en-US" sz="2800" b="1" dirty="0">
                <a:latin typeface="+mn-ea"/>
              </a:rPr>
              <a:t>采用形式化语法描述</a:t>
            </a:r>
            <a:r>
              <a:rPr lang="zh-CN" altLang="en-US" sz="2800" b="1" dirty="0" smtClean="0">
                <a:latin typeface="+mn-ea"/>
              </a:rPr>
              <a:t>体系巴</a:t>
            </a:r>
            <a:r>
              <a:rPr lang="zh-CN" altLang="en-US" sz="2800" b="1" dirty="0">
                <a:latin typeface="+mn-ea"/>
              </a:rPr>
              <a:t>科斯</a:t>
            </a:r>
            <a:r>
              <a:rPr lang="en-US" altLang="zh-CN" sz="2800" b="1" dirty="0">
                <a:latin typeface="+mn-ea"/>
              </a:rPr>
              <a:t>—</a:t>
            </a:r>
            <a:r>
              <a:rPr lang="zh-CN" altLang="en-US" sz="2800" b="1" dirty="0">
                <a:latin typeface="+mn-ea"/>
              </a:rPr>
              <a:t>瑙尔</a:t>
            </a:r>
            <a:r>
              <a:rPr lang="zh-CN" altLang="en-US" sz="2800" b="1" dirty="0" smtClean="0">
                <a:latin typeface="+mn-ea"/>
              </a:rPr>
              <a:t>范式描述其语法体系结构的语言是什么？</a:t>
            </a:r>
            <a:endParaRPr lang="en-US" altLang="zh-CN" sz="2800" b="1" dirty="0" smtClean="0">
              <a:latin typeface="+mn-ea"/>
            </a:endParaRPr>
          </a:p>
          <a:p>
            <a:r>
              <a:rPr lang="zh-CN" altLang="en-US" sz="2800" b="1" dirty="0" smtClean="0">
                <a:latin typeface="+mn-ea"/>
              </a:rPr>
              <a:t>（</a:t>
            </a:r>
            <a:r>
              <a:rPr lang="en-US" altLang="zh-CN" sz="2800" b="1" dirty="0" smtClean="0">
                <a:latin typeface="+mn-ea"/>
              </a:rPr>
              <a:t>4</a:t>
            </a:r>
            <a:r>
              <a:rPr lang="zh-CN" altLang="en-US" sz="2800" b="1" dirty="0" smtClean="0">
                <a:latin typeface="+mn-ea"/>
              </a:rPr>
              <a:t>）什么语言第一次提出了类的概念？</a:t>
            </a:r>
            <a:endParaRPr lang="en-US" altLang="zh-CN" sz="2800" b="1" dirty="0" smtClean="0">
              <a:latin typeface="+mn-ea"/>
            </a:endParaRPr>
          </a:p>
          <a:p>
            <a:r>
              <a:rPr lang="zh-CN" altLang="en-US" sz="2800" b="1" dirty="0" smtClean="0">
                <a:latin typeface="+mn-ea"/>
              </a:rPr>
              <a:t>（</a:t>
            </a:r>
            <a:r>
              <a:rPr lang="en-US" altLang="zh-CN" sz="2800" b="1" dirty="0" smtClean="0">
                <a:latin typeface="+mn-ea"/>
              </a:rPr>
              <a:t>5</a:t>
            </a:r>
            <a:r>
              <a:rPr lang="zh-CN" altLang="en-US" sz="2800" b="1" dirty="0" smtClean="0">
                <a:latin typeface="+mn-ea"/>
              </a:rPr>
              <a:t>）从什么语言开始，人们开始用高级程序设计语言编写该语言自身的编译程序？</a:t>
            </a:r>
            <a:endParaRPr lang="en-US" altLang="zh-CN" sz="2800" b="1" dirty="0" smtClean="0">
              <a:latin typeface="+mn-ea"/>
            </a:endParaRPr>
          </a:p>
          <a:p>
            <a:r>
              <a:rPr lang="zh-CN" altLang="en-US" sz="2800" b="1" dirty="0" smtClean="0">
                <a:latin typeface="+mn-ea"/>
              </a:rPr>
              <a:t>（</a:t>
            </a:r>
            <a:r>
              <a:rPr lang="en-US" altLang="zh-CN" sz="2800" b="1" dirty="0" smtClean="0">
                <a:latin typeface="+mn-ea"/>
              </a:rPr>
              <a:t>6</a:t>
            </a:r>
            <a:r>
              <a:rPr lang="zh-CN" altLang="en-US" sz="2800" b="1" dirty="0" smtClean="0">
                <a:latin typeface="+mn-ea"/>
              </a:rPr>
              <a:t>）能不能说</a:t>
            </a:r>
            <a:r>
              <a:rPr lang="en-US" altLang="zh-CN" sz="2800" b="1" dirty="0" smtClean="0">
                <a:latin typeface="+mn-ea"/>
              </a:rPr>
              <a:t>Java</a:t>
            </a:r>
            <a:r>
              <a:rPr lang="zh-CN" altLang="en-US" sz="2800" b="1" dirty="0" smtClean="0">
                <a:latin typeface="+mn-ea"/>
              </a:rPr>
              <a:t>是一种解释型的语言？为什么？</a:t>
            </a:r>
            <a:endParaRPr lang="en-US" altLang="zh-CN" sz="2800" b="1" dirty="0" smtClean="0">
              <a:latin typeface="+mn-ea"/>
            </a:endParaRPr>
          </a:p>
          <a:p>
            <a:r>
              <a:rPr lang="zh-CN" altLang="en-US" sz="2800" b="1" dirty="0" smtClean="0">
                <a:latin typeface="+mn-ea"/>
              </a:rPr>
              <a:t>（</a:t>
            </a:r>
            <a:r>
              <a:rPr lang="en-US" altLang="zh-CN" sz="2800" b="1" dirty="0" smtClean="0">
                <a:latin typeface="+mn-ea"/>
              </a:rPr>
              <a:t>7</a:t>
            </a:r>
            <a:r>
              <a:rPr lang="zh-CN" altLang="en-US" sz="2800" b="1" dirty="0" smtClean="0">
                <a:latin typeface="+mn-ea"/>
              </a:rPr>
              <a:t>）在华保健慕课的编译实例中，使用的是先序遍历还是后序遍历语法树的方式生成目标代码的？</a:t>
            </a:r>
            <a:endParaRPr lang="en-US" altLang="zh-CN" sz="2800" b="1" dirty="0" smtClean="0">
              <a:latin typeface="+mn-ea"/>
            </a:endParaRPr>
          </a:p>
          <a:p>
            <a:r>
              <a:rPr lang="zh-CN" altLang="en-US" sz="2800" b="1" dirty="0" smtClean="0">
                <a:latin typeface="+mn-ea"/>
              </a:rPr>
              <a:t>（</a:t>
            </a:r>
            <a:r>
              <a:rPr lang="zh-CN" altLang="en-US" sz="2800" b="1" dirty="0">
                <a:latin typeface="+mn-ea"/>
              </a:rPr>
              <a:t>８</a:t>
            </a:r>
            <a:r>
              <a:rPr lang="zh-CN" altLang="en-US" sz="2800" b="1" dirty="0" smtClean="0">
                <a:latin typeface="+mn-ea"/>
              </a:rPr>
              <a:t>）</a:t>
            </a:r>
            <a:r>
              <a:rPr lang="zh-CN" altLang="en-US" sz="2800" b="1" dirty="0">
                <a:solidFill>
                  <a:srgbClr val="0000FF"/>
                </a:solidFill>
              </a:rPr>
              <a:t>趟</a:t>
            </a:r>
            <a:r>
              <a:rPr lang="zh-CN" altLang="en-US" sz="2800" b="1" dirty="0" smtClean="0">
                <a:solidFill>
                  <a:srgbClr val="0000FF"/>
                </a:solidFill>
              </a:rPr>
              <a:t>程的概念</a:t>
            </a:r>
            <a:endParaRPr lang="en-US" altLang="zh-CN" sz="2800" b="1" dirty="0">
              <a:latin typeface="+mn-ea"/>
            </a:endParaRPr>
          </a:p>
        </p:txBody>
      </p:sp>
    </p:spTree>
    <p:extLst>
      <p:ext uri="{BB962C8B-B14F-4D97-AF65-F5344CB8AC3E}">
        <p14:creationId xmlns:p14="http://schemas.microsoft.com/office/powerpoint/2010/main" val="25793634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20</a:t>
            </a:fld>
            <a:endParaRPr lang="zh-CN" altLang="en-US">
              <a:solidFill>
                <a:prstClr val="black">
                  <a:tint val="75000"/>
                </a:prstClr>
              </a:solidFill>
            </a:endParaRPr>
          </a:p>
        </p:txBody>
      </p:sp>
      <p:sp>
        <p:nvSpPr>
          <p:cNvPr id="3" name="文本框 2"/>
          <p:cNvSpPr txBox="1"/>
          <p:nvPr/>
        </p:nvSpPr>
        <p:spPr>
          <a:xfrm>
            <a:off x="1839191" y="491667"/>
            <a:ext cx="5725391" cy="523220"/>
          </a:xfrm>
          <a:prstGeom prst="rect">
            <a:avLst/>
          </a:prstGeom>
          <a:noFill/>
        </p:spPr>
        <p:txBody>
          <a:bodyPr wrap="square" rtlCol="0">
            <a:spAutoFit/>
          </a:bodyPr>
          <a:lstStyle/>
          <a:p>
            <a:r>
              <a:rPr lang="zh-CN" altLang="en-US" sz="2800" dirty="0" smtClean="0"/>
              <a:t>（１</a:t>
            </a:r>
            <a:r>
              <a:rPr lang="zh-CN" altLang="en-US" sz="2800" dirty="0"/>
              <a:t>）</a:t>
            </a:r>
            <a:r>
              <a:rPr lang="zh-CN" altLang="en-US" sz="2800" dirty="0" smtClean="0"/>
              <a:t>Ｃ语言字母表是什么？</a:t>
            </a:r>
            <a:endParaRPr lang="en-US" altLang="zh-CN" sz="2800" dirty="0" smtClean="0"/>
          </a:p>
        </p:txBody>
      </p:sp>
      <p:pic>
        <p:nvPicPr>
          <p:cNvPr id="5" name="图片 4"/>
          <p:cNvPicPr>
            <a:picLocks noChangeAspect="1"/>
          </p:cNvPicPr>
          <p:nvPr/>
        </p:nvPicPr>
        <p:blipFill>
          <a:blip r:embed="rId3"/>
          <a:stretch>
            <a:fillRect/>
          </a:stretch>
        </p:blipFill>
        <p:spPr>
          <a:xfrm>
            <a:off x="1808708" y="4654852"/>
            <a:ext cx="7681626" cy="1988992"/>
          </a:xfrm>
          <a:prstGeom prst="rect">
            <a:avLst/>
          </a:prstGeom>
        </p:spPr>
      </p:pic>
      <p:sp>
        <p:nvSpPr>
          <p:cNvPr id="9" name="矩形 8"/>
          <p:cNvSpPr/>
          <p:nvPr/>
        </p:nvSpPr>
        <p:spPr>
          <a:xfrm>
            <a:off x="1591971" y="3997198"/>
            <a:ext cx="5101076" cy="523220"/>
          </a:xfrm>
          <a:prstGeom prst="rect">
            <a:avLst/>
          </a:prstGeom>
        </p:spPr>
        <p:txBody>
          <a:bodyPr wrap="none">
            <a:spAutoFit/>
          </a:bodyPr>
          <a:lstStyle/>
          <a:p>
            <a:pPr lvl="0"/>
            <a:r>
              <a:rPr lang="zh-CN" altLang="en-US" sz="2800" dirty="0">
                <a:solidFill>
                  <a:prstClr val="black"/>
                </a:solidFill>
              </a:rPr>
              <a:t>（２）</a:t>
            </a:r>
            <a:r>
              <a:rPr lang="en-US" altLang="zh-CN" sz="2800" dirty="0">
                <a:solidFill>
                  <a:prstClr val="black"/>
                </a:solidFill>
              </a:rPr>
              <a:t>Java</a:t>
            </a:r>
            <a:r>
              <a:rPr lang="zh-CN" altLang="en-US" sz="2800" dirty="0">
                <a:solidFill>
                  <a:prstClr val="black"/>
                </a:solidFill>
              </a:rPr>
              <a:t>语言字母表是什么？</a:t>
            </a:r>
          </a:p>
        </p:txBody>
      </p:sp>
      <p:pic>
        <p:nvPicPr>
          <p:cNvPr id="10" name="图片 9"/>
          <p:cNvPicPr>
            <a:picLocks noChangeAspect="1"/>
          </p:cNvPicPr>
          <p:nvPr/>
        </p:nvPicPr>
        <p:blipFill>
          <a:blip r:embed="rId4"/>
          <a:stretch>
            <a:fillRect/>
          </a:stretch>
        </p:blipFill>
        <p:spPr>
          <a:xfrm>
            <a:off x="1839191" y="987037"/>
            <a:ext cx="7651143" cy="3010161"/>
          </a:xfrm>
          <a:prstGeom prst="rect">
            <a:avLst/>
          </a:prstGeom>
        </p:spPr>
      </p:pic>
    </p:spTree>
    <p:extLst>
      <p:ext uri="{BB962C8B-B14F-4D97-AF65-F5344CB8AC3E}">
        <p14:creationId xmlns:p14="http://schemas.microsoft.com/office/powerpoint/2010/main" val="57849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CCB5B63-EE9F-4353-96E5-B1BAC90809C1}" type="datetime1">
              <a:rPr lang="zh-CN" altLang="en-US"/>
              <a:pPr>
                <a:defRPr/>
              </a:pPr>
              <a:t>2021/3/3</a:t>
            </a:fld>
            <a:endParaRPr lang="zh-CN" altLang="en-US"/>
          </a:p>
        </p:txBody>
      </p:sp>
      <p:sp>
        <p:nvSpPr>
          <p:cNvPr id="5632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314F425-9DBE-4E4A-9EDB-C933A95CAD6C}" type="slidenum">
              <a:rPr lang="zh-CN" altLang="en-US" sz="1000">
                <a:solidFill>
                  <a:srgbClr val="9B9A98"/>
                </a:solidFill>
              </a:rPr>
              <a:pPr>
                <a:spcBef>
                  <a:spcPct val="0"/>
                </a:spcBef>
                <a:buClrTx/>
                <a:buSzTx/>
                <a:buFontTx/>
                <a:buNone/>
              </a:pPr>
              <a:t>21</a:t>
            </a:fld>
            <a:endParaRPr lang="zh-CN" altLang="en-US" sz="1000">
              <a:solidFill>
                <a:srgbClr val="9B9A98"/>
              </a:solidFill>
            </a:endParaRPr>
          </a:p>
        </p:txBody>
      </p:sp>
      <p:sp>
        <p:nvSpPr>
          <p:cNvPr id="357378"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a:t>
            </a:r>
            <a:r>
              <a:rPr lang="zh-CN" altLang="en-US" sz="3600" b="1" dirty="0" smtClean="0">
                <a:solidFill>
                  <a:srgbClr val="FFC000"/>
                </a:solidFill>
                <a:latin typeface="Times New Roman" pitchFamily="18" charset="0"/>
                <a:ea typeface="黑体" pitchFamily="2" charset="-122"/>
              </a:rPr>
              <a:t>概念</a:t>
            </a:r>
            <a:endParaRPr lang="zh-CN" altLang="en-US" sz="3600" b="1" dirty="0">
              <a:solidFill>
                <a:srgbClr val="FFC000"/>
              </a:solidFill>
              <a:latin typeface="Times New Roman" pitchFamily="18" charset="0"/>
              <a:ea typeface="黑体" pitchFamily="2" charset="-122"/>
            </a:endParaRPr>
          </a:p>
        </p:txBody>
      </p:sp>
      <p:sp>
        <p:nvSpPr>
          <p:cNvPr id="357379" name="Text Box 3"/>
          <p:cNvSpPr txBox="1">
            <a:spLocks noChangeArrowheads="1"/>
          </p:cNvSpPr>
          <p:nvPr/>
        </p:nvSpPr>
        <p:spPr bwMode="auto">
          <a:xfrm>
            <a:off x="1769269" y="1303338"/>
            <a:ext cx="8653462" cy="4610100"/>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2</a:t>
            </a:r>
            <a:r>
              <a:rPr lang="zh-CN" altLang="en-US" sz="2800" b="1" dirty="0">
                <a:solidFill>
                  <a:srgbClr val="FFC000"/>
                </a:solidFill>
                <a:latin typeface="Times New Roman" pitchFamily="18" charset="0"/>
                <a:ea typeface="楷体_GB2312" pitchFamily="49" charset="-122"/>
              </a:rPr>
              <a:t>、符号串</a:t>
            </a:r>
          </a:p>
          <a:p>
            <a:pPr algn="just" eaLnBrk="1" hangingPunct="1">
              <a:lnSpc>
                <a:spcPct val="130000"/>
              </a:lnSpc>
              <a:defRPr/>
            </a:pPr>
            <a:r>
              <a:rPr lang="en-US" altLang="zh-CN" sz="2500" b="1" dirty="0">
                <a:latin typeface="Times New Roman" pitchFamily="18" charset="0"/>
                <a:ea typeface="楷体_GB2312" pitchFamily="49" charset="-122"/>
              </a:rPr>
              <a:t>1</a:t>
            </a:r>
            <a:r>
              <a:rPr lang="zh-CN" altLang="en-US" sz="2500" b="1" dirty="0">
                <a:latin typeface="Times New Roman" pitchFamily="18" charset="0"/>
                <a:ea typeface="楷体_GB2312" pitchFamily="49" charset="-122"/>
              </a:rPr>
              <a:t>）定义</a:t>
            </a:r>
            <a:r>
              <a:rPr lang="en-US" altLang="zh-CN" sz="2500" b="1" dirty="0">
                <a:latin typeface="Times New Roman" pitchFamily="18" charset="0"/>
                <a:ea typeface="楷体_GB2312" pitchFamily="49" charset="-122"/>
              </a:rPr>
              <a:t>——</a:t>
            </a:r>
            <a:r>
              <a:rPr lang="zh-CN" altLang="en-US" sz="2500" b="1" dirty="0">
                <a:latin typeface="Times New Roman" pitchFamily="18" charset="0"/>
                <a:ea typeface="楷体_GB2312" pitchFamily="49" charset="-122"/>
              </a:rPr>
              <a:t>符号串是字母表中的符号所组成的任何有穷序列</a:t>
            </a:r>
            <a:r>
              <a:rPr lang="en-US" altLang="zh-CN" sz="2500" b="1" dirty="0">
                <a:latin typeface="Times New Roman" pitchFamily="18" charset="0"/>
                <a:ea typeface="楷体_GB2312" pitchFamily="49" charset="-122"/>
              </a:rPr>
              <a:t>      </a:t>
            </a:r>
          </a:p>
          <a:p>
            <a:pPr algn="just" eaLnBrk="1" hangingPunct="1">
              <a:lnSpc>
                <a:spcPct val="130000"/>
              </a:lnSpc>
              <a:defRPr/>
            </a:pPr>
            <a:r>
              <a:rPr lang="zh-CN" altLang="en-US" sz="2500" b="1" dirty="0">
                <a:latin typeface="Times New Roman" pitchFamily="18" charset="0"/>
                <a:ea typeface="楷体_GB2312" pitchFamily="49" charset="-122"/>
              </a:rPr>
              <a:t>      例如： 设</a:t>
            </a:r>
            <a:r>
              <a:rPr lang="en-US" altLang="zh-CN" sz="2500" b="1" dirty="0">
                <a:latin typeface="Times New Roman" pitchFamily="18" charset="0"/>
                <a:ea typeface="楷体_GB2312" pitchFamily="49" charset="-122"/>
              </a:rPr>
              <a:t>V={</a:t>
            </a:r>
            <a:r>
              <a:rPr lang="en-US" altLang="zh-CN" sz="2500" b="1" dirty="0" err="1">
                <a:latin typeface="Times New Roman" pitchFamily="18" charset="0"/>
                <a:ea typeface="楷体_GB2312" pitchFamily="49" charset="-122"/>
              </a:rPr>
              <a:t>a,b,c</a:t>
            </a:r>
            <a:r>
              <a:rPr lang="en-US" altLang="zh-CN" sz="2500" b="1" dirty="0">
                <a:latin typeface="Times New Roman" pitchFamily="18" charset="0"/>
                <a:ea typeface="楷体_GB2312" pitchFamily="49" charset="-122"/>
              </a:rPr>
              <a:t>}, </a:t>
            </a:r>
            <a:r>
              <a:rPr lang="zh-CN" altLang="en-US" sz="2500" b="1" dirty="0">
                <a:latin typeface="Times New Roman" pitchFamily="18" charset="0"/>
                <a:ea typeface="楷体_GB2312" pitchFamily="49" charset="-122"/>
              </a:rPr>
              <a:t>则符号串有</a:t>
            </a:r>
          </a:p>
          <a:p>
            <a:pPr algn="just" eaLnBrk="1" hangingPunct="1">
              <a:lnSpc>
                <a:spcPct val="130000"/>
              </a:lnSpc>
              <a:defRPr/>
            </a:pPr>
            <a:r>
              <a:rPr lang="zh-CN" altLang="en-US" sz="2500" b="1" dirty="0">
                <a:latin typeface="Times New Roman" pitchFamily="18" charset="0"/>
                <a:ea typeface="楷体_GB2312" pitchFamily="49" charset="-122"/>
              </a:rPr>
              <a:t>                     </a:t>
            </a:r>
            <a:r>
              <a:rPr lang="en-US" altLang="zh-CN" sz="2500" b="1" dirty="0" err="1">
                <a:solidFill>
                  <a:srgbClr val="FFC000"/>
                </a:solidFill>
                <a:latin typeface="Times New Roman" pitchFamily="18" charset="0"/>
                <a:ea typeface="楷体_GB2312" pitchFamily="49" charset="-122"/>
              </a:rPr>
              <a:t>a,b,c,aa,ab,ac,ba,abc</a:t>
            </a:r>
            <a:r>
              <a:rPr lang="en-US" altLang="zh-CN" sz="2500" b="1" dirty="0">
                <a:solidFill>
                  <a:srgbClr val="FFC000"/>
                </a:solidFill>
                <a:latin typeface="Times New Roman" pitchFamily="18" charset="0"/>
                <a:ea typeface="楷体_GB2312" pitchFamily="49" charset="-122"/>
              </a:rPr>
              <a:t>…</a:t>
            </a:r>
          </a:p>
          <a:p>
            <a:pPr algn="just" eaLnBrk="1" hangingPunct="1">
              <a:lnSpc>
                <a:spcPct val="130000"/>
              </a:lnSpc>
              <a:defRPr/>
            </a:pPr>
            <a:r>
              <a:rPr lang="zh-CN" altLang="en-US" sz="2500" b="1" dirty="0">
                <a:latin typeface="Times New Roman" pitchFamily="18" charset="0"/>
                <a:ea typeface="楷体_GB2312" pitchFamily="49" charset="-122"/>
              </a:rPr>
              <a:t>      又如：  设</a:t>
            </a:r>
            <a:r>
              <a:rPr lang="en-US" altLang="zh-CN" sz="2500" b="1" dirty="0">
                <a:latin typeface="Times New Roman" pitchFamily="18" charset="0"/>
                <a:ea typeface="楷体_GB2312" pitchFamily="49" charset="-122"/>
              </a:rPr>
              <a:t>V={0,1},</a:t>
            </a:r>
            <a:r>
              <a:rPr lang="zh-CN" altLang="en-US" sz="2500" b="1" dirty="0">
                <a:latin typeface="Times New Roman" pitchFamily="18" charset="0"/>
                <a:ea typeface="楷体_GB2312" pitchFamily="49" charset="-122"/>
              </a:rPr>
              <a:t>则符号串有</a:t>
            </a:r>
          </a:p>
          <a:p>
            <a:pPr algn="just" eaLnBrk="1" hangingPunct="1">
              <a:lnSpc>
                <a:spcPct val="130000"/>
              </a:lnSpc>
              <a:defRPr/>
            </a:pPr>
            <a:r>
              <a:rPr lang="zh-CN" altLang="en-US" sz="2500" b="1" dirty="0">
                <a:solidFill>
                  <a:srgbClr val="FFC000"/>
                </a:solidFill>
                <a:latin typeface="Times New Roman" pitchFamily="18" charset="0"/>
                <a:ea typeface="楷体_GB2312" pitchFamily="49" charset="-122"/>
              </a:rPr>
              <a:t>                     </a:t>
            </a:r>
            <a:r>
              <a:rPr lang="en-US" altLang="zh-CN" sz="2500" b="1" dirty="0">
                <a:solidFill>
                  <a:srgbClr val="FFC000"/>
                </a:solidFill>
                <a:latin typeface="Times New Roman" pitchFamily="18" charset="0"/>
                <a:ea typeface="楷体_GB2312" pitchFamily="49" charset="-122"/>
              </a:rPr>
              <a:t>0</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1</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00</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01</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10</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11</a:t>
            </a:r>
            <a:r>
              <a:rPr lang="zh-CN" altLang="en-US" sz="2500" b="1" dirty="0">
                <a:solidFill>
                  <a:srgbClr val="FFC000"/>
                </a:solidFill>
                <a:latin typeface="Times New Roman" pitchFamily="18" charset="0"/>
                <a:ea typeface="楷体_GB2312" pitchFamily="49" charset="-122"/>
              </a:rPr>
              <a:t>，</a:t>
            </a:r>
            <a:r>
              <a:rPr lang="en-US" altLang="zh-CN" sz="2500" b="1" dirty="0">
                <a:solidFill>
                  <a:srgbClr val="FFC000"/>
                </a:solidFill>
                <a:latin typeface="Times New Roman" pitchFamily="18" charset="0"/>
                <a:ea typeface="楷体_GB2312" pitchFamily="49" charset="-122"/>
              </a:rPr>
              <a:t>000…   </a:t>
            </a:r>
          </a:p>
          <a:p>
            <a:pPr algn="just" eaLnBrk="1" hangingPunct="1">
              <a:lnSpc>
                <a:spcPct val="130000"/>
              </a:lnSpc>
              <a:defRPr/>
            </a:pPr>
            <a:r>
              <a:rPr lang="en-US" altLang="zh-CN" sz="2500" b="1" dirty="0">
                <a:latin typeface="Times New Roman" pitchFamily="18" charset="0"/>
                <a:ea typeface="楷体_GB2312" pitchFamily="49" charset="-122"/>
              </a:rPr>
              <a:t>       </a:t>
            </a:r>
            <a:r>
              <a:rPr lang="zh-CN" altLang="en-US" sz="2500" b="1" dirty="0">
                <a:latin typeface="Times New Roman" pitchFamily="18" charset="0"/>
                <a:ea typeface="楷体_GB2312" pitchFamily="49" charset="-122"/>
              </a:rPr>
              <a:t>由上例可以看出，符号串与符号组成顺序有关，如符号串</a:t>
            </a:r>
            <a:r>
              <a:rPr lang="en-US" altLang="zh-CN" sz="2500" b="1" dirty="0">
                <a:latin typeface="Times New Roman" pitchFamily="18" charset="0"/>
                <a:ea typeface="楷体_GB2312" pitchFamily="49" charset="-122"/>
              </a:rPr>
              <a:t>ab</a:t>
            </a:r>
            <a:r>
              <a:rPr lang="zh-CN" altLang="en-US" sz="2500" b="1" dirty="0">
                <a:latin typeface="Times New Roman" pitchFamily="18" charset="0"/>
                <a:ea typeface="楷体_GB2312" pitchFamily="49" charset="-122"/>
              </a:rPr>
              <a:t>不同于</a:t>
            </a:r>
            <a:r>
              <a:rPr lang="en-US" altLang="zh-CN" sz="2500" b="1" dirty="0" err="1">
                <a:latin typeface="Times New Roman" pitchFamily="18" charset="0"/>
                <a:ea typeface="楷体_GB2312" pitchFamily="49" charset="-122"/>
              </a:rPr>
              <a:t>ba</a:t>
            </a:r>
            <a:r>
              <a:rPr lang="zh-CN" altLang="en-US" sz="2500" b="1" dirty="0">
                <a:latin typeface="Times New Roman" pitchFamily="18" charset="0"/>
                <a:ea typeface="楷体_GB2312" pitchFamily="49" charset="-122"/>
              </a:rPr>
              <a:t>，符号串</a:t>
            </a:r>
            <a:r>
              <a:rPr lang="en-US" altLang="zh-CN" sz="2500" b="1" dirty="0">
                <a:latin typeface="Times New Roman" pitchFamily="18" charset="0"/>
                <a:ea typeface="楷体_GB2312" pitchFamily="49" charset="-122"/>
              </a:rPr>
              <a:t>01</a:t>
            </a:r>
            <a:r>
              <a:rPr lang="zh-CN" altLang="en-US" sz="2500" b="1" dirty="0">
                <a:latin typeface="Times New Roman" pitchFamily="18" charset="0"/>
                <a:ea typeface="楷体_GB2312" pitchFamily="49" charset="-122"/>
              </a:rPr>
              <a:t>不同于</a:t>
            </a:r>
            <a:r>
              <a:rPr lang="en-US" altLang="zh-CN" sz="2500" b="1" dirty="0">
                <a:latin typeface="Times New Roman" pitchFamily="18" charset="0"/>
                <a:ea typeface="楷体_GB2312" pitchFamily="49" charset="-122"/>
              </a:rPr>
              <a:t>10</a:t>
            </a:r>
            <a:r>
              <a:rPr lang="zh-CN" altLang="en-US" sz="2500" b="1" dirty="0">
                <a:latin typeface="Times New Roman" pitchFamily="18" charset="0"/>
                <a:ea typeface="楷体_GB2312" pitchFamily="49" charset="-122"/>
              </a:rPr>
              <a:t>，今后我们常用</a:t>
            </a:r>
            <a:r>
              <a:rPr lang="en-US" altLang="zh-CN" sz="2500" b="1" dirty="0" err="1">
                <a:latin typeface="Times New Roman" pitchFamily="18" charset="0"/>
                <a:ea typeface="楷体_GB2312" pitchFamily="49" charset="-122"/>
              </a:rPr>
              <a:t>t,u,v</a:t>
            </a:r>
            <a:r>
              <a:rPr lang="en-US" altLang="zh-CN" sz="2500" b="1" dirty="0">
                <a:latin typeface="Times New Roman" pitchFamily="18" charset="0"/>
                <a:ea typeface="楷体_GB2312" pitchFamily="49" charset="-122"/>
              </a:rPr>
              <a:t>,…</a:t>
            </a:r>
            <a:r>
              <a:rPr lang="en-US" altLang="zh-CN" sz="2500" b="1" dirty="0" err="1">
                <a:latin typeface="Times New Roman" pitchFamily="18" charset="0"/>
                <a:ea typeface="楷体_GB2312" pitchFamily="49" charset="-122"/>
              </a:rPr>
              <a:t>x,y,z</a:t>
            </a:r>
            <a:r>
              <a:rPr lang="zh-CN" altLang="en-US" sz="2500" b="1" dirty="0">
                <a:latin typeface="Times New Roman" pitchFamily="18" charset="0"/>
                <a:ea typeface="楷体_GB2312" pitchFamily="49" charset="-122"/>
              </a:rPr>
              <a:t>等小写字母表示符号串。</a:t>
            </a:r>
          </a:p>
        </p:txBody>
      </p:sp>
    </p:spTree>
    <p:extLst>
      <p:ext uri="{BB962C8B-B14F-4D97-AF65-F5344CB8AC3E}">
        <p14:creationId xmlns:p14="http://schemas.microsoft.com/office/powerpoint/2010/main" val="38117374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7379"/>
                                        </p:tgtEl>
                                        <p:attrNameLst>
                                          <p:attrName>style.visibility</p:attrName>
                                        </p:attrNameLst>
                                      </p:cBhvr>
                                      <p:to>
                                        <p:strVal val="visible"/>
                                      </p:to>
                                    </p:set>
                                    <p:anim calcmode="lin" valueType="num">
                                      <p:cBhvr additive="base">
                                        <p:cTn id="7" dur="500" fill="hold"/>
                                        <p:tgtEl>
                                          <p:spTgt spid="357379"/>
                                        </p:tgtEl>
                                        <p:attrNameLst>
                                          <p:attrName>ppt_x</p:attrName>
                                        </p:attrNameLst>
                                      </p:cBhvr>
                                      <p:tavLst>
                                        <p:tav tm="0">
                                          <p:val>
                                            <p:strVal val="0-#ppt_w/2"/>
                                          </p:val>
                                        </p:tav>
                                        <p:tav tm="100000">
                                          <p:val>
                                            <p:strVal val="#ppt_x"/>
                                          </p:val>
                                        </p:tav>
                                      </p:tavLst>
                                    </p:anim>
                                    <p:anim calcmode="lin" valueType="num">
                                      <p:cBhvr additive="base">
                                        <p:cTn id="8" dur="500" fill="hold"/>
                                        <p:tgtEl>
                                          <p:spTgt spid="3573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37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A22DF40C-7D68-4C98-B727-981A670CA96A}" type="datetime1">
              <a:rPr lang="zh-CN" altLang="en-US"/>
              <a:pPr>
                <a:defRPr/>
              </a:pPr>
              <a:t>2021/3/3</a:t>
            </a:fld>
            <a:endParaRPr lang="zh-CN" altLang="en-US" dirty="0"/>
          </a:p>
        </p:txBody>
      </p:sp>
      <p:sp>
        <p:nvSpPr>
          <p:cNvPr id="5734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31FB522B-FB9F-4FD3-AA19-1BB76A0D248B}" type="slidenum">
              <a:rPr lang="zh-CN" altLang="en-US" sz="1000">
                <a:solidFill>
                  <a:srgbClr val="9B9A98"/>
                </a:solidFill>
              </a:rPr>
              <a:pPr>
                <a:spcBef>
                  <a:spcPct val="0"/>
                </a:spcBef>
                <a:buClrTx/>
                <a:buSzTx/>
                <a:buFontTx/>
                <a:buNone/>
              </a:pPr>
              <a:t>22</a:t>
            </a:fld>
            <a:endParaRPr lang="zh-CN" altLang="en-US" sz="1000">
              <a:solidFill>
                <a:srgbClr val="9B9A98"/>
              </a:solidFill>
            </a:endParaRPr>
          </a:p>
        </p:txBody>
      </p:sp>
      <p:sp>
        <p:nvSpPr>
          <p:cNvPr id="358402"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
        <p:nvSpPr>
          <p:cNvPr id="358403" name="Text Box 3"/>
          <p:cNvSpPr txBox="1">
            <a:spLocks noChangeArrowheads="1"/>
          </p:cNvSpPr>
          <p:nvPr/>
        </p:nvSpPr>
        <p:spPr bwMode="auto">
          <a:xfrm>
            <a:off x="1804988" y="1709738"/>
            <a:ext cx="8653462" cy="4171950"/>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2</a:t>
            </a:r>
            <a:r>
              <a:rPr lang="zh-CN" altLang="en-US" sz="2800" b="1" dirty="0">
                <a:solidFill>
                  <a:srgbClr val="FFC000"/>
                </a:solidFill>
                <a:latin typeface="Times New Roman" pitchFamily="18" charset="0"/>
                <a:ea typeface="楷体_GB2312" pitchFamily="49" charset="-122"/>
              </a:rPr>
              <a:t>、符号串</a:t>
            </a:r>
          </a:p>
          <a:p>
            <a:pPr algn="just" eaLnBrk="1" hangingPunct="1">
              <a:lnSpc>
                <a:spcPct val="140000"/>
              </a:lnSpc>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）空符号串</a:t>
            </a:r>
            <a:r>
              <a:rPr lang="en-US" altLang="zh-CN" sz="2600" b="1" dirty="0">
                <a:latin typeface="Times New Roman" pitchFamily="18" charset="0"/>
                <a:ea typeface="楷体_GB2312" pitchFamily="49" charset="-122"/>
              </a:rPr>
              <a:t>——</a:t>
            </a:r>
            <a:r>
              <a:rPr lang="zh-CN" altLang="en-US" sz="2600" b="1" dirty="0">
                <a:latin typeface="Times New Roman" pitchFamily="18" charset="0"/>
                <a:ea typeface="楷体_GB2312" pitchFamily="49" charset="-122"/>
              </a:rPr>
              <a:t>不包含任何符号的符号串称为空符号串， </a:t>
            </a:r>
          </a:p>
          <a:p>
            <a:pPr algn="just" eaLnBrk="1" hangingPunct="1">
              <a:lnSpc>
                <a:spcPct val="140000"/>
              </a:lnSpc>
              <a:defRPr/>
            </a:pPr>
            <a:r>
              <a:rPr lang="zh-CN" altLang="en-US" sz="2600" b="1" dirty="0">
                <a:latin typeface="Times New Roman" pitchFamily="18" charset="0"/>
                <a:ea typeface="楷体_GB2312" pitchFamily="49" charset="-122"/>
              </a:rPr>
              <a:t>      记为</a:t>
            </a:r>
            <a:r>
              <a:rPr lang="en-US" altLang="zh-CN" sz="2600" b="1" dirty="0">
                <a:solidFill>
                  <a:srgbClr val="FFC000"/>
                </a:solidFill>
                <a:latin typeface="Times New Roman" pitchFamily="18" charset="0"/>
                <a:ea typeface="楷体_GB2312" pitchFamily="49" charset="-122"/>
              </a:rPr>
              <a:t>ε</a:t>
            </a:r>
            <a:r>
              <a:rPr lang="zh-CN" altLang="en-US" sz="2600" b="1" dirty="0">
                <a:latin typeface="Times New Roman" pitchFamily="18" charset="0"/>
                <a:ea typeface="楷体_GB2312" pitchFamily="49" charset="-122"/>
              </a:rPr>
              <a:t>。 </a:t>
            </a:r>
          </a:p>
          <a:p>
            <a:pPr algn="just" eaLnBrk="1" hangingPunct="1">
              <a:lnSpc>
                <a:spcPct val="140000"/>
              </a:lnSpc>
              <a:defRPr/>
            </a:pPr>
            <a:endParaRPr lang="zh-CN" altLang="en-US" sz="2600" b="1" dirty="0">
              <a:latin typeface="Times New Roman" pitchFamily="18" charset="0"/>
              <a:ea typeface="楷体_GB2312" pitchFamily="49" charset="-122"/>
            </a:endParaRPr>
          </a:p>
          <a:p>
            <a:pPr algn="just" eaLnBrk="1" hangingPunct="1">
              <a:lnSpc>
                <a:spcPct val="140000"/>
              </a:lnSpc>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）符号串长度</a:t>
            </a:r>
            <a:r>
              <a:rPr lang="en-US" altLang="zh-CN" sz="2600" b="1" dirty="0">
                <a:latin typeface="Times New Roman" pitchFamily="18" charset="0"/>
                <a:ea typeface="楷体_GB2312" pitchFamily="49" charset="-122"/>
              </a:rPr>
              <a:t>——</a:t>
            </a:r>
            <a:r>
              <a:rPr lang="zh-CN" altLang="en-US" sz="2600" b="1" dirty="0">
                <a:latin typeface="Times New Roman" pitchFamily="18" charset="0"/>
                <a:ea typeface="楷体_GB2312" pitchFamily="49" charset="-122"/>
              </a:rPr>
              <a:t>符号串中所含符号个数称为该符号串的</a:t>
            </a:r>
          </a:p>
          <a:p>
            <a:pPr algn="just" eaLnBrk="1" hangingPunct="1">
              <a:lnSpc>
                <a:spcPct val="140000"/>
              </a:lnSpc>
              <a:defRPr/>
            </a:pPr>
            <a:r>
              <a:rPr lang="zh-CN" altLang="en-US" sz="2600" b="1" dirty="0">
                <a:latin typeface="Times New Roman" pitchFamily="18" charset="0"/>
                <a:ea typeface="楷体_GB2312" pitchFamily="49" charset="-122"/>
              </a:rPr>
              <a:t>      长度，设符号串为</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，则用</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来表示</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的长度。</a:t>
            </a:r>
          </a:p>
          <a:p>
            <a:pPr algn="just" eaLnBrk="1" hangingPunct="1">
              <a:lnSpc>
                <a:spcPct val="140000"/>
              </a:lnSpc>
              <a:defRPr/>
            </a:pPr>
            <a:endParaRPr lang="zh-CN" altLang="en-US" sz="900" b="1" dirty="0">
              <a:latin typeface="Times New Roman" pitchFamily="18" charset="0"/>
              <a:ea typeface="楷体_GB2312" pitchFamily="49" charset="-122"/>
            </a:endParaRPr>
          </a:p>
          <a:p>
            <a:pPr algn="just" eaLnBrk="1" hangingPunct="1">
              <a:lnSpc>
                <a:spcPct val="140000"/>
              </a:lnSpc>
              <a:defRPr/>
            </a:pPr>
            <a:r>
              <a:rPr lang="zh-CN" altLang="en-US" sz="2600" b="1" dirty="0">
                <a:latin typeface="Times New Roman" pitchFamily="18" charset="0"/>
                <a:ea typeface="楷体_GB2312" pitchFamily="49" charset="-122"/>
              </a:rPr>
              <a:t>      例如：</a:t>
            </a:r>
            <a:r>
              <a:rPr lang="en-US" altLang="zh-CN" sz="2600" b="1" dirty="0">
                <a:latin typeface="Times New Roman" pitchFamily="18" charset="0"/>
                <a:ea typeface="楷体_GB2312" pitchFamily="49" charset="-122"/>
              </a:rPr>
              <a:t>x=</a:t>
            </a:r>
            <a:r>
              <a:rPr lang="en-US" altLang="zh-CN" sz="2600" b="1" dirty="0" err="1">
                <a:latin typeface="Times New Roman" pitchFamily="18" charset="0"/>
                <a:ea typeface="楷体_GB2312" pitchFamily="49" charset="-122"/>
              </a:rPr>
              <a:t>abc</a:t>
            </a:r>
            <a:r>
              <a:rPr lang="zh-CN" altLang="en-US" sz="2600" b="1" dirty="0">
                <a:latin typeface="Times New Roman" pitchFamily="18" charset="0"/>
                <a:ea typeface="楷体_GB2312" pitchFamily="49" charset="-122"/>
              </a:rPr>
              <a:t>，则</a:t>
            </a:r>
            <a:r>
              <a:rPr lang="en-US" altLang="zh-CN" sz="2600" b="1" dirty="0">
                <a:latin typeface="Times New Roman" pitchFamily="18" charset="0"/>
                <a:ea typeface="楷体_GB2312" pitchFamily="49" charset="-122"/>
              </a:rPr>
              <a:t>|x|=3,</a:t>
            </a:r>
            <a:r>
              <a:rPr lang="zh-CN" altLang="en-US" sz="2600" b="1" dirty="0">
                <a:latin typeface="Times New Roman" pitchFamily="18" charset="0"/>
                <a:ea typeface="楷体_GB2312" pitchFamily="49" charset="-122"/>
              </a:rPr>
              <a:t>显然</a:t>
            </a:r>
            <a:r>
              <a:rPr lang="en-US" altLang="zh-CN" sz="2600" b="1" dirty="0">
                <a:latin typeface="Times New Roman" pitchFamily="18" charset="0"/>
                <a:ea typeface="楷体_GB2312" pitchFamily="49" charset="-122"/>
              </a:rPr>
              <a:t>,|ε</a:t>
            </a:r>
            <a:r>
              <a:rPr lang="en-US" altLang="zh-CN" sz="2600" b="1" dirty="0" smtClean="0">
                <a:latin typeface="Times New Roman" pitchFamily="18" charset="0"/>
                <a:ea typeface="楷体_GB2312" pitchFamily="49" charset="-122"/>
              </a:rPr>
              <a:t>|=</a:t>
            </a:r>
            <a:r>
              <a:rPr lang="zh-CN" altLang="en-US" sz="2600" b="1" dirty="0" smtClean="0">
                <a:latin typeface="Times New Roman" pitchFamily="18" charset="0"/>
                <a:ea typeface="楷体_GB2312" pitchFamily="49" charset="-122"/>
              </a:rPr>
              <a:t>？</a:t>
            </a:r>
            <a:r>
              <a:rPr lang="zh-CN" altLang="en-US" b="1" dirty="0" smtClean="0">
                <a:latin typeface="Arial" charset="0"/>
              </a:rPr>
              <a:t></a:t>
            </a:r>
            <a:endParaRPr lang="zh-CN" altLang="en-US" b="1" dirty="0">
              <a:latin typeface="Arial" charset="0"/>
            </a:endParaRPr>
          </a:p>
        </p:txBody>
      </p:sp>
      <p:sp>
        <p:nvSpPr>
          <p:cNvPr id="2" name="矩形 1"/>
          <p:cNvSpPr/>
          <p:nvPr/>
        </p:nvSpPr>
        <p:spPr>
          <a:xfrm>
            <a:off x="8190848" y="5881688"/>
            <a:ext cx="779381" cy="461665"/>
          </a:xfrm>
          <a:prstGeom prst="rect">
            <a:avLst/>
          </a:prstGeom>
        </p:spPr>
        <p:txBody>
          <a:bodyPr wrap="none">
            <a:spAutoFit/>
          </a:bodyPr>
          <a:lstStyle/>
          <a:p>
            <a:r>
              <a:rPr lang="en-US" altLang="zh-CN" sz="2400" b="1" dirty="0" smtClean="0">
                <a:latin typeface="Times New Roman" pitchFamily="18" charset="0"/>
                <a:ea typeface="楷体_GB2312" pitchFamily="49" charset="-122"/>
              </a:rPr>
              <a:t>|</a:t>
            </a:r>
            <a:r>
              <a:rPr lang="en-US" altLang="zh-CN" sz="2400" b="1" dirty="0">
                <a:latin typeface="Times New Roman" pitchFamily="18" charset="0"/>
                <a:ea typeface="楷体_GB2312" pitchFamily="49" charset="-122"/>
              </a:rPr>
              <a:t>ε</a:t>
            </a:r>
            <a:r>
              <a:rPr lang="en-US" altLang="zh-CN" sz="2400" b="1" dirty="0" smtClean="0">
                <a:latin typeface="Times New Roman" pitchFamily="18" charset="0"/>
                <a:ea typeface="楷体_GB2312" pitchFamily="49" charset="-122"/>
              </a:rPr>
              <a:t>|=0</a:t>
            </a:r>
            <a:endParaRPr lang="zh-CN" altLang="en-US" sz="2400" dirty="0"/>
          </a:p>
        </p:txBody>
      </p:sp>
    </p:spTree>
    <p:extLst>
      <p:ext uri="{BB962C8B-B14F-4D97-AF65-F5344CB8AC3E}">
        <p14:creationId xmlns:p14="http://schemas.microsoft.com/office/powerpoint/2010/main" val="224942595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8403"/>
                                        </p:tgtEl>
                                        <p:attrNameLst>
                                          <p:attrName>style.visibility</p:attrName>
                                        </p:attrNameLst>
                                      </p:cBhvr>
                                      <p:to>
                                        <p:strVal val="visible"/>
                                      </p:to>
                                    </p:set>
                                    <p:anim calcmode="lin" valueType="num">
                                      <p:cBhvr additive="base">
                                        <p:cTn id="7" dur="500" fill="hold"/>
                                        <p:tgtEl>
                                          <p:spTgt spid="358403"/>
                                        </p:tgtEl>
                                        <p:attrNameLst>
                                          <p:attrName>ppt_x</p:attrName>
                                        </p:attrNameLst>
                                      </p:cBhvr>
                                      <p:tavLst>
                                        <p:tav tm="0">
                                          <p:val>
                                            <p:strVal val="0-#ppt_w/2"/>
                                          </p:val>
                                        </p:tav>
                                        <p:tav tm="100000">
                                          <p:val>
                                            <p:strVal val="#ppt_x"/>
                                          </p:val>
                                        </p:tav>
                                      </p:tavLst>
                                    </p:anim>
                                    <p:anim calcmode="lin" valueType="num">
                                      <p:cBhvr additive="base">
                                        <p:cTn id="8" dur="500" fill="hold"/>
                                        <p:tgtEl>
                                          <p:spTgt spid="35840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840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840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5840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03" grpId="0"/>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A97B2A9A-90C3-4699-89FC-A6DB38D5002A}" type="datetime1">
              <a:rPr lang="zh-CN" altLang="en-US"/>
              <a:pPr>
                <a:defRPr/>
              </a:pPr>
              <a:t>2021/3/3</a:t>
            </a:fld>
            <a:endParaRPr lang="zh-CN" altLang="en-US"/>
          </a:p>
        </p:txBody>
      </p:sp>
      <p:sp>
        <p:nvSpPr>
          <p:cNvPr id="5837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C279906A-95F2-4B81-A96E-065FC29395FC}" type="slidenum">
              <a:rPr lang="zh-CN" altLang="en-US" sz="1000">
                <a:solidFill>
                  <a:srgbClr val="9B9A98"/>
                </a:solidFill>
              </a:rPr>
              <a:pPr>
                <a:spcBef>
                  <a:spcPct val="0"/>
                </a:spcBef>
                <a:buClrTx/>
                <a:buSzTx/>
                <a:buFontTx/>
                <a:buNone/>
              </a:pPr>
              <a:t>23</a:t>
            </a:fld>
            <a:endParaRPr lang="zh-CN" altLang="en-US" sz="1000">
              <a:solidFill>
                <a:srgbClr val="9B9A98"/>
              </a:solidFill>
            </a:endParaRPr>
          </a:p>
        </p:txBody>
      </p:sp>
      <p:sp>
        <p:nvSpPr>
          <p:cNvPr id="359426"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a:t>
            </a:r>
            <a:r>
              <a:rPr lang="zh-CN" altLang="en-US" sz="3600" b="1" dirty="0" smtClean="0">
                <a:solidFill>
                  <a:srgbClr val="FFC000"/>
                </a:solidFill>
                <a:latin typeface="Times New Roman" pitchFamily="18" charset="0"/>
                <a:ea typeface="黑体" pitchFamily="2" charset="-122"/>
              </a:rPr>
              <a:t>概念</a:t>
            </a:r>
            <a:endParaRPr lang="zh-CN" altLang="en-US" sz="3600" b="1" dirty="0">
              <a:solidFill>
                <a:srgbClr val="FFC000"/>
              </a:solidFill>
              <a:latin typeface="Times New Roman" pitchFamily="18" charset="0"/>
              <a:ea typeface="黑体" pitchFamily="2" charset="-122"/>
            </a:endParaRPr>
          </a:p>
        </p:txBody>
      </p:sp>
      <p:sp>
        <p:nvSpPr>
          <p:cNvPr id="359427" name="Text Box 3"/>
          <p:cNvSpPr txBox="1">
            <a:spLocks noChangeArrowheads="1"/>
          </p:cNvSpPr>
          <p:nvPr/>
        </p:nvSpPr>
        <p:spPr bwMode="auto">
          <a:xfrm>
            <a:off x="1804988" y="1709739"/>
            <a:ext cx="8653462" cy="4678204"/>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3</a:t>
            </a:r>
            <a:r>
              <a:rPr lang="zh-CN" altLang="en-US" sz="2800" b="1" dirty="0">
                <a:solidFill>
                  <a:srgbClr val="FFC000"/>
                </a:solidFill>
                <a:latin typeface="Times New Roman" pitchFamily="18" charset="0"/>
                <a:ea typeface="楷体_GB2312" pitchFamily="49" charset="-122"/>
              </a:rPr>
              <a:t>、符号串的运算</a:t>
            </a:r>
          </a:p>
          <a:p>
            <a:pPr algn="just" eaLnBrk="1" hangingPunct="1">
              <a:lnSpc>
                <a:spcPct val="120000"/>
              </a:lnSpc>
              <a:defRPr/>
            </a:pPr>
            <a:r>
              <a:rPr lang="en-US" altLang="zh-CN" sz="2600" b="1" dirty="0">
                <a:latin typeface="Times New Roman" pitchFamily="18" charset="0"/>
                <a:ea typeface="楷体_GB2312" pitchFamily="49" charset="-122"/>
              </a:rPr>
              <a:t>1</a:t>
            </a:r>
            <a:r>
              <a:rPr lang="zh-CN" altLang="en-US" sz="2600" b="1" dirty="0">
                <a:latin typeface="Times New Roman" pitchFamily="18" charset="0"/>
                <a:ea typeface="楷体_GB2312" pitchFamily="49" charset="-122"/>
              </a:rPr>
              <a:t>） 符号串的联结</a:t>
            </a:r>
          </a:p>
          <a:p>
            <a:pPr algn="just" eaLnBrk="1" hangingPunct="1">
              <a:lnSpc>
                <a:spcPct val="120000"/>
              </a:lnSpc>
              <a:defRPr/>
            </a:pPr>
            <a:r>
              <a:rPr lang="zh-CN" altLang="en-US" sz="2600" b="1" dirty="0">
                <a:latin typeface="Times New Roman" pitchFamily="18" charset="0"/>
                <a:ea typeface="楷体_GB2312" pitchFamily="49" charset="-122"/>
              </a:rPr>
              <a:t>       设有符号串</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和</a:t>
            </a:r>
            <a:r>
              <a:rPr lang="en-US" altLang="zh-CN" sz="2600" b="1" dirty="0">
                <a:latin typeface="Times New Roman" pitchFamily="18" charset="0"/>
                <a:ea typeface="楷体_GB2312" pitchFamily="49" charset="-122"/>
              </a:rPr>
              <a:t>Y</a:t>
            </a:r>
            <a:r>
              <a:rPr lang="zh-CN" altLang="en-US" sz="2600" b="1" dirty="0">
                <a:latin typeface="Times New Roman" pitchFamily="18" charset="0"/>
                <a:ea typeface="楷体_GB2312" pitchFamily="49" charset="-122"/>
              </a:rPr>
              <a:t>，则它们的联结</a:t>
            </a:r>
            <a:r>
              <a:rPr lang="en-US" altLang="zh-CN" sz="2600" b="1" dirty="0">
                <a:latin typeface="Times New Roman" pitchFamily="18" charset="0"/>
                <a:ea typeface="楷体_GB2312" pitchFamily="49" charset="-122"/>
              </a:rPr>
              <a:t>XY</a:t>
            </a:r>
            <a:r>
              <a:rPr lang="zh-CN" altLang="en-US" sz="2600" b="1" dirty="0">
                <a:latin typeface="Times New Roman" pitchFamily="18" charset="0"/>
                <a:ea typeface="楷体_GB2312" pitchFamily="49" charset="-122"/>
              </a:rPr>
              <a:t>是将符号串</a:t>
            </a:r>
            <a:r>
              <a:rPr lang="en-US" altLang="zh-CN" sz="2600" b="1" dirty="0">
                <a:latin typeface="Times New Roman" pitchFamily="18" charset="0"/>
                <a:ea typeface="楷体_GB2312" pitchFamily="49" charset="-122"/>
              </a:rPr>
              <a:t>Y</a:t>
            </a:r>
            <a:r>
              <a:rPr lang="zh-CN" altLang="en-US" sz="2600" b="1" dirty="0">
                <a:latin typeface="Times New Roman" pitchFamily="18" charset="0"/>
                <a:ea typeface="楷体_GB2312" pitchFamily="49" charset="-122"/>
              </a:rPr>
              <a:t>直接   拼接在符号串</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之后，即 </a:t>
            </a:r>
          </a:p>
          <a:p>
            <a:pPr algn="just" eaLnBrk="1" hangingPunct="1">
              <a:lnSpc>
                <a:spcPct val="140000"/>
              </a:lnSpc>
              <a:defRPr/>
            </a:pPr>
            <a:r>
              <a:rPr lang="zh-CN" altLang="en-US" sz="3000" b="1" dirty="0">
                <a:solidFill>
                  <a:srgbClr val="FFFF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X = x</a:t>
            </a:r>
            <a:r>
              <a:rPr lang="en-US" altLang="zh-CN" sz="3000" b="1" baseline="-25000" dirty="0">
                <a:solidFill>
                  <a:srgbClr val="FFC000"/>
                </a:solidFill>
                <a:latin typeface="Times New Roman" pitchFamily="18" charset="0"/>
                <a:ea typeface="楷体_GB2312" pitchFamily="49" charset="-122"/>
              </a:rPr>
              <a:t>1</a:t>
            </a:r>
            <a:r>
              <a:rPr lang="en-US" altLang="zh-CN" sz="3000" b="1" dirty="0">
                <a:solidFill>
                  <a:srgbClr val="FFC000"/>
                </a:solidFill>
                <a:latin typeface="Times New Roman" pitchFamily="18" charset="0"/>
                <a:ea typeface="楷体_GB2312" pitchFamily="49" charset="-122"/>
              </a:rPr>
              <a:t>x</a:t>
            </a:r>
            <a:r>
              <a:rPr lang="en-US" altLang="zh-CN" sz="3000" b="1" baseline="-25000" dirty="0">
                <a:solidFill>
                  <a:srgbClr val="FFC000"/>
                </a:solidFill>
                <a:latin typeface="Times New Roman" pitchFamily="18" charset="0"/>
                <a:ea typeface="楷体_GB2312" pitchFamily="49" charset="-122"/>
              </a:rPr>
              <a:t>2</a:t>
            </a:r>
            <a:r>
              <a:rPr lang="en-US" altLang="zh-CN" sz="3000" b="1" dirty="0">
                <a:solidFill>
                  <a:srgbClr val="FFC000"/>
                </a:solidFill>
                <a:latin typeface="Times New Roman" pitchFamily="18" charset="0"/>
                <a:ea typeface="楷体_GB2312" pitchFamily="49" charset="-122"/>
              </a:rPr>
              <a:t>x</a:t>
            </a:r>
            <a:r>
              <a:rPr lang="en-US" altLang="zh-CN" sz="3000" b="1" baseline="-25000" dirty="0">
                <a:solidFill>
                  <a:srgbClr val="FFC000"/>
                </a:solidFill>
                <a:latin typeface="Times New Roman" pitchFamily="18" charset="0"/>
                <a:ea typeface="楷体_GB2312" pitchFamily="49" charset="-122"/>
              </a:rPr>
              <a:t>3</a:t>
            </a:r>
            <a:r>
              <a:rPr lang="en-US" altLang="zh-CN" sz="3000" b="1" dirty="0">
                <a:solidFill>
                  <a:srgbClr val="FFC000"/>
                </a:solidFill>
                <a:latin typeface="Times New Roman" pitchFamily="18" charset="0"/>
                <a:ea typeface="楷体_GB2312" pitchFamily="49" charset="-122"/>
              </a:rPr>
              <a:t>…</a:t>
            </a:r>
            <a:r>
              <a:rPr lang="en-US" altLang="zh-CN" sz="3000" b="1" dirty="0" err="1">
                <a:solidFill>
                  <a:srgbClr val="FFC000"/>
                </a:solidFill>
                <a:latin typeface="Times New Roman" pitchFamily="18" charset="0"/>
                <a:ea typeface="楷体_GB2312" pitchFamily="49" charset="-122"/>
              </a:rPr>
              <a:t>x</a:t>
            </a:r>
            <a:r>
              <a:rPr lang="en-US" altLang="zh-CN" sz="3000" b="1" baseline="-25000" dirty="0" err="1">
                <a:solidFill>
                  <a:srgbClr val="FFC000"/>
                </a:solidFill>
                <a:latin typeface="Times New Roman" pitchFamily="18" charset="0"/>
                <a:ea typeface="楷体_GB2312" pitchFamily="49" charset="-122"/>
              </a:rPr>
              <a:t>m</a:t>
            </a:r>
            <a:r>
              <a:rPr lang="en-US" altLang="zh-CN" sz="3000" b="1" dirty="0">
                <a:solidFill>
                  <a:srgbClr val="FFC000"/>
                </a:solidFill>
                <a:latin typeface="Times New Roman" pitchFamily="18" charset="0"/>
                <a:ea typeface="楷体_GB2312" pitchFamily="49" charset="-122"/>
              </a:rPr>
              <a:t>,    Y=y</a:t>
            </a:r>
            <a:r>
              <a:rPr lang="en-US" altLang="zh-CN" sz="3000" b="1" baseline="-25000" dirty="0">
                <a:solidFill>
                  <a:srgbClr val="FFC000"/>
                </a:solidFill>
                <a:latin typeface="Times New Roman" pitchFamily="18" charset="0"/>
                <a:ea typeface="楷体_GB2312" pitchFamily="49" charset="-122"/>
              </a:rPr>
              <a:t>1</a:t>
            </a:r>
            <a:r>
              <a:rPr lang="en-US" altLang="zh-CN" sz="3000" b="1" dirty="0">
                <a:solidFill>
                  <a:srgbClr val="FFC000"/>
                </a:solidFill>
                <a:latin typeface="Times New Roman" pitchFamily="18" charset="0"/>
                <a:ea typeface="楷体_GB2312" pitchFamily="49" charset="-122"/>
              </a:rPr>
              <a:t>y</a:t>
            </a:r>
            <a:r>
              <a:rPr lang="en-US" altLang="zh-CN" sz="3000" b="1" baseline="-25000" dirty="0">
                <a:solidFill>
                  <a:srgbClr val="FFC000"/>
                </a:solidFill>
                <a:latin typeface="Times New Roman" pitchFamily="18" charset="0"/>
                <a:ea typeface="楷体_GB2312" pitchFamily="49" charset="-122"/>
              </a:rPr>
              <a:t>2</a:t>
            </a:r>
            <a:r>
              <a:rPr lang="en-US" altLang="zh-CN" sz="3000" b="1" dirty="0">
                <a:solidFill>
                  <a:srgbClr val="FFC000"/>
                </a:solidFill>
                <a:latin typeface="Times New Roman" pitchFamily="18" charset="0"/>
                <a:ea typeface="楷体_GB2312" pitchFamily="49" charset="-122"/>
              </a:rPr>
              <a:t>y</a:t>
            </a:r>
            <a:r>
              <a:rPr lang="en-US" altLang="zh-CN" sz="3000" b="1" baseline="-25000" dirty="0">
                <a:solidFill>
                  <a:srgbClr val="FFC000"/>
                </a:solidFill>
                <a:latin typeface="Times New Roman" pitchFamily="18" charset="0"/>
                <a:ea typeface="楷体_GB2312" pitchFamily="49" charset="-122"/>
              </a:rPr>
              <a:t>3</a:t>
            </a:r>
            <a:r>
              <a:rPr lang="en-US" altLang="zh-CN" sz="3000" b="1" dirty="0">
                <a:solidFill>
                  <a:srgbClr val="FFC000"/>
                </a:solidFill>
                <a:latin typeface="Times New Roman" pitchFamily="18" charset="0"/>
                <a:ea typeface="楷体_GB2312" pitchFamily="49" charset="-122"/>
              </a:rPr>
              <a:t>…</a:t>
            </a:r>
            <a:r>
              <a:rPr lang="en-US" altLang="zh-CN" sz="3000" b="1" dirty="0" err="1">
                <a:solidFill>
                  <a:srgbClr val="FFC000"/>
                </a:solidFill>
                <a:latin typeface="Times New Roman" pitchFamily="18" charset="0"/>
                <a:ea typeface="楷体_GB2312" pitchFamily="49" charset="-122"/>
              </a:rPr>
              <a:t>y</a:t>
            </a:r>
            <a:r>
              <a:rPr lang="en-US" altLang="zh-CN" sz="3000" b="1" baseline="-25000" dirty="0" err="1">
                <a:solidFill>
                  <a:srgbClr val="FFC000"/>
                </a:solidFill>
                <a:latin typeface="Times New Roman" pitchFamily="18" charset="0"/>
                <a:ea typeface="楷体_GB2312" pitchFamily="49" charset="-122"/>
              </a:rPr>
              <a:t>n</a:t>
            </a:r>
            <a:r>
              <a:rPr lang="en-US" altLang="zh-CN" sz="3000" b="1" baseline="-25000" dirty="0">
                <a:solidFill>
                  <a:srgbClr val="FFC0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 </a:t>
            </a:r>
            <a:r>
              <a:rPr lang="zh-CN" altLang="en-US" sz="3000" b="1" dirty="0">
                <a:solidFill>
                  <a:srgbClr val="FFC000"/>
                </a:solidFill>
                <a:latin typeface="Times New Roman" pitchFamily="18" charset="0"/>
                <a:ea typeface="楷体_GB2312" pitchFamily="49" charset="-122"/>
              </a:rPr>
              <a:t>则</a:t>
            </a:r>
          </a:p>
          <a:p>
            <a:pPr algn="just" eaLnBrk="1" hangingPunct="1">
              <a:lnSpc>
                <a:spcPct val="140000"/>
              </a:lnSpc>
              <a:defRPr/>
            </a:pPr>
            <a:r>
              <a:rPr lang="zh-CN" altLang="en-US" sz="3000" b="1" dirty="0">
                <a:solidFill>
                  <a:srgbClr val="FFC0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XY = x</a:t>
            </a:r>
            <a:r>
              <a:rPr lang="en-US" altLang="zh-CN" sz="3000" b="1" baseline="-25000" dirty="0">
                <a:solidFill>
                  <a:srgbClr val="FFC000"/>
                </a:solidFill>
                <a:latin typeface="Times New Roman" pitchFamily="18" charset="0"/>
                <a:ea typeface="楷体_GB2312" pitchFamily="49" charset="-122"/>
              </a:rPr>
              <a:t>1</a:t>
            </a:r>
            <a:r>
              <a:rPr lang="en-US" altLang="zh-CN" sz="3000" b="1" dirty="0">
                <a:solidFill>
                  <a:srgbClr val="FFC000"/>
                </a:solidFill>
                <a:latin typeface="Times New Roman" pitchFamily="18" charset="0"/>
                <a:ea typeface="楷体_GB2312" pitchFamily="49" charset="-122"/>
              </a:rPr>
              <a:t>x</a:t>
            </a:r>
            <a:r>
              <a:rPr lang="en-US" altLang="zh-CN" sz="3000" b="1" baseline="-25000" dirty="0">
                <a:solidFill>
                  <a:srgbClr val="FFC000"/>
                </a:solidFill>
                <a:latin typeface="Times New Roman" pitchFamily="18" charset="0"/>
                <a:ea typeface="楷体_GB2312" pitchFamily="49" charset="-122"/>
              </a:rPr>
              <a:t>2</a:t>
            </a:r>
            <a:r>
              <a:rPr lang="en-US" altLang="zh-CN" sz="3000" b="1" dirty="0">
                <a:solidFill>
                  <a:srgbClr val="FFC000"/>
                </a:solidFill>
                <a:latin typeface="Times New Roman" pitchFamily="18" charset="0"/>
                <a:ea typeface="楷体_GB2312" pitchFamily="49" charset="-122"/>
              </a:rPr>
              <a:t>x</a:t>
            </a:r>
            <a:r>
              <a:rPr lang="en-US" altLang="zh-CN" sz="3000" b="1" baseline="-25000" dirty="0">
                <a:solidFill>
                  <a:srgbClr val="FFC000"/>
                </a:solidFill>
                <a:latin typeface="Times New Roman" pitchFamily="18" charset="0"/>
                <a:ea typeface="楷体_GB2312" pitchFamily="49" charset="-122"/>
              </a:rPr>
              <a:t>3</a:t>
            </a:r>
            <a:r>
              <a:rPr lang="en-US" altLang="zh-CN" sz="3000" b="1" dirty="0">
                <a:solidFill>
                  <a:srgbClr val="FFC000"/>
                </a:solidFill>
                <a:latin typeface="Times New Roman" pitchFamily="18" charset="0"/>
                <a:ea typeface="楷体_GB2312" pitchFamily="49" charset="-122"/>
              </a:rPr>
              <a:t>…</a:t>
            </a:r>
            <a:r>
              <a:rPr lang="en-US" altLang="zh-CN" sz="3000" b="1" dirty="0" err="1">
                <a:solidFill>
                  <a:srgbClr val="FFC000"/>
                </a:solidFill>
                <a:latin typeface="Times New Roman" pitchFamily="18" charset="0"/>
                <a:ea typeface="楷体_GB2312" pitchFamily="49" charset="-122"/>
              </a:rPr>
              <a:t>x</a:t>
            </a:r>
            <a:r>
              <a:rPr lang="en-US" altLang="zh-CN" sz="3000" b="1" baseline="-25000" dirty="0" err="1">
                <a:solidFill>
                  <a:srgbClr val="FFC000"/>
                </a:solidFill>
                <a:latin typeface="Times New Roman" pitchFamily="18" charset="0"/>
                <a:ea typeface="楷体_GB2312" pitchFamily="49" charset="-122"/>
              </a:rPr>
              <a:t>m</a:t>
            </a:r>
            <a:r>
              <a:rPr lang="en-US" altLang="zh-CN" sz="3000" b="1" dirty="0">
                <a:solidFill>
                  <a:srgbClr val="FFC000"/>
                </a:solidFill>
                <a:latin typeface="Times New Roman" pitchFamily="18" charset="0"/>
                <a:ea typeface="楷体_GB2312" pitchFamily="49" charset="-122"/>
              </a:rPr>
              <a:t> </a:t>
            </a:r>
            <a:r>
              <a:rPr lang="en-US" altLang="zh-CN" sz="3000" b="1" dirty="0" smtClean="0">
                <a:solidFill>
                  <a:srgbClr val="FFC000"/>
                </a:solidFill>
                <a:latin typeface="Times New Roman" pitchFamily="18" charset="0"/>
                <a:ea typeface="楷体_GB2312" pitchFamily="49" charset="-122"/>
              </a:rPr>
              <a:t>y</a:t>
            </a:r>
            <a:r>
              <a:rPr lang="en-US" altLang="zh-CN" sz="3000" b="1" baseline="-25000" dirty="0" smtClean="0">
                <a:solidFill>
                  <a:srgbClr val="FFC000"/>
                </a:solidFill>
                <a:latin typeface="Times New Roman" pitchFamily="18" charset="0"/>
                <a:ea typeface="楷体_GB2312" pitchFamily="49" charset="-122"/>
              </a:rPr>
              <a:t>1</a:t>
            </a:r>
            <a:r>
              <a:rPr lang="en-US" altLang="zh-CN" sz="3000" b="1" dirty="0" smtClean="0">
                <a:solidFill>
                  <a:srgbClr val="FFC000"/>
                </a:solidFill>
                <a:latin typeface="Times New Roman" pitchFamily="18" charset="0"/>
                <a:ea typeface="楷体_GB2312" pitchFamily="49" charset="-122"/>
              </a:rPr>
              <a:t>y</a:t>
            </a:r>
            <a:r>
              <a:rPr lang="en-US" altLang="zh-CN" sz="3000" b="1" baseline="-25000" dirty="0" smtClean="0">
                <a:solidFill>
                  <a:srgbClr val="FFC000"/>
                </a:solidFill>
                <a:latin typeface="Times New Roman" pitchFamily="18" charset="0"/>
                <a:ea typeface="楷体_GB2312" pitchFamily="49" charset="-122"/>
              </a:rPr>
              <a:t>2</a:t>
            </a:r>
            <a:r>
              <a:rPr lang="en-US" altLang="zh-CN" sz="3000" b="1" dirty="0" smtClean="0">
                <a:solidFill>
                  <a:srgbClr val="FFC000"/>
                </a:solidFill>
                <a:latin typeface="Times New Roman" pitchFamily="18" charset="0"/>
                <a:ea typeface="楷体_GB2312" pitchFamily="49" charset="-122"/>
              </a:rPr>
              <a:t>y</a:t>
            </a:r>
            <a:r>
              <a:rPr lang="en-US" altLang="zh-CN" sz="3000" b="1" baseline="-25000" dirty="0" smtClean="0">
                <a:solidFill>
                  <a:srgbClr val="FFC000"/>
                </a:solidFill>
                <a:latin typeface="Times New Roman" pitchFamily="18" charset="0"/>
                <a:ea typeface="楷体_GB2312" pitchFamily="49" charset="-122"/>
              </a:rPr>
              <a:t>3</a:t>
            </a:r>
            <a:r>
              <a:rPr lang="en-US" altLang="zh-CN" sz="3000" b="1" dirty="0" smtClean="0">
                <a:solidFill>
                  <a:srgbClr val="FFC000"/>
                </a:solidFill>
                <a:latin typeface="Times New Roman" pitchFamily="18" charset="0"/>
                <a:ea typeface="楷体_GB2312" pitchFamily="49" charset="-122"/>
              </a:rPr>
              <a:t>…</a:t>
            </a:r>
            <a:r>
              <a:rPr lang="en-US" altLang="zh-CN" sz="3000" b="1" dirty="0" err="1" smtClean="0">
                <a:solidFill>
                  <a:srgbClr val="FFC000"/>
                </a:solidFill>
                <a:latin typeface="Times New Roman" pitchFamily="18" charset="0"/>
                <a:ea typeface="楷体_GB2312" pitchFamily="49" charset="-122"/>
              </a:rPr>
              <a:t>y</a:t>
            </a:r>
            <a:r>
              <a:rPr lang="en-US" altLang="zh-CN" sz="3000" b="1" baseline="-25000" dirty="0" err="1" smtClean="0">
                <a:solidFill>
                  <a:srgbClr val="FFC000"/>
                </a:solidFill>
                <a:latin typeface="Times New Roman" pitchFamily="18" charset="0"/>
                <a:ea typeface="楷体_GB2312" pitchFamily="49" charset="-122"/>
              </a:rPr>
              <a:t>n</a:t>
            </a:r>
            <a:endParaRPr lang="en-US" altLang="zh-CN" sz="3000" b="1" baseline="-25000" dirty="0" smtClean="0">
              <a:solidFill>
                <a:srgbClr val="FFC000"/>
              </a:solidFill>
              <a:latin typeface="Times New Roman" pitchFamily="18" charset="0"/>
              <a:ea typeface="楷体_GB2312" pitchFamily="49" charset="-122"/>
            </a:endParaRPr>
          </a:p>
          <a:p>
            <a:pPr algn="just">
              <a:lnSpc>
                <a:spcPct val="140000"/>
              </a:lnSpc>
              <a:defRPr/>
            </a:pPr>
            <a:r>
              <a:rPr lang="en-US" altLang="zh-CN" sz="3000" b="1" i="1" dirty="0" smtClean="0">
                <a:solidFill>
                  <a:srgbClr val="FFC000"/>
                </a:solidFill>
                <a:latin typeface="Times New Roman" pitchFamily="18" charset="0"/>
                <a:ea typeface="楷体_GB2312" pitchFamily="49" charset="-122"/>
              </a:rPr>
              <a:t>     </a:t>
            </a:r>
            <a:r>
              <a:rPr lang="en-US" altLang="zh-CN" sz="3000" b="1" i="1" dirty="0" err="1" smtClean="0">
                <a:solidFill>
                  <a:srgbClr val="FFC000"/>
                </a:solidFill>
                <a:latin typeface="Times New Roman" pitchFamily="18" charset="0"/>
                <a:ea typeface="楷体_GB2312" pitchFamily="49" charset="-122"/>
              </a:rPr>
              <a:t>ε</a:t>
            </a:r>
            <a:r>
              <a:rPr lang="en-US" altLang="zh-CN" sz="3000" b="1" dirty="0" err="1" smtClean="0">
                <a:solidFill>
                  <a:srgbClr val="FFC000"/>
                </a:solidFill>
                <a:latin typeface="Times New Roman" pitchFamily="18" charset="0"/>
                <a:ea typeface="楷体_GB2312" pitchFamily="49" charset="-122"/>
              </a:rPr>
              <a:t>X</a:t>
            </a:r>
            <a:r>
              <a:rPr lang="en-US" altLang="zh-CN" sz="3000" b="1" dirty="0" smtClean="0">
                <a:solidFill>
                  <a:srgbClr val="FFC0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 </a:t>
            </a:r>
            <a:r>
              <a:rPr lang="zh-CN" altLang="en-US" sz="3000" b="1" dirty="0" smtClean="0">
                <a:solidFill>
                  <a:srgbClr val="FFC000"/>
                </a:solidFill>
                <a:latin typeface="Times New Roman" pitchFamily="18" charset="0"/>
                <a:ea typeface="楷体_GB2312" pitchFamily="49" charset="-122"/>
              </a:rPr>
              <a:t>？， </a:t>
            </a:r>
            <a:r>
              <a:rPr lang="en-US" altLang="zh-CN" sz="3000" b="1" dirty="0" err="1">
                <a:solidFill>
                  <a:srgbClr val="FFC000"/>
                </a:solidFill>
                <a:latin typeface="Times New Roman" pitchFamily="18" charset="0"/>
                <a:ea typeface="楷体_GB2312" pitchFamily="49" charset="-122"/>
              </a:rPr>
              <a:t>X</a:t>
            </a:r>
            <a:r>
              <a:rPr lang="en-US" altLang="zh-CN" sz="3000" b="1" i="1" dirty="0" err="1">
                <a:solidFill>
                  <a:srgbClr val="FFC000"/>
                </a:solidFill>
                <a:latin typeface="Times New Roman" pitchFamily="18" charset="0"/>
                <a:ea typeface="楷体_GB2312" pitchFamily="49" charset="-122"/>
              </a:rPr>
              <a:t>ε</a:t>
            </a:r>
            <a:r>
              <a:rPr lang="en-US" altLang="zh-CN" sz="3000" b="1" i="1" dirty="0">
                <a:solidFill>
                  <a:srgbClr val="FFC0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 </a:t>
            </a:r>
            <a:r>
              <a:rPr lang="zh-CN" altLang="en-US" sz="3000" b="1" dirty="0" smtClean="0">
                <a:solidFill>
                  <a:srgbClr val="FFC000"/>
                </a:solidFill>
                <a:latin typeface="Times New Roman" pitchFamily="18" charset="0"/>
                <a:ea typeface="楷体_GB2312" pitchFamily="49" charset="-122"/>
              </a:rPr>
              <a:t>？</a:t>
            </a:r>
            <a:endParaRPr lang="en-US" altLang="zh-CN" sz="3000" b="1" baseline="-25000" dirty="0">
              <a:solidFill>
                <a:srgbClr val="FFC000"/>
              </a:solidFill>
              <a:latin typeface="Times New Roman" pitchFamily="18" charset="0"/>
              <a:ea typeface="楷体_GB2312" pitchFamily="49" charset="-122"/>
            </a:endParaRPr>
          </a:p>
          <a:p>
            <a:pPr algn="just" eaLnBrk="1" hangingPunct="1">
              <a:lnSpc>
                <a:spcPct val="140000"/>
              </a:lnSpc>
              <a:defRPr/>
            </a:pPr>
            <a:r>
              <a:rPr lang="en-US" altLang="zh-CN" sz="3000" b="1" dirty="0">
                <a:solidFill>
                  <a:srgbClr val="FFC000"/>
                </a:solidFill>
                <a:latin typeface="Times New Roman" pitchFamily="18" charset="0"/>
                <a:ea typeface="楷体_GB2312" pitchFamily="49" charset="-122"/>
              </a:rPr>
              <a:t>       </a:t>
            </a:r>
            <a:r>
              <a:rPr lang="zh-CN" altLang="en-US" sz="3000" b="1" dirty="0">
                <a:solidFill>
                  <a:srgbClr val="FFC000"/>
                </a:solidFill>
                <a:latin typeface="Times New Roman" pitchFamily="18" charset="0"/>
                <a:ea typeface="楷体_GB2312" pitchFamily="49" charset="-122"/>
              </a:rPr>
              <a:t>显然</a:t>
            </a:r>
            <a:r>
              <a:rPr lang="en-US" altLang="zh-CN" sz="3000" b="1" i="1" dirty="0" err="1">
                <a:solidFill>
                  <a:srgbClr val="FFC000"/>
                </a:solidFill>
                <a:latin typeface="Times New Roman" pitchFamily="18" charset="0"/>
                <a:ea typeface="楷体_GB2312" pitchFamily="49" charset="-122"/>
              </a:rPr>
              <a:t>ε</a:t>
            </a:r>
            <a:r>
              <a:rPr lang="en-US" altLang="zh-CN" sz="3000" b="1" dirty="0" err="1">
                <a:solidFill>
                  <a:srgbClr val="FFC000"/>
                </a:solidFill>
                <a:latin typeface="Times New Roman" pitchFamily="18" charset="0"/>
                <a:ea typeface="楷体_GB2312" pitchFamily="49" charset="-122"/>
              </a:rPr>
              <a:t>X</a:t>
            </a:r>
            <a:r>
              <a:rPr lang="en-US" altLang="zh-CN" sz="3000" b="1" dirty="0">
                <a:solidFill>
                  <a:srgbClr val="FFC000"/>
                </a:solidFill>
                <a:latin typeface="Times New Roman" pitchFamily="18" charset="0"/>
                <a:ea typeface="楷体_GB2312" pitchFamily="49" charset="-122"/>
              </a:rPr>
              <a:t> = X</a:t>
            </a:r>
            <a:r>
              <a:rPr lang="zh-CN" altLang="en-US" sz="3000" b="1" dirty="0">
                <a:solidFill>
                  <a:srgbClr val="FFC000"/>
                </a:solidFill>
                <a:latin typeface="Times New Roman" pitchFamily="18" charset="0"/>
                <a:ea typeface="楷体_GB2312" pitchFamily="49" charset="-122"/>
              </a:rPr>
              <a:t>， </a:t>
            </a:r>
            <a:r>
              <a:rPr lang="en-US" altLang="zh-CN" sz="3000" b="1" dirty="0" err="1">
                <a:solidFill>
                  <a:srgbClr val="FFC000"/>
                </a:solidFill>
                <a:latin typeface="Times New Roman" pitchFamily="18" charset="0"/>
                <a:ea typeface="楷体_GB2312" pitchFamily="49" charset="-122"/>
              </a:rPr>
              <a:t>X</a:t>
            </a:r>
            <a:r>
              <a:rPr lang="en-US" altLang="zh-CN" sz="3000" b="1" i="1" dirty="0" err="1">
                <a:solidFill>
                  <a:srgbClr val="FFC000"/>
                </a:solidFill>
                <a:latin typeface="Times New Roman" pitchFamily="18" charset="0"/>
                <a:ea typeface="楷体_GB2312" pitchFamily="49" charset="-122"/>
              </a:rPr>
              <a:t>ε</a:t>
            </a:r>
            <a:r>
              <a:rPr lang="en-US" altLang="zh-CN" sz="3000" b="1" i="1" dirty="0">
                <a:solidFill>
                  <a:srgbClr val="FFC000"/>
                </a:solidFill>
                <a:latin typeface="Times New Roman" pitchFamily="18" charset="0"/>
                <a:ea typeface="楷体_GB2312" pitchFamily="49" charset="-122"/>
              </a:rPr>
              <a:t> </a:t>
            </a:r>
            <a:r>
              <a:rPr lang="en-US" altLang="zh-CN" sz="3000" b="1" dirty="0">
                <a:solidFill>
                  <a:srgbClr val="FFC000"/>
                </a:solidFill>
                <a:latin typeface="Times New Roman" pitchFamily="18" charset="0"/>
                <a:ea typeface="楷体_GB2312" pitchFamily="49" charset="-122"/>
              </a:rPr>
              <a:t>= X </a:t>
            </a:r>
            <a:endParaRPr lang="zh-CN" altLang="en-US" sz="3000" b="1" dirty="0">
              <a:solidFill>
                <a:srgbClr val="FFC000"/>
              </a:solidFill>
              <a:latin typeface="Times New Roman" pitchFamily="18" charset="0"/>
              <a:ea typeface="楷体_GB2312" pitchFamily="49" charset="-122"/>
            </a:endParaRPr>
          </a:p>
        </p:txBody>
      </p:sp>
    </p:spTree>
    <p:extLst>
      <p:ext uri="{BB962C8B-B14F-4D97-AF65-F5344CB8AC3E}">
        <p14:creationId xmlns:p14="http://schemas.microsoft.com/office/powerpoint/2010/main" val="398991623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59427"/>
                                        </p:tgtEl>
                                        <p:attrNameLst>
                                          <p:attrName>style.visibility</p:attrName>
                                        </p:attrNameLst>
                                      </p:cBhvr>
                                      <p:to>
                                        <p:strVal val="visible"/>
                                      </p:to>
                                    </p:set>
                                    <p:anim calcmode="lin" valueType="num">
                                      <p:cBhvr additive="base">
                                        <p:cTn id="7" dur="500" fill="hold"/>
                                        <p:tgtEl>
                                          <p:spTgt spid="359427"/>
                                        </p:tgtEl>
                                        <p:attrNameLst>
                                          <p:attrName>ppt_x</p:attrName>
                                        </p:attrNameLst>
                                      </p:cBhvr>
                                      <p:tavLst>
                                        <p:tav tm="0">
                                          <p:val>
                                            <p:strVal val="0-#ppt_w/2"/>
                                          </p:val>
                                        </p:tav>
                                        <p:tav tm="100000">
                                          <p:val>
                                            <p:strVal val="#ppt_x"/>
                                          </p:val>
                                        </p:tav>
                                      </p:tavLst>
                                    </p:anim>
                                    <p:anim calcmode="lin" valueType="num">
                                      <p:cBhvr additive="base">
                                        <p:cTn id="8" dur="500" fill="hold"/>
                                        <p:tgtEl>
                                          <p:spTgt spid="35942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59427">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5942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2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F3FACC7B-BC15-44C6-840D-E2EDDBDE3BA0}" type="datetime1">
              <a:rPr lang="zh-CN" altLang="en-US"/>
              <a:pPr>
                <a:defRPr/>
              </a:pPr>
              <a:t>2021/3/3</a:t>
            </a:fld>
            <a:endParaRPr lang="zh-CN" altLang="en-US"/>
          </a:p>
        </p:txBody>
      </p:sp>
      <p:sp>
        <p:nvSpPr>
          <p:cNvPr id="593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8753ECD-AC4A-4701-BAE5-2D2EE169D417}" type="slidenum">
              <a:rPr lang="zh-CN" altLang="en-US" sz="1000">
                <a:solidFill>
                  <a:srgbClr val="9B9A98"/>
                </a:solidFill>
              </a:rPr>
              <a:pPr>
                <a:spcBef>
                  <a:spcPct val="0"/>
                </a:spcBef>
                <a:buClrTx/>
                <a:buSzTx/>
                <a:buFontTx/>
                <a:buNone/>
              </a:pPr>
              <a:t>24</a:t>
            </a:fld>
            <a:endParaRPr lang="zh-CN" altLang="en-US" sz="1000">
              <a:solidFill>
                <a:srgbClr val="9B9A98"/>
              </a:solidFill>
            </a:endParaRPr>
          </a:p>
        </p:txBody>
      </p:sp>
      <p:sp>
        <p:nvSpPr>
          <p:cNvPr id="360450"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200" b="1" dirty="0">
                <a:solidFill>
                  <a:srgbClr val="FFC000"/>
                </a:solidFill>
                <a:latin typeface="Times New Roman" pitchFamily="18" charset="0"/>
                <a:ea typeface="黑体" pitchFamily="2" charset="-122"/>
              </a:rPr>
              <a:t>§</a:t>
            </a:r>
            <a:r>
              <a:rPr lang="en-US" altLang="zh-CN" sz="3200" b="1" dirty="0" smtClean="0">
                <a:solidFill>
                  <a:srgbClr val="FFC000"/>
                </a:solidFill>
                <a:latin typeface="Times New Roman" pitchFamily="18" charset="0"/>
                <a:ea typeface="黑体" pitchFamily="2" charset="-122"/>
              </a:rPr>
              <a:t>2.2</a:t>
            </a:r>
            <a:r>
              <a:rPr lang="zh-CN" altLang="en-US" sz="3200" b="1" dirty="0" smtClean="0">
                <a:solidFill>
                  <a:srgbClr val="FFC000"/>
                </a:solidFill>
                <a:latin typeface="Times New Roman" pitchFamily="18" charset="0"/>
                <a:ea typeface="黑体" pitchFamily="2" charset="-122"/>
              </a:rPr>
              <a:t>字母表</a:t>
            </a:r>
            <a:r>
              <a:rPr lang="zh-CN" altLang="en-US" sz="3200" b="1" dirty="0">
                <a:solidFill>
                  <a:srgbClr val="FFC000"/>
                </a:solidFill>
                <a:latin typeface="Times New Roman" pitchFamily="18" charset="0"/>
                <a:ea typeface="黑体" pitchFamily="2" charset="-122"/>
              </a:rPr>
              <a:t>和符号串的基本概念</a:t>
            </a:r>
          </a:p>
          <a:p>
            <a:pPr marL="419100" indent="-382588">
              <a:lnSpc>
                <a:spcPct val="120000"/>
              </a:lnSpc>
              <a:spcBef>
                <a:spcPct val="20000"/>
              </a:spcBef>
              <a:buClr>
                <a:schemeClr val="accent1"/>
              </a:buClr>
              <a:buSzPct val="80000"/>
              <a:defRPr/>
            </a:pPr>
            <a:endParaRPr lang="en-US" altLang="zh-CN" sz="3200" b="1" dirty="0">
              <a:latin typeface="Times New Roman" pitchFamily="18" charset="0"/>
              <a:ea typeface="黑体" pitchFamily="2" charset="-122"/>
            </a:endParaRPr>
          </a:p>
        </p:txBody>
      </p:sp>
      <p:sp>
        <p:nvSpPr>
          <p:cNvPr id="360451" name="Text Box 3"/>
          <p:cNvSpPr txBox="1">
            <a:spLocks noChangeArrowheads="1"/>
          </p:cNvSpPr>
          <p:nvPr/>
        </p:nvSpPr>
        <p:spPr bwMode="auto">
          <a:xfrm>
            <a:off x="1804988" y="1695450"/>
            <a:ext cx="8653462" cy="1123950"/>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3</a:t>
            </a:r>
            <a:r>
              <a:rPr lang="zh-CN" altLang="en-US" sz="2800" b="1" dirty="0">
                <a:solidFill>
                  <a:srgbClr val="FFC000"/>
                </a:solidFill>
                <a:latin typeface="Times New Roman" pitchFamily="18" charset="0"/>
                <a:ea typeface="楷体_GB2312" pitchFamily="49" charset="-122"/>
              </a:rPr>
              <a:t>、符号串的运算</a:t>
            </a:r>
          </a:p>
          <a:p>
            <a:pPr algn="just" eaLnBrk="1" hangingPunct="1">
              <a:lnSpc>
                <a:spcPct val="120000"/>
              </a:lnSpc>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 符号串的方幂</a:t>
            </a:r>
            <a:endParaRPr lang="en-US" altLang="zh-CN" sz="3000" b="1" dirty="0">
              <a:solidFill>
                <a:srgbClr val="FFFF00"/>
              </a:solidFill>
              <a:latin typeface="Times New Roman" pitchFamily="18" charset="0"/>
              <a:ea typeface="楷体_GB2312" pitchFamily="49" charset="-122"/>
            </a:endParaRPr>
          </a:p>
        </p:txBody>
      </p:sp>
      <p:sp>
        <p:nvSpPr>
          <p:cNvPr id="59398" name="Rectangle 4"/>
          <p:cNvSpPr>
            <a:spLocks noChangeArrowheads="1"/>
          </p:cNvSpPr>
          <p:nvPr/>
        </p:nvSpPr>
        <p:spPr bwMode="auto">
          <a:xfrm>
            <a:off x="1817688" y="2898776"/>
            <a:ext cx="8850312" cy="417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40000"/>
              </a:lnSpc>
              <a:buFont typeface="Wingdings 2" panose="05020102010507070707" pitchFamily="18" charset="2"/>
              <a:buNone/>
            </a:pPr>
            <a:r>
              <a:rPr lang="zh-CN" altLang="en-US" sz="2600" b="1" dirty="0">
                <a:latin typeface="Times New Roman" panose="02020603050405020304" pitchFamily="18" charset="0"/>
                <a:ea typeface="楷体_GB2312" pitchFamily="49" charset="-122"/>
              </a:rPr>
              <a:t>      设有符号串</a:t>
            </a:r>
            <a:r>
              <a:rPr lang="en-US" altLang="zh-CN" sz="2600" b="1" dirty="0">
                <a:latin typeface="Times New Roman" panose="02020603050405020304" pitchFamily="18" charset="0"/>
                <a:ea typeface="楷体_GB2312" pitchFamily="49" charset="-122"/>
              </a:rPr>
              <a:t>X,</a:t>
            </a:r>
            <a:r>
              <a:rPr lang="zh-CN" altLang="en-US" sz="2600" b="1" dirty="0">
                <a:latin typeface="Times New Roman" panose="02020603050405020304" pitchFamily="18" charset="0"/>
                <a:ea typeface="楷体_GB2312" pitchFamily="49" charset="-122"/>
              </a:rPr>
              <a:t>则</a:t>
            </a:r>
            <a:r>
              <a:rPr lang="en-US" altLang="zh-CN" sz="2600" b="1" dirty="0">
                <a:latin typeface="Times New Roman" panose="02020603050405020304" pitchFamily="18" charset="0"/>
                <a:ea typeface="楷体_GB2312" pitchFamily="49" charset="-122"/>
              </a:rPr>
              <a:t>X</a:t>
            </a:r>
            <a:r>
              <a:rPr lang="zh-CN" altLang="en-US" sz="2600" b="1" dirty="0">
                <a:latin typeface="Times New Roman" panose="02020603050405020304" pitchFamily="18" charset="0"/>
                <a:ea typeface="楷体_GB2312" pitchFamily="49" charset="-122"/>
              </a:rPr>
              <a:t>的</a:t>
            </a:r>
            <a:r>
              <a:rPr lang="en-US" altLang="zh-CN" sz="2600" b="1" dirty="0">
                <a:latin typeface="Times New Roman" panose="02020603050405020304" pitchFamily="18" charset="0"/>
                <a:ea typeface="楷体_GB2312" pitchFamily="49" charset="-122"/>
              </a:rPr>
              <a:t>n</a:t>
            </a:r>
            <a:r>
              <a:rPr lang="zh-CN" altLang="en-US" sz="2600" b="1" dirty="0">
                <a:latin typeface="Times New Roman" panose="02020603050405020304" pitchFamily="18" charset="0"/>
                <a:ea typeface="楷体_GB2312" pitchFamily="49" charset="-122"/>
              </a:rPr>
              <a:t>次联结称为</a:t>
            </a:r>
            <a:r>
              <a:rPr lang="en-US" altLang="zh-CN" sz="2600" b="1" dirty="0">
                <a:latin typeface="Times New Roman" panose="02020603050405020304" pitchFamily="18" charset="0"/>
                <a:ea typeface="楷体_GB2312" pitchFamily="49" charset="-122"/>
              </a:rPr>
              <a:t>X</a:t>
            </a:r>
            <a:r>
              <a:rPr lang="zh-CN" altLang="en-US" sz="2600" b="1" dirty="0">
                <a:latin typeface="Times New Roman" panose="02020603050405020304" pitchFamily="18" charset="0"/>
                <a:ea typeface="楷体_GB2312" pitchFamily="49" charset="-122"/>
              </a:rPr>
              <a:t>的</a:t>
            </a:r>
            <a:r>
              <a:rPr lang="en-US" altLang="zh-CN" sz="2600" b="1" dirty="0">
                <a:latin typeface="Times New Roman" panose="02020603050405020304" pitchFamily="18" charset="0"/>
                <a:ea typeface="楷体_GB2312" pitchFamily="49" charset="-122"/>
              </a:rPr>
              <a:t>n</a:t>
            </a:r>
            <a:r>
              <a:rPr lang="zh-CN" altLang="en-US" sz="2600" b="1" dirty="0">
                <a:latin typeface="Times New Roman" panose="02020603050405020304" pitchFamily="18" charset="0"/>
                <a:ea typeface="楷体_GB2312" pitchFamily="49" charset="-122"/>
              </a:rPr>
              <a:t>次方幂 </a:t>
            </a:r>
          </a:p>
          <a:p>
            <a:pPr algn="just">
              <a:lnSpc>
                <a:spcPct val="140000"/>
              </a:lnSpc>
              <a:buFont typeface="Wingdings 2" panose="05020102010507070707" pitchFamily="18" charset="2"/>
              <a:buNone/>
            </a:pPr>
            <a:r>
              <a:rPr lang="zh-CN" altLang="en-US" sz="2600" b="1" dirty="0">
                <a:latin typeface="Times New Roman" panose="02020603050405020304" pitchFamily="18" charset="0"/>
                <a:ea typeface="楷体_GB2312" pitchFamily="49" charset="-122"/>
              </a:rPr>
              <a:t> 则：</a:t>
            </a:r>
            <a:r>
              <a:rPr lang="en-US" altLang="zh-CN" sz="2600" b="1" dirty="0">
                <a:latin typeface="Times New Roman" panose="02020603050405020304" pitchFamily="18" charset="0"/>
                <a:ea typeface="楷体_GB2312" pitchFamily="49" charset="-122"/>
              </a:rPr>
              <a:t>X</a:t>
            </a:r>
            <a:r>
              <a:rPr lang="en-US" altLang="zh-CN" sz="2600" b="1" baseline="30000" dirty="0">
                <a:latin typeface="Times New Roman" panose="02020603050405020304" pitchFamily="18" charset="0"/>
                <a:ea typeface="楷体_GB2312" pitchFamily="49" charset="-122"/>
              </a:rPr>
              <a:t>0</a:t>
            </a:r>
            <a:r>
              <a:rPr lang="en-US" altLang="zh-CN" sz="2600" b="1" dirty="0">
                <a:latin typeface="Times New Roman" panose="02020603050405020304" pitchFamily="18" charset="0"/>
                <a:ea typeface="楷体_GB2312" pitchFamily="49" charset="-122"/>
              </a:rPr>
              <a:t>=</a:t>
            </a:r>
            <a:r>
              <a:rPr lang="en-US" altLang="zh-CN" sz="2600" b="1" dirty="0">
                <a:latin typeface="Times New Roman" panose="02020603050405020304" pitchFamily="18" charset="0"/>
                <a:ea typeface="楷体_GB2312" pitchFamily="49" charset="-122"/>
                <a:cs typeface="Courier New" panose="02070309020205020404" pitchFamily="49" charset="0"/>
              </a:rPr>
              <a:t>ε</a:t>
            </a:r>
            <a:r>
              <a:rPr lang="zh-CN" altLang="en-US" sz="2600" b="1" dirty="0">
                <a:latin typeface="Times New Roman" panose="02020603050405020304" pitchFamily="18" charset="0"/>
                <a:ea typeface="楷体_GB2312" pitchFamily="49" charset="-122"/>
              </a:rPr>
              <a:t>，</a:t>
            </a:r>
            <a:r>
              <a:rPr lang="en-US" altLang="zh-CN" sz="2600" b="1" dirty="0">
                <a:latin typeface="Times New Roman" panose="02020603050405020304" pitchFamily="18" charset="0"/>
                <a:ea typeface="楷体_GB2312" pitchFamily="49" charset="-122"/>
              </a:rPr>
              <a:t>X</a:t>
            </a:r>
            <a:r>
              <a:rPr lang="en-US" altLang="zh-CN" sz="2600" b="1" baseline="30000" dirty="0">
                <a:latin typeface="Times New Roman" panose="02020603050405020304" pitchFamily="18" charset="0"/>
                <a:ea typeface="楷体_GB2312" pitchFamily="49" charset="-122"/>
              </a:rPr>
              <a:t>1</a:t>
            </a:r>
            <a:r>
              <a:rPr lang="en-US" altLang="zh-CN" sz="2600" b="1" dirty="0">
                <a:latin typeface="Times New Roman" panose="02020603050405020304" pitchFamily="18" charset="0"/>
                <a:ea typeface="楷体_GB2312" pitchFamily="49" charset="-122"/>
              </a:rPr>
              <a:t>=x</a:t>
            </a:r>
            <a:r>
              <a:rPr lang="zh-CN" altLang="en-US" sz="2600" b="1" dirty="0">
                <a:latin typeface="Times New Roman" panose="02020603050405020304" pitchFamily="18" charset="0"/>
                <a:ea typeface="楷体_GB2312" pitchFamily="49" charset="-122"/>
              </a:rPr>
              <a:t>，</a:t>
            </a:r>
            <a:r>
              <a:rPr lang="en-US" altLang="zh-CN" sz="2600" b="1" dirty="0">
                <a:latin typeface="Times New Roman" panose="02020603050405020304" pitchFamily="18" charset="0"/>
                <a:ea typeface="楷体_GB2312" pitchFamily="49" charset="-122"/>
              </a:rPr>
              <a:t>X</a:t>
            </a:r>
            <a:r>
              <a:rPr lang="en-US" altLang="zh-CN" sz="2600" b="1" baseline="30000" dirty="0">
                <a:latin typeface="Times New Roman" panose="02020603050405020304" pitchFamily="18" charset="0"/>
                <a:ea typeface="楷体_GB2312" pitchFamily="49" charset="-122"/>
              </a:rPr>
              <a:t>2</a:t>
            </a:r>
            <a:r>
              <a:rPr lang="en-US" altLang="zh-CN" sz="2600" b="1" dirty="0">
                <a:latin typeface="Times New Roman" panose="02020603050405020304" pitchFamily="18" charset="0"/>
                <a:ea typeface="楷体_GB2312" pitchFamily="49" charset="-122"/>
              </a:rPr>
              <a:t>=XX</a:t>
            </a:r>
            <a:r>
              <a:rPr lang="zh-CN" altLang="en-US" sz="2600" b="1" dirty="0">
                <a:latin typeface="Times New Roman" panose="02020603050405020304" pitchFamily="18" charset="0"/>
                <a:ea typeface="楷体_GB2312" pitchFamily="49" charset="-122"/>
              </a:rPr>
              <a:t>，</a:t>
            </a:r>
            <a:r>
              <a:rPr lang="en-US" altLang="zh-CN" sz="2600" b="1" dirty="0">
                <a:latin typeface="Times New Roman" panose="02020603050405020304" pitchFamily="18" charset="0"/>
                <a:ea typeface="楷体_GB2312" pitchFamily="49" charset="-122"/>
              </a:rPr>
              <a:t>X</a:t>
            </a:r>
            <a:r>
              <a:rPr lang="en-US" altLang="zh-CN" sz="2600" b="1" baseline="30000" dirty="0">
                <a:latin typeface="Times New Roman" panose="02020603050405020304" pitchFamily="18" charset="0"/>
                <a:ea typeface="楷体_GB2312" pitchFamily="49" charset="-122"/>
              </a:rPr>
              <a:t>3</a:t>
            </a:r>
            <a:r>
              <a:rPr lang="en-US" altLang="zh-CN" sz="2600" b="1" dirty="0">
                <a:latin typeface="Times New Roman" panose="02020603050405020304" pitchFamily="18" charset="0"/>
                <a:ea typeface="楷体_GB2312" pitchFamily="49" charset="-122"/>
              </a:rPr>
              <a:t>=XXX</a:t>
            </a:r>
            <a:r>
              <a:rPr lang="zh-CN" altLang="en-US" sz="2600" b="1" dirty="0">
                <a:latin typeface="Times New Roman" panose="02020603050405020304" pitchFamily="18" charset="0"/>
                <a:ea typeface="楷体_GB2312" pitchFamily="49" charset="-122"/>
              </a:rPr>
              <a:t>，</a:t>
            </a:r>
            <a:r>
              <a:rPr lang="en-US" altLang="zh-CN" sz="2600" b="1" dirty="0">
                <a:latin typeface="Times New Roman" panose="02020603050405020304" pitchFamily="18" charset="0"/>
                <a:ea typeface="楷体_GB2312" pitchFamily="49" charset="-122"/>
              </a:rPr>
              <a:t>…</a:t>
            </a:r>
            <a:r>
              <a:rPr lang="en-US" altLang="zh-CN" sz="2600" b="1" dirty="0" err="1">
                <a:latin typeface="Times New Roman" panose="02020603050405020304" pitchFamily="18" charset="0"/>
                <a:ea typeface="楷体_GB2312" pitchFamily="49" charset="-122"/>
              </a:rPr>
              <a:t>X</a:t>
            </a:r>
            <a:r>
              <a:rPr lang="en-US" altLang="zh-CN" sz="2600" b="1" baseline="30000" dirty="0" err="1">
                <a:latin typeface="Times New Roman" panose="02020603050405020304" pitchFamily="18" charset="0"/>
                <a:ea typeface="楷体_GB2312" pitchFamily="49" charset="-122"/>
              </a:rPr>
              <a:t>n</a:t>
            </a:r>
            <a:r>
              <a:rPr lang="en-US" altLang="zh-CN" sz="2600" b="1" dirty="0">
                <a:latin typeface="Times New Roman" panose="02020603050405020304" pitchFamily="18" charset="0"/>
                <a:ea typeface="楷体_GB2312" pitchFamily="49" charset="-122"/>
              </a:rPr>
              <a:t>=XX…X </a:t>
            </a:r>
          </a:p>
          <a:p>
            <a:pPr algn="just">
              <a:lnSpc>
                <a:spcPct val="140000"/>
              </a:lnSpc>
              <a:buFont typeface="Wingdings 2" panose="05020102010507070707" pitchFamily="18" charset="2"/>
              <a:buNone/>
            </a:pPr>
            <a:r>
              <a:rPr lang="zh-CN" altLang="en-US" sz="2600" b="1" dirty="0">
                <a:latin typeface="Times New Roman" panose="02020603050405020304" pitchFamily="18" charset="0"/>
                <a:ea typeface="楷体_GB2312" pitchFamily="49" charset="-122"/>
              </a:rPr>
              <a:t>如若   </a:t>
            </a:r>
            <a:r>
              <a:rPr lang="en-US" altLang="zh-CN" sz="2800" b="1" dirty="0">
                <a:latin typeface="Times New Roman" panose="02020603050405020304" pitchFamily="18" charset="0"/>
                <a:ea typeface="楷体_GB2312" pitchFamily="49" charset="-122"/>
              </a:rPr>
              <a:t>X=</a:t>
            </a:r>
            <a:r>
              <a:rPr lang="en-US" altLang="zh-CN" sz="2800" b="1" dirty="0" err="1">
                <a:latin typeface="Times New Roman" panose="02020603050405020304" pitchFamily="18" charset="0"/>
                <a:ea typeface="楷体_GB2312" pitchFamily="49" charset="-122"/>
              </a:rPr>
              <a:t>abc</a:t>
            </a:r>
            <a:r>
              <a:rPr lang="en-US" altLang="zh-CN" sz="2800" b="1" dirty="0">
                <a:latin typeface="Times New Roman" panose="02020603050405020304" pitchFamily="18" charset="0"/>
                <a:ea typeface="楷体_GB2312" pitchFamily="49" charset="-122"/>
              </a:rPr>
              <a:t>   </a:t>
            </a:r>
            <a:r>
              <a:rPr lang="zh-CN" altLang="en-US" sz="2800" b="1" dirty="0">
                <a:solidFill>
                  <a:srgbClr val="FF0000"/>
                </a:solidFill>
                <a:latin typeface="Times New Roman" panose="02020603050405020304" pitchFamily="18" charset="0"/>
                <a:ea typeface="楷体_GB2312" pitchFamily="49" charset="-122"/>
              </a:rPr>
              <a:t>则  </a:t>
            </a:r>
            <a:r>
              <a:rPr lang="en-US" altLang="zh-CN" sz="2800" b="1" dirty="0">
                <a:solidFill>
                  <a:srgbClr val="FF0000"/>
                </a:solidFill>
                <a:latin typeface="Times New Roman" panose="02020603050405020304" pitchFamily="18" charset="0"/>
                <a:ea typeface="楷体_GB2312" pitchFamily="49" charset="-122"/>
              </a:rPr>
              <a:t>X</a:t>
            </a:r>
            <a:r>
              <a:rPr lang="en-US" altLang="zh-CN" sz="2800" b="1" baseline="30000" dirty="0">
                <a:solidFill>
                  <a:srgbClr val="FF0000"/>
                </a:solidFill>
                <a:latin typeface="Times New Roman" panose="02020603050405020304" pitchFamily="18" charset="0"/>
                <a:ea typeface="楷体_GB2312" pitchFamily="49" charset="-122"/>
              </a:rPr>
              <a:t>0</a:t>
            </a:r>
            <a:r>
              <a:rPr lang="en-US" altLang="zh-CN" sz="2800" b="1" dirty="0">
                <a:solidFill>
                  <a:srgbClr val="FF0000"/>
                </a:solidFill>
                <a:latin typeface="Times New Roman" panose="02020603050405020304" pitchFamily="18" charset="0"/>
                <a:ea typeface="楷体_GB2312" pitchFamily="49" charset="-122"/>
              </a:rPr>
              <a:t>= ε,   </a:t>
            </a:r>
            <a:r>
              <a:rPr lang="en-US" altLang="zh-CN" sz="2800" b="1" dirty="0">
                <a:latin typeface="Times New Roman" panose="02020603050405020304" pitchFamily="18" charset="0"/>
                <a:ea typeface="楷体_GB2312" pitchFamily="49" charset="-122"/>
              </a:rPr>
              <a:t>X</a:t>
            </a:r>
            <a:r>
              <a:rPr lang="en-US" altLang="zh-CN" sz="2800" b="1" baseline="30000" dirty="0">
                <a:latin typeface="Times New Roman" panose="02020603050405020304" pitchFamily="18" charset="0"/>
                <a:ea typeface="楷体_GB2312" pitchFamily="49" charset="-122"/>
              </a:rPr>
              <a:t>1 </a:t>
            </a:r>
            <a:r>
              <a:rPr lang="en-US" altLang="zh-CN" sz="2800" b="1" dirty="0">
                <a:latin typeface="Times New Roman" panose="02020603050405020304" pitchFamily="18" charset="0"/>
                <a:ea typeface="楷体_GB2312" pitchFamily="49" charset="-122"/>
              </a:rPr>
              <a:t>= </a:t>
            </a:r>
            <a:r>
              <a:rPr lang="en-US" altLang="zh-CN" sz="2800" b="1" dirty="0" err="1">
                <a:latin typeface="Times New Roman" panose="02020603050405020304" pitchFamily="18" charset="0"/>
                <a:ea typeface="楷体_GB2312" pitchFamily="49" charset="-122"/>
              </a:rPr>
              <a:t>abc</a:t>
            </a:r>
            <a:r>
              <a:rPr lang="en-US" altLang="zh-CN" sz="2800" b="1" dirty="0">
                <a:latin typeface="Times New Roman" panose="02020603050405020304" pitchFamily="18" charset="0"/>
                <a:ea typeface="楷体_GB2312" pitchFamily="49" charset="-122"/>
              </a:rPr>
              <a:t>,   X</a:t>
            </a:r>
            <a:r>
              <a:rPr lang="en-US" altLang="zh-CN" sz="2800" b="1" baseline="30000" dirty="0">
                <a:latin typeface="Times New Roman" panose="02020603050405020304" pitchFamily="18" charset="0"/>
                <a:ea typeface="楷体_GB2312" pitchFamily="49" charset="-122"/>
              </a:rPr>
              <a:t>2</a:t>
            </a:r>
            <a:r>
              <a:rPr lang="en-US" altLang="zh-CN" sz="2800" b="1" dirty="0">
                <a:latin typeface="Times New Roman" panose="02020603050405020304" pitchFamily="18" charset="0"/>
                <a:ea typeface="楷体_GB2312" pitchFamily="49" charset="-122"/>
              </a:rPr>
              <a:t>= </a:t>
            </a:r>
            <a:r>
              <a:rPr lang="en-US" altLang="zh-CN" sz="2800" b="1" dirty="0" err="1">
                <a:latin typeface="Times New Roman" panose="02020603050405020304" pitchFamily="18" charset="0"/>
                <a:ea typeface="楷体_GB2312" pitchFamily="49" charset="-122"/>
              </a:rPr>
              <a:t>abcabc</a:t>
            </a:r>
            <a:r>
              <a:rPr lang="en-US" altLang="zh-CN" sz="2800" b="1" dirty="0">
                <a:latin typeface="Times New Roman" panose="02020603050405020304" pitchFamily="18" charset="0"/>
                <a:ea typeface="楷体_GB2312" pitchFamily="49" charset="-122"/>
              </a:rPr>
              <a:t> </a:t>
            </a:r>
          </a:p>
          <a:p>
            <a:pPr algn="just">
              <a:lnSpc>
                <a:spcPct val="140000"/>
              </a:lnSpc>
              <a:buFont typeface="Wingdings 2" panose="05020102010507070707" pitchFamily="18" charset="2"/>
              <a:buNone/>
            </a:pPr>
            <a:r>
              <a:rPr lang="en-US" altLang="zh-CN" sz="2800" b="1" dirty="0">
                <a:latin typeface="Times New Roman" panose="02020603050405020304" pitchFamily="18" charset="0"/>
                <a:ea typeface="楷体_GB2312" pitchFamily="49" charset="-122"/>
              </a:rPr>
              <a:t>            X</a:t>
            </a:r>
            <a:r>
              <a:rPr lang="en-US" altLang="zh-CN" sz="2800" b="1" baseline="30000" dirty="0">
                <a:latin typeface="Times New Roman" panose="02020603050405020304" pitchFamily="18" charset="0"/>
                <a:ea typeface="楷体_GB2312" pitchFamily="49" charset="-122"/>
              </a:rPr>
              <a:t>3</a:t>
            </a:r>
            <a:r>
              <a:rPr lang="en-US" altLang="zh-CN" sz="2800" b="1" dirty="0">
                <a:latin typeface="Times New Roman" panose="02020603050405020304" pitchFamily="18" charset="0"/>
                <a:ea typeface="楷体_GB2312" pitchFamily="49" charset="-122"/>
              </a:rPr>
              <a:t>= </a:t>
            </a:r>
            <a:r>
              <a:rPr lang="en-US" altLang="zh-CN" sz="2800" b="1" dirty="0" err="1">
                <a:latin typeface="Times New Roman" panose="02020603050405020304" pitchFamily="18" charset="0"/>
                <a:ea typeface="楷体_GB2312" pitchFamily="49" charset="-122"/>
              </a:rPr>
              <a:t>abcabcabc</a:t>
            </a:r>
            <a:endParaRPr lang="en-US" altLang="zh-CN" sz="2800" b="1" dirty="0">
              <a:latin typeface="Times New Roman" panose="02020603050405020304" pitchFamily="18" charset="0"/>
              <a:ea typeface="楷体_GB2312" pitchFamily="49" charset="-122"/>
            </a:endParaRPr>
          </a:p>
          <a:p>
            <a:pPr algn="just">
              <a:buFont typeface="Wingdings 2" panose="05020102010507070707" pitchFamily="18" charset="2"/>
              <a:buNone/>
            </a:pPr>
            <a:r>
              <a:rPr lang="en-US" altLang="zh-CN" sz="2600" dirty="0"/>
              <a:t>  </a:t>
            </a:r>
          </a:p>
        </p:txBody>
      </p:sp>
    </p:spTree>
    <p:extLst>
      <p:ext uri="{BB962C8B-B14F-4D97-AF65-F5344CB8AC3E}">
        <p14:creationId xmlns:p14="http://schemas.microsoft.com/office/powerpoint/2010/main" val="1533694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39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62EC8ED1-8686-4816-AC72-D2382DC6FB65}" type="datetime1">
              <a:rPr lang="zh-CN" altLang="en-US"/>
              <a:pPr>
                <a:defRPr/>
              </a:pPr>
              <a:t>2021/3/3</a:t>
            </a:fld>
            <a:endParaRPr lang="zh-CN" altLang="en-US"/>
          </a:p>
        </p:txBody>
      </p:sp>
      <p:sp>
        <p:nvSpPr>
          <p:cNvPr id="6041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BD4EB0FE-6313-4B10-852B-A564CFEF5749}" type="slidenum">
              <a:rPr lang="zh-CN" altLang="en-US" sz="1000">
                <a:solidFill>
                  <a:srgbClr val="9B9A98"/>
                </a:solidFill>
              </a:rPr>
              <a:pPr>
                <a:spcBef>
                  <a:spcPct val="0"/>
                </a:spcBef>
                <a:buClrTx/>
                <a:buSzTx/>
                <a:buFontTx/>
                <a:buNone/>
              </a:pPr>
              <a:t>25</a:t>
            </a:fld>
            <a:endParaRPr lang="zh-CN" altLang="en-US" sz="1000">
              <a:solidFill>
                <a:srgbClr val="9B9A98"/>
              </a:solidFill>
            </a:endParaRPr>
          </a:p>
        </p:txBody>
      </p:sp>
      <p:sp>
        <p:nvSpPr>
          <p:cNvPr id="36147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200" b="1" dirty="0">
                <a:solidFill>
                  <a:srgbClr val="FFC000"/>
                </a:solidFill>
                <a:latin typeface="Times New Roman" pitchFamily="18" charset="0"/>
                <a:ea typeface="黑体" pitchFamily="2" charset="-122"/>
              </a:rPr>
              <a:t>§</a:t>
            </a:r>
            <a:r>
              <a:rPr lang="en-US" altLang="zh-CN" sz="3200" b="1" dirty="0" smtClean="0">
                <a:solidFill>
                  <a:srgbClr val="FFC000"/>
                </a:solidFill>
                <a:latin typeface="Times New Roman" pitchFamily="18" charset="0"/>
                <a:ea typeface="黑体" pitchFamily="2" charset="-122"/>
              </a:rPr>
              <a:t>2.2</a:t>
            </a:r>
            <a:r>
              <a:rPr lang="zh-CN" altLang="en-US" sz="3200" b="1" dirty="0" smtClean="0">
                <a:solidFill>
                  <a:srgbClr val="FFC000"/>
                </a:solidFill>
                <a:latin typeface="Times New Roman" pitchFamily="18" charset="0"/>
                <a:ea typeface="黑体" pitchFamily="2" charset="-122"/>
              </a:rPr>
              <a:t>字母表</a:t>
            </a:r>
            <a:r>
              <a:rPr lang="zh-CN" altLang="en-US" sz="3200" b="1" dirty="0">
                <a:solidFill>
                  <a:srgbClr val="FFC000"/>
                </a:solidFill>
                <a:latin typeface="Times New Roman" pitchFamily="18" charset="0"/>
                <a:ea typeface="黑体" pitchFamily="2" charset="-122"/>
              </a:rPr>
              <a:t>和符号串的基本概念</a:t>
            </a:r>
          </a:p>
          <a:p>
            <a:pPr marL="419100" indent="-382588">
              <a:lnSpc>
                <a:spcPct val="120000"/>
              </a:lnSpc>
              <a:spcBef>
                <a:spcPct val="20000"/>
              </a:spcBef>
              <a:buClr>
                <a:schemeClr val="accent1"/>
              </a:buClr>
              <a:buSzPct val="80000"/>
              <a:defRPr/>
            </a:pPr>
            <a:endParaRPr lang="en-US" altLang="zh-CN" sz="3200" b="1" dirty="0">
              <a:latin typeface="Times New Roman" pitchFamily="18" charset="0"/>
              <a:ea typeface="黑体" pitchFamily="2" charset="-122"/>
            </a:endParaRPr>
          </a:p>
        </p:txBody>
      </p:sp>
      <p:sp>
        <p:nvSpPr>
          <p:cNvPr id="361475" name="Text Box 3"/>
          <p:cNvSpPr txBox="1">
            <a:spLocks noChangeArrowheads="1"/>
          </p:cNvSpPr>
          <p:nvPr/>
        </p:nvSpPr>
        <p:spPr bwMode="auto">
          <a:xfrm>
            <a:off x="1804988" y="1624013"/>
            <a:ext cx="8653462" cy="4024312"/>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3</a:t>
            </a:r>
            <a:r>
              <a:rPr lang="zh-CN" altLang="en-US" sz="2800" b="1" dirty="0">
                <a:solidFill>
                  <a:srgbClr val="FFC000"/>
                </a:solidFill>
                <a:latin typeface="Times New Roman" pitchFamily="18" charset="0"/>
                <a:ea typeface="楷体_GB2312" pitchFamily="49" charset="-122"/>
              </a:rPr>
              <a:t>、符号串的运算</a:t>
            </a:r>
          </a:p>
          <a:p>
            <a:pPr algn="just" eaLnBrk="1" hangingPunct="1">
              <a:lnSpc>
                <a:spcPct val="140000"/>
              </a:lnSpc>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 符号串的头、尾和子串</a:t>
            </a:r>
          </a:p>
          <a:p>
            <a:pPr algn="just" eaLnBrk="1" hangingPunct="1">
              <a:lnSpc>
                <a:spcPct val="140000"/>
              </a:lnSpc>
              <a:defRPr/>
            </a:pPr>
            <a:r>
              <a:rPr lang="zh-CN" altLang="en-US" sz="2600" b="1" dirty="0">
                <a:latin typeface="Times New Roman" pitchFamily="18" charset="0"/>
                <a:ea typeface="楷体_GB2312" pitchFamily="49" charset="-122"/>
              </a:rPr>
              <a:t>       设有符号串</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，把</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的尾部去掉若干符号（包括</a:t>
            </a:r>
            <a:r>
              <a:rPr lang="en-US" altLang="zh-CN" sz="2600" b="1" dirty="0">
                <a:latin typeface="Times New Roman" pitchFamily="18" charset="0"/>
                <a:ea typeface="楷体_GB2312" pitchFamily="49" charset="-122"/>
              </a:rPr>
              <a:t>0</a:t>
            </a:r>
            <a:r>
              <a:rPr lang="zh-CN" altLang="en-US" sz="2600" b="1" dirty="0">
                <a:latin typeface="Times New Roman" pitchFamily="18" charset="0"/>
                <a:ea typeface="楷体_GB2312" pitchFamily="49" charset="-122"/>
              </a:rPr>
              <a:t>个符号）之后所余下部分</a:t>
            </a:r>
            <a:r>
              <a:rPr lang="zh-CN" altLang="en-US" sz="2600" b="1" dirty="0">
                <a:solidFill>
                  <a:srgbClr val="FFC000"/>
                </a:solidFill>
                <a:latin typeface="Times New Roman" pitchFamily="18" charset="0"/>
                <a:ea typeface="楷体_GB2312" pitchFamily="49" charset="-122"/>
              </a:rPr>
              <a:t>称为</a:t>
            </a:r>
            <a:r>
              <a:rPr lang="en-US" altLang="zh-CN" sz="2600" b="1" dirty="0">
                <a:solidFill>
                  <a:srgbClr val="FFC000"/>
                </a:solidFill>
                <a:latin typeface="Times New Roman" pitchFamily="18" charset="0"/>
                <a:ea typeface="楷体_GB2312" pitchFamily="49" charset="-122"/>
              </a:rPr>
              <a:t>X</a:t>
            </a:r>
            <a:r>
              <a:rPr lang="zh-CN" altLang="en-US" sz="2600" b="1" dirty="0">
                <a:solidFill>
                  <a:srgbClr val="FFC000"/>
                </a:solidFill>
                <a:latin typeface="Times New Roman" pitchFamily="18" charset="0"/>
                <a:ea typeface="楷体_GB2312" pitchFamily="49" charset="-122"/>
              </a:rPr>
              <a:t>的头。</a:t>
            </a:r>
          </a:p>
          <a:p>
            <a:pPr algn="just" eaLnBrk="1" hangingPunct="1">
              <a:lnSpc>
                <a:spcPct val="140000"/>
              </a:lnSpc>
              <a:defRPr/>
            </a:pPr>
            <a:r>
              <a:rPr lang="zh-CN" altLang="en-US" sz="2600" b="1" dirty="0">
                <a:latin typeface="Times New Roman" pitchFamily="18" charset="0"/>
                <a:ea typeface="楷体_GB2312" pitchFamily="49" charset="-122"/>
              </a:rPr>
              <a:t>       设有符号串</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，把</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的头部去掉若干符号（包括</a:t>
            </a:r>
            <a:r>
              <a:rPr lang="en-US" altLang="zh-CN" sz="2600" b="1" dirty="0">
                <a:latin typeface="Times New Roman" pitchFamily="18" charset="0"/>
                <a:ea typeface="楷体_GB2312" pitchFamily="49" charset="-122"/>
              </a:rPr>
              <a:t>0</a:t>
            </a:r>
            <a:r>
              <a:rPr lang="zh-CN" altLang="en-US" sz="2600" b="1" dirty="0">
                <a:latin typeface="Times New Roman" pitchFamily="18" charset="0"/>
                <a:ea typeface="楷体_GB2312" pitchFamily="49" charset="-122"/>
              </a:rPr>
              <a:t>个符号）之后所余下部分</a:t>
            </a:r>
            <a:r>
              <a:rPr lang="zh-CN" altLang="en-US" sz="2600" b="1" dirty="0">
                <a:solidFill>
                  <a:srgbClr val="FFC000"/>
                </a:solidFill>
                <a:latin typeface="Times New Roman" pitchFamily="18" charset="0"/>
                <a:ea typeface="楷体_GB2312" pitchFamily="49" charset="-122"/>
              </a:rPr>
              <a:t>称为</a:t>
            </a:r>
            <a:r>
              <a:rPr lang="en-US" altLang="zh-CN" sz="2600" b="1" dirty="0">
                <a:solidFill>
                  <a:srgbClr val="FFC000"/>
                </a:solidFill>
                <a:latin typeface="Times New Roman" pitchFamily="18" charset="0"/>
                <a:ea typeface="楷体_GB2312" pitchFamily="49" charset="-122"/>
              </a:rPr>
              <a:t>X</a:t>
            </a:r>
            <a:r>
              <a:rPr lang="zh-CN" altLang="en-US" sz="2600" b="1" dirty="0">
                <a:solidFill>
                  <a:srgbClr val="FFC000"/>
                </a:solidFill>
                <a:latin typeface="Times New Roman" pitchFamily="18" charset="0"/>
                <a:ea typeface="楷体_GB2312" pitchFamily="49" charset="-122"/>
              </a:rPr>
              <a:t>的尾。</a:t>
            </a:r>
          </a:p>
          <a:p>
            <a:pPr algn="just" eaLnBrk="1" hangingPunct="1">
              <a:lnSpc>
                <a:spcPct val="140000"/>
              </a:lnSpc>
              <a:defRPr/>
            </a:pPr>
            <a:r>
              <a:rPr lang="zh-CN" altLang="en-US" sz="2600" b="1" dirty="0">
                <a:latin typeface="Times New Roman" pitchFamily="18" charset="0"/>
                <a:ea typeface="楷体_GB2312" pitchFamily="49" charset="-122"/>
              </a:rPr>
              <a:t>       若</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的头（尾）不是</a:t>
            </a:r>
            <a:r>
              <a:rPr lang="en-US" altLang="zh-CN" sz="2600" b="1" dirty="0">
                <a:latin typeface="Times New Roman" pitchFamily="18" charset="0"/>
                <a:ea typeface="楷体_GB2312" pitchFamily="49" charset="-122"/>
              </a:rPr>
              <a:t>X</a:t>
            </a:r>
            <a:r>
              <a:rPr lang="zh-CN" altLang="en-US" sz="2600" b="1" dirty="0">
                <a:latin typeface="Times New Roman" pitchFamily="18" charset="0"/>
                <a:ea typeface="楷体_GB2312" pitchFamily="49" charset="-122"/>
              </a:rPr>
              <a:t>本身，</a:t>
            </a:r>
            <a:r>
              <a:rPr lang="zh-CN" altLang="en-US" sz="2600" b="1" dirty="0">
                <a:solidFill>
                  <a:srgbClr val="FFC000"/>
                </a:solidFill>
                <a:latin typeface="Times New Roman" pitchFamily="18" charset="0"/>
                <a:ea typeface="楷体_GB2312" pitchFamily="49" charset="-122"/>
              </a:rPr>
              <a:t>则称</a:t>
            </a:r>
            <a:r>
              <a:rPr lang="en-US" altLang="zh-CN" sz="2600" b="1" dirty="0">
                <a:solidFill>
                  <a:srgbClr val="FFC000"/>
                </a:solidFill>
                <a:latin typeface="Times New Roman" pitchFamily="18" charset="0"/>
                <a:ea typeface="楷体_GB2312" pitchFamily="49" charset="-122"/>
              </a:rPr>
              <a:t>X</a:t>
            </a:r>
            <a:r>
              <a:rPr lang="zh-CN" altLang="en-US" sz="2600" b="1" dirty="0">
                <a:solidFill>
                  <a:srgbClr val="FFC000"/>
                </a:solidFill>
                <a:latin typeface="Times New Roman" pitchFamily="18" charset="0"/>
                <a:ea typeface="楷体_GB2312" pitchFamily="49" charset="-122"/>
              </a:rPr>
              <a:t>的真头（尾） </a:t>
            </a:r>
          </a:p>
        </p:txBody>
      </p:sp>
    </p:spTree>
    <p:extLst>
      <p:ext uri="{BB962C8B-B14F-4D97-AF65-F5344CB8AC3E}">
        <p14:creationId xmlns:p14="http://schemas.microsoft.com/office/powerpoint/2010/main" val="26848022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39191348-F921-483F-BE29-47436C537A60}" type="datetime1">
              <a:rPr lang="zh-CN" altLang="en-US"/>
              <a:pPr>
                <a:defRPr/>
              </a:pPr>
              <a:t>2021/3/3</a:t>
            </a:fld>
            <a:endParaRPr lang="zh-CN" altLang="en-US"/>
          </a:p>
        </p:txBody>
      </p:sp>
      <p:sp>
        <p:nvSpPr>
          <p:cNvPr id="6144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37B3C7F-5152-4112-B206-A38C036558FA}" type="slidenum">
              <a:rPr lang="zh-CN" altLang="en-US" sz="1000">
                <a:solidFill>
                  <a:srgbClr val="9B9A98"/>
                </a:solidFill>
              </a:rPr>
              <a:pPr>
                <a:spcBef>
                  <a:spcPct val="0"/>
                </a:spcBef>
                <a:buClrTx/>
                <a:buSzTx/>
                <a:buFontTx/>
                <a:buNone/>
              </a:pPr>
              <a:t>26</a:t>
            </a:fld>
            <a:endParaRPr lang="zh-CN" altLang="en-US" sz="1000">
              <a:solidFill>
                <a:srgbClr val="9B9A98"/>
              </a:solidFill>
            </a:endParaRPr>
          </a:p>
        </p:txBody>
      </p:sp>
      <p:sp>
        <p:nvSpPr>
          <p:cNvPr id="362498"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
        <p:nvSpPr>
          <p:cNvPr id="362499" name="Text Box 3"/>
          <p:cNvSpPr txBox="1">
            <a:spLocks noChangeArrowheads="1"/>
          </p:cNvSpPr>
          <p:nvPr/>
        </p:nvSpPr>
        <p:spPr bwMode="auto">
          <a:xfrm>
            <a:off x="1804988" y="1609726"/>
            <a:ext cx="8610600" cy="5033963"/>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3</a:t>
            </a:r>
            <a:r>
              <a:rPr lang="zh-CN" altLang="en-US" sz="2800" b="1" dirty="0">
                <a:solidFill>
                  <a:srgbClr val="FFC000"/>
                </a:solidFill>
                <a:latin typeface="Times New Roman" pitchFamily="18" charset="0"/>
                <a:ea typeface="楷体_GB2312" pitchFamily="49" charset="-122"/>
              </a:rPr>
              <a:t>、符号串的运算</a:t>
            </a:r>
          </a:p>
          <a:p>
            <a:pPr algn="just" eaLnBrk="1" hangingPunct="1">
              <a:lnSpc>
                <a:spcPct val="140000"/>
              </a:lnSpc>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 符号串的头、尾和子串</a:t>
            </a:r>
          </a:p>
          <a:p>
            <a:pPr algn="just" eaLnBrk="1" hangingPunct="1">
              <a:lnSpc>
                <a:spcPct val="120000"/>
              </a:lnSpc>
              <a:spcBef>
                <a:spcPct val="20000"/>
              </a:spcBef>
              <a:buClr>
                <a:schemeClr val="tx2"/>
              </a:buClr>
              <a:defRPr/>
            </a:pPr>
            <a:r>
              <a:rPr lang="zh-CN" altLang="en-US" sz="2300" b="1" dirty="0">
                <a:latin typeface="Times New Roman" pitchFamily="18" charset="0"/>
                <a:ea typeface="楷体_GB2312" pitchFamily="49" charset="-122"/>
              </a:rPr>
              <a:t>       从一个符号串中删去一个头和尾后所余下的部分称为此符号串的</a:t>
            </a:r>
            <a:r>
              <a:rPr lang="zh-CN" altLang="en-US" sz="2300" b="1" dirty="0">
                <a:solidFill>
                  <a:srgbClr val="FFC000"/>
                </a:solidFill>
                <a:latin typeface="Times New Roman" pitchFamily="18" charset="0"/>
                <a:ea typeface="楷体_GB2312" pitchFamily="49" charset="-122"/>
              </a:rPr>
              <a:t>子串</a:t>
            </a:r>
            <a:r>
              <a:rPr lang="zh-CN" altLang="en-US" sz="2300" b="1" dirty="0">
                <a:latin typeface="Times New Roman" pitchFamily="18" charset="0"/>
                <a:ea typeface="楷体_GB2312" pitchFamily="49" charset="-122"/>
              </a:rPr>
              <a:t>，如果删去的头和尾不同时为</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，则该子串是</a:t>
            </a:r>
            <a:r>
              <a:rPr lang="zh-CN" altLang="en-US" sz="2300" b="1" dirty="0">
                <a:solidFill>
                  <a:srgbClr val="FFC000"/>
                </a:solidFill>
                <a:latin typeface="Times New Roman" pitchFamily="18" charset="0"/>
                <a:ea typeface="楷体_GB2312" pitchFamily="49" charset="-122"/>
              </a:rPr>
              <a:t>真子串</a:t>
            </a:r>
            <a:r>
              <a:rPr lang="zh-CN" altLang="en-US" sz="2300" b="1" dirty="0">
                <a:solidFill>
                  <a:srgbClr val="FFFF00"/>
                </a:solidFill>
                <a:latin typeface="Times New Roman" pitchFamily="18" charset="0"/>
                <a:ea typeface="楷体_GB2312" pitchFamily="49" charset="-122"/>
              </a:rPr>
              <a:t>。</a:t>
            </a:r>
            <a:endParaRPr lang="en-US" altLang="zh-CN" sz="2300" b="1" dirty="0">
              <a:solidFill>
                <a:srgbClr val="FFFF00"/>
              </a:solidFill>
              <a:latin typeface="Times New Roman" pitchFamily="18" charset="0"/>
              <a:ea typeface="楷体_GB2312" pitchFamily="49" charset="-122"/>
            </a:endParaRPr>
          </a:p>
          <a:p>
            <a:pPr algn="just" eaLnBrk="1" hangingPunct="1">
              <a:lnSpc>
                <a:spcPct val="80000"/>
              </a:lnSpc>
              <a:spcBef>
                <a:spcPct val="20000"/>
              </a:spcBef>
              <a:buClr>
                <a:schemeClr val="tx2"/>
              </a:buClr>
              <a:defRPr/>
            </a:pPr>
            <a:endParaRPr lang="zh-CN" altLang="en-US" sz="1400" b="1" dirty="0">
              <a:latin typeface="Times New Roman" pitchFamily="18" charset="0"/>
              <a:ea typeface="楷体_GB2312" pitchFamily="49" charset="-122"/>
            </a:endParaRPr>
          </a:p>
          <a:p>
            <a:pPr algn="just" eaLnBrk="1" hangingPunct="1">
              <a:lnSpc>
                <a:spcPct val="120000"/>
              </a:lnSpc>
              <a:defRPr/>
            </a:pPr>
            <a:r>
              <a:rPr lang="zh-CN" altLang="en-US" sz="2300" b="1" dirty="0">
                <a:latin typeface="Times New Roman" pitchFamily="18" charset="0"/>
                <a:ea typeface="楷体_GB2312" pitchFamily="49" charset="-122"/>
              </a:rPr>
              <a:t>如</a:t>
            </a:r>
            <a:r>
              <a:rPr lang="en-US" altLang="zh-CN" sz="2300" b="1" dirty="0">
                <a:latin typeface="Times New Roman" pitchFamily="18" charset="0"/>
                <a:ea typeface="楷体_GB2312" pitchFamily="49" charset="-122"/>
              </a:rPr>
              <a:t>X=</a:t>
            </a:r>
            <a:r>
              <a:rPr lang="en-US" altLang="zh-CN" sz="2300" b="1" dirty="0" err="1">
                <a:latin typeface="Times New Roman" pitchFamily="18" charset="0"/>
                <a:ea typeface="楷体_GB2312" pitchFamily="49" charset="-122"/>
              </a:rPr>
              <a:t>abc</a:t>
            </a:r>
            <a:endParaRPr lang="en-US" altLang="zh-CN" sz="2300" b="1" dirty="0">
              <a:latin typeface="Times New Roman" pitchFamily="18" charset="0"/>
              <a:ea typeface="楷体_GB2312" pitchFamily="49" charset="-122"/>
            </a:endParaRPr>
          </a:p>
          <a:p>
            <a:pPr algn="just" eaLnBrk="1" hangingPunct="1">
              <a:lnSpc>
                <a:spcPct val="120000"/>
              </a:lnSpc>
              <a:defRPr/>
            </a:pPr>
            <a:r>
              <a:rPr lang="en-US" altLang="zh-CN" sz="2300" b="1" dirty="0">
                <a:latin typeface="Times New Roman" pitchFamily="18" charset="0"/>
                <a:ea typeface="楷体_GB2312" pitchFamily="49" charset="-122"/>
              </a:rPr>
              <a:t>X</a:t>
            </a:r>
            <a:r>
              <a:rPr lang="zh-CN" altLang="en-US" sz="2300" b="1" dirty="0">
                <a:latin typeface="Times New Roman" pitchFamily="18" charset="0"/>
                <a:ea typeface="楷体_GB2312" pitchFamily="49" charset="-122"/>
              </a:rPr>
              <a:t>的头： </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a</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ab</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abc</a:t>
            </a:r>
            <a:r>
              <a:rPr lang="en-US" altLang="zh-CN" sz="2300" b="1" dirty="0">
                <a:latin typeface="Times New Roman" pitchFamily="18" charset="0"/>
                <a:ea typeface="楷体_GB2312" pitchFamily="49" charset="-122"/>
              </a:rPr>
              <a:t>		X</a:t>
            </a:r>
            <a:r>
              <a:rPr lang="zh-CN" altLang="en-US" sz="2300" b="1" dirty="0">
                <a:latin typeface="Times New Roman" pitchFamily="18" charset="0"/>
                <a:ea typeface="楷体_GB2312" pitchFamily="49" charset="-122"/>
              </a:rPr>
              <a:t>的尾： </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c</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bc</a:t>
            </a:r>
            <a:r>
              <a:rPr lang="zh-CN" altLang="en-US" sz="2300" b="1" dirty="0">
                <a:latin typeface="Times New Roman" pitchFamily="18" charset="0"/>
                <a:ea typeface="楷体_GB2312" pitchFamily="49" charset="-122"/>
              </a:rPr>
              <a:t>、 </a:t>
            </a:r>
            <a:r>
              <a:rPr lang="en-US" altLang="zh-CN" sz="2300" b="1" dirty="0" err="1">
                <a:latin typeface="Times New Roman" pitchFamily="18" charset="0"/>
                <a:ea typeface="楷体_GB2312" pitchFamily="49" charset="-122"/>
              </a:rPr>
              <a:t>abc</a:t>
            </a:r>
            <a:endParaRPr lang="en-US" altLang="zh-CN" sz="2300" b="1" dirty="0">
              <a:latin typeface="Times New Roman" pitchFamily="18" charset="0"/>
              <a:ea typeface="楷体_GB2312" pitchFamily="49" charset="-122"/>
            </a:endParaRPr>
          </a:p>
          <a:p>
            <a:pPr algn="just" eaLnBrk="1" hangingPunct="1">
              <a:lnSpc>
                <a:spcPct val="120000"/>
              </a:lnSpc>
              <a:spcBef>
                <a:spcPct val="20000"/>
              </a:spcBef>
              <a:buClr>
                <a:schemeClr val="tx2"/>
              </a:buClr>
              <a:defRPr/>
            </a:pPr>
            <a:r>
              <a:rPr lang="en-US" altLang="zh-CN" sz="2300" b="1" dirty="0">
                <a:latin typeface="Times New Roman" pitchFamily="18" charset="0"/>
                <a:ea typeface="楷体_GB2312" pitchFamily="49" charset="-122"/>
              </a:rPr>
              <a:t>X</a:t>
            </a:r>
            <a:r>
              <a:rPr lang="zh-CN" altLang="en-US" sz="2300" b="1" dirty="0">
                <a:latin typeface="Times New Roman" pitchFamily="18" charset="0"/>
                <a:ea typeface="楷体_GB2312" pitchFamily="49" charset="-122"/>
              </a:rPr>
              <a:t>的真头： </a:t>
            </a:r>
            <a:r>
              <a:rPr lang="en-US" altLang="zh-CN" sz="2300" b="1" dirty="0" err="1">
                <a:latin typeface="Times New Roman" pitchFamily="18" charset="0"/>
                <a:ea typeface="楷体_GB2312" pitchFamily="49" charset="-122"/>
              </a:rPr>
              <a:t>ab</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a</a:t>
            </a:r>
            <a:r>
              <a:rPr lang="zh-CN" altLang="en-US" sz="2300" b="1" dirty="0">
                <a:latin typeface="Times New Roman" pitchFamily="18" charset="0"/>
                <a:ea typeface="楷体_GB2312" pitchFamily="49" charset="-122"/>
              </a:rPr>
              <a:t>、 </a:t>
            </a:r>
            <a:r>
              <a:rPr lang="en-US" altLang="zh-CN" sz="2300" b="1" dirty="0">
                <a:latin typeface="Times New Roman" pitchFamily="18" charset="0"/>
                <a:ea typeface="楷体_GB2312" pitchFamily="49" charset="-122"/>
              </a:rPr>
              <a:t>ε 		X</a:t>
            </a:r>
            <a:r>
              <a:rPr lang="zh-CN" altLang="en-US" sz="2300" b="1" dirty="0">
                <a:latin typeface="Times New Roman" pitchFamily="18" charset="0"/>
                <a:ea typeface="楷体_GB2312" pitchFamily="49" charset="-122"/>
              </a:rPr>
              <a:t>的真尾： </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c</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bc</a:t>
            </a:r>
            <a:r>
              <a:rPr lang="zh-CN" altLang="en-US" sz="2300" b="1" dirty="0">
                <a:latin typeface="Times New Roman" pitchFamily="18" charset="0"/>
                <a:ea typeface="楷体_GB2312" pitchFamily="49" charset="-122"/>
              </a:rPr>
              <a:t>、 </a:t>
            </a:r>
          </a:p>
          <a:p>
            <a:pPr algn="just" eaLnBrk="1" hangingPunct="1">
              <a:lnSpc>
                <a:spcPct val="120000"/>
              </a:lnSpc>
              <a:spcBef>
                <a:spcPct val="20000"/>
              </a:spcBef>
              <a:buClr>
                <a:schemeClr val="tx2"/>
              </a:buClr>
              <a:defRPr/>
            </a:pPr>
            <a:r>
              <a:rPr lang="en-US" altLang="zh-CN" sz="2300" b="1" dirty="0">
                <a:latin typeface="Times New Roman" pitchFamily="18" charset="0"/>
                <a:ea typeface="楷体_GB2312" pitchFamily="49" charset="-122"/>
              </a:rPr>
              <a:t>X</a:t>
            </a:r>
            <a:r>
              <a:rPr lang="zh-CN" altLang="en-US" sz="2300" b="1" dirty="0">
                <a:latin typeface="Times New Roman" pitchFamily="18" charset="0"/>
                <a:ea typeface="楷体_GB2312" pitchFamily="49" charset="-122"/>
              </a:rPr>
              <a:t>的子串： </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a</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b</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c</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ab</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bc</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abc</a:t>
            </a:r>
            <a:endParaRPr lang="en-US" altLang="zh-CN" sz="2300" b="1" dirty="0">
              <a:latin typeface="Times New Roman" pitchFamily="18" charset="0"/>
              <a:ea typeface="楷体_GB2312" pitchFamily="49" charset="-122"/>
            </a:endParaRPr>
          </a:p>
          <a:p>
            <a:pPr algn="just" eaLnBrk="1" hangingPunct="1">
              <a:lnSpc>
                <a:spcPct val="120000"/>
              </a:lnSpc>
              <a:spcBef>
                <a:spcPct val="20000"/>
              </a:spcBef>
              <a:buClr>
                <a:schemeClr val="tx2"/>
              </a:buClr>
              <a:defRPr/>
            </a:pPr>
            <a:r>
              <a:rPr lang="en-US" altLang="zh-CN" sz="2300" b="1" dirty="0">
                <a:latin typeface="Times New Roman" pitchFamily="18" charset="0"/>
                <a:ea typeface="楷体_GB2312" pitchFamily="49" charset="-122"/>
              </a:rPr>
              <a:t>X</a:t>
            </a:r>
            <a:r>
              <a:rPr lang="zh-CN" altLang="en-US" sz="2300" b="1" dirty="0">
                <a:latin typeface="Times New Roman" pitchFamily="18" charset="0"/>
                <a:ea typeface="楷体_GB2312" pitchFamily="49" charset="-122"/>
              </a:rPr>
              <a:t>的真子串： </a:t>
            </a:r>
            <a:r>
              <a:rPr lang="en-US" altLang="zh-CN" sz="2300" b="1" dirty="0">
                <a:latin typeface="Times New Roman" pitchFamily="18" charset="0"/>
                <a:ea typeface="楷体_GB2312" pitchFamily="49" charset="-122"/>
              </a:rPr>
              <a:t>ε</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a</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b</a:t>
            </a:r>
            <a:r>
              <a:rPr lang="zh-CN" altLang="en-US" sz="23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c</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ab</a:t>
            </a:r>
            <a:r>
              <a:rPr lang="zh-CN" altLang="en-US" sz="2300" b="1" dirty="0">
                <a:latin typeface="Times New Roman" pitchFamily="18" charset="0"/>
                <a:ea typeface="楷体_GB2312" pitchFamily="49" charset="-122"/>
              </a:rPr>
              <a:t>、</a:t>
            </a:r>
            <a:r>
              <a:rPr lang="en-US" altLang="zh-CN" sz="2300" b="1" dirty="0" err="1">
                <a:latin typeface="Times New Roman" pitchFamily="18" charset="0"/>
                <a:ea typeface="楷体_GB2312" pitchFamily="49" charset="-122"/>
              </a:rPr>
              <a:t>bc</a:t>
            </a:r>
            <a:endParaRPr lang="zh-CN" altLang="en-US" sz="2300" b="1" dirty="0">
              <a:latin typeface="Times New Roman" pitchFamily="18" charset="0"/>
              <a:ea typeface="楷体_GB2312" pitchFamily="49" charset="-122"/>
            </a:endParaRPr>
          </a:p>
          <a:p>
            <a:pPr algn="just" eaLnBrk="1" hangingPunct="1">
              <a:lnSpc>
                <a:spcPct val="80000"/>
              </a:lnSpc>
              <a:spcBef>
                <a:spcPct val="20000"/>
              </a:spcBef>
              <a:buClr>
                <a:schemeClr val="tx2"/>
              </a:buClr>
              <a:defRPr/>
            </a:pPr>
            <a:endParaRPr lang="zh-CN" altLang="en-US" sz="2300" b="1" dirty="0">
              <a:latin typeface="Times New Roman" pitchFamily="18" charset="0"/>
              <a:ea typeface="楷体_GB2312" pitchFamily="49" charset="-122"/>
            </a:endParaRPr>
          </a:p>
        </p:txBody>
      </p:sp>
    </p:spTree>
    <p:extLst>
      <p:ext uri="{BB962C8B-B14F-4D97-AF65-F5344CB8AC3E}">
        <p14:creationId xmlns:p14="http://schemas.microsoft.com/office/powerpoint/2010/main" val="217827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249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249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249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62499">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249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63C6BAA-B520-488E-A2DC-55C12D322884}" type="datetime1">
              <a:rPr lang="zh-CN" altLang="en-US"/>
              <a:pPr>
                <a:defRPr/>
              </a:pPr>
              <a:t>2021/3/3</a:t>
            </a:fld>
            <a:endParaRPr lang="zh-CN" altLang="en-US"/>
          </a:p>
        </p:txBody>
      </p:sp>
      <p:sp>
        <p:nvSpPr>
          <p:cNvPr id="6246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DD0001A-EF35-43D7-AA6E-0833180A74C5}" type="slidenum">
              <a:rPr lang="zh-CN" altLang="en-US" sz="1000">
                <a:solidFill>
                  <a:srgbClr val="9B9A98"/>
                </a:solidFill>
              </a:rPr>
              <a:pPr>
                <a:spcBef>
                  <a:spcPct val="0"/>
                </a:spcBef>
                <a:buClrTx/>
                <a:buSzTx/>
                <a:buFontTx/>
                <a:buNone/>
              </a:pPr>
              <a:t>27</a:t>
            </a:fld>
            <a:endParaRPr lang="zh-CN" altLang="en-US" sz="1000">
              <a:solidFill>
                <a:srgbClr val="9B9A98"/>
              </a:solidFill>
            </a:endParaRPr>
          </a:p>
        </p:txBody>
      </p:sp>
      <p:sp>
        <p:nvSpPr>
          <p:cNvPr id="363522"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
        <p:nvSpPr>
          <p:cNvPr id="363523" name="Text Box 3"/>
          <p:cNvSpPr txBox="1">
            <a:spLocks noChangeArrowheads="1"/>
          </p:cNvSpPr>
          <p:nvPr/>
        </p:nvSpPr>
        <p:spPr bwMode="auto">
          <a:xfrm>
            <a:off x="1804988" y="1609725"/>
            <a:ext cx="8610600" cy="5201424"/>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4</a:t>
            </a:r>
            <a:r>
              <a:rPr lang="zh-CN" altLang="en-US" sz="2800" b="1" dirty="0">
                <a:solidFill>
                  <a:srgbClr val="FFC000"/>
                </a:solidFill>
                <a:latin typeface="Times New Roman" pitchFamily="18" charset="0"/>
                <a:ea typeface="楷体_GB2312" pitchFamily="49" charset="-122"/>
              </a:rPr>
              <a:t>、符号串的集合</a:t>
            </a:r>
          </a:p>
          <a:p>
            <a:pPr algn="just" eaLnBrk="1" hangingPunct="1">
              <a:lnSpc>
                <a:spcPct val="120000"/>
              </a:lnSpc>
              <a:defRPr/>
            </a:pPr>
            <a:r>
              <a:rPr lang="zh-CN" altLang="en-US" sz="2400" b="1" dirty="0">
                <a:latin typeface="Times New Roman" pitchFamily="18" charset="0"/>
                <a:ea typeface="楷体_GB2312" pitchFamily="49" charset="-122"/>
              </a:rPr>
              <a:t>       符号串集合：若集合</a:t>
            </a:r>
            <a:r>
              <a:rPr lang="en-US" altLang="zh-CN" sz="2400" b="1" dirty="0">
                <a:latin typeface="Times New Roman" pitchFamily="18" charset="0"/>
                <a:ea typeface="楷体_GB2312" pitchFamily="49" charset="-122"/>
              </a:rPr>
              <a:t>A</a:t>
            </a:r>
            <a:r>
              <a:rPr lang="zh-CN" altLang="en-US" sz="2400" b="1" dirty="0">
                <a:latin typeface="Times New Roman" pitchFamily="18" charset="0"/>
                <a:ea typeface="楷体_GB2312" pitchFamily="49" charset="-122"/>
              </a:rPr>
              <a:t>中的</a:t>
            </a:r>
            <a:r>
              <a:rPr lang="zh-CN" altLang="en-US" sz="2400" b="1" dirty="0">
                <a:solidFill>
                  <a:srgbClr val="FFC000"/>
                </a:solidFill>
                <a:latin typeface="Times New Roman" pitchFamily="18" charset="0"/>
                <a:ea typeface="楷体_GB2312" pitchFamily="49" charset="-122"/>
              </a:rPr>
              <a:t>一切元素都是字母表上符号串</a:t>
            </a:r>
            <a:r>
              <a:rPr lang="zh-CN" altLang="en-US" sz="2400" b="1" dirty="0">
                <a:latin typeface="Times New Roman" pitchFamily="18" charset="0"/>
                <a:ea typeface="楷体_GB2312" pitchFamily="49" charset="-122"/>
              </a:rPr>
              <a:t>，则称</a:t>
            </a:r>
            <a:r>
              <a:rPr lang="en-US" altLang="zh-CN" sz="2400" b="1" dirty="0">
                <a:latin typeface="Times New Roman" pitchFamily="18" charset="0"/>
                <a:ea typeface="楷体_GB2312" pitchFamily="49" charset="-122"/>
              </a:rPr>
              <a:t>A</a:t>
            </a:r>
            <a:r>
              <a:rPr lang="zh-CN" altLang="en-US" sz="2400" b="1" dirty="0">
                <a:latin typeface="Times New Roman" pitchFamily="18" charset="0"/>
                <a:ea typeface="楷体_GB2312" pitchFamily="49" charset="-122"/>
              </a:rPr>
              <a:t>为该字母表上的符号串集合。</a:t>
            </a:r>
          </a:p>
          <a:p>
            <a:pPr algn="just" eaLnBrk="1" hangingPunct="1">
              <a:lnSpc>
                <a:spcPct val="120000"/>
              </a:lnSpc>
              <a:defRPr/>
            </a:pPr>
            <a:r>
              <a:rPr lang="zh-CN" altLang="en-US" sz="2400" b="1" dirty="0">
                <a:latin typeface="Times New Roman" pitchFamily="18" charset="0"/>
                <a:ea typeface="楷体_GB2312" pitchFamily="49" charset="-122"/>
              </a:rPr>
              <a:t>       用大写字母</a:t>
            </a:r>
            <a:r>
              <a:rPr lang="en-US" altLang="zh-CN" sz="2400" b="1" dirty="0">
                <a:latin typeface="Times New Roman" pitchFamily="18" charset="0"/>
                <a:ea typeface="楷体_GB2312" pitchFamily="49" charset="-122"/>
              </a:rPr>
              <a:t>A</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B</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C……</a:t>
            </a:r>
            <a:r>
              <a:rPr lang="zh-CN" altLang="en-US" sz="2400" b="1" dirty="0">
                <a:latin typeface="Times New Roman" pitchFamily="18" charset="0"/>
                <a:ea typeface="楷体_GB2312" pitchFamily="49" charset="-122"/>
              </a:rPr>
              <a:t>来表示字母表上符号串集合。</a:t>
            </a:r>
          </a:p>
          <a:p>
            <a:pPr algn="just" eaLnBrk="1" hangingPunct="1">
              <a:lnSpc>
                <a:spcPct val="120000"/>
              </a:lnSpc>
              <a:defRPr/>
            </a:pPr>
            <a:r>
              <a:rPr lang="zh-CN" altLang="en-US" sz="2400" b="1" dirty="0">
                <a:latin typeface="Times New Roman" pitchFamily="18" charset="0"/>
                <a:ea typeface="楷体_GB2312" pitchFamily="49" charset="-122"/>
              </a:rPr>
              <a:t>       例如： 设</a:t>
            </a:r>
            <a:r>
              <a:rPr lang="en-US" altLang="zh-CN" sz="2400" b="1" dirty="0">
                <a:latin typeface="Times New Roman" pitchFamily="18" charset="0"/>
                <a:ea typeface="楷体_GB2312" pitchFamily="49" charset="-122"/>
              </a:rPr>
              <a:t>V={0</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1},</a:t>
            </a:r>
            <a:r>
              <a:rPr lang="zh-CN" altLang="en-US" sz="2400" b="1" dirty="0">
                <a:latin typeface="Times New Roman" pitchFamily="18" charset="0"/>
                <a:ea typeface="楷体_GB2312" pitchFamily="49" charset="-122"/>
              </a:rPr>
              <a:t>则符号串集合</a:t>
            </a:r>
          </a:p>
          <a:p>
            <a:pPr algn="just" eaLnBrk="1" hangingPunct="1">
              <a:lnSpc>
                <a:spcPct val="120000"/>
              </a:lnSpc>
              <a:defRPr/>
            </a:pPr>
            <a:r>
              <a:rPr lang="zh-CN" altLang="en-US" sz="2400" b="1" dirty="0">
                <a:latin typeface="Times New Roman" pitchFamily="18" charset="0"/>
                <a:ea typeface="楷体_GB2312" pitchFamily="49" charset="-122"/>
              </a:rPr>
              <a:t>        </a:t>
            </a:r>
            <a:r>
              <a:rPr lang="en-US" altLang="zh-CN" sz="2400" b="1" dirty="0">
                <a:latin typeface="Times New Roman" pitchFamily="18" charset="0"/>
                <a:ea typeface="楷体_GB2312" pitchFamily="49" charset="-122"/>
              </a:rPr>
              <a:t>A={ε</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0</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1</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01}</a:t>
            </a:r>
          </a:p>
          <a:p>
            <a:pPr algn="just" eaLnBrk="1" hangingPunct="1">
              <a:lnSpc>
                <a:spcPct val="120000"/>
              </a:lnSpc>
              <a:defRPr/>
            </a:pPr>
            <a:r>
              <a:rPr lang="en-US" altLang="zh-CN" sz="2400" b="1" dirty="0">
                <a:latin typeface="Times New Roman" pitchFamily="18" charset="0"/>
                <a:ea typeface="楷体_GB2312" pitchFamily="49" charset="-122"/>
              </a:rPr>
              <a:t>        B={ 0</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11</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00</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111} </a:t>
            </a:r>
          </a:p>
          <a:p>
            <a:pPr algn="just" eaLnBrk="1" hangingPunct="1">
              <a:lnSpc>
                <a:spcPct val="120000"/>
              </a:lnSpc>
              <a:defRPr/>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对于符号串集合不可能穷尽一切元素时，可以用集合中符号串所应满足的条件来刻画一个符号串集合，即</a:t>
            </a:r>
            <a:r>
              <a:rPr lang="en-US" altLang="zh-CN" sz="2400" b="1" dirty="0">
                <a:latin typeface="Times New Roman" pitchFamily="18" charset="0"/>
                <a:ea typeface="楷体_GB2312" pitchFamily="49" charset="-122"/>
              </a:rPr>
              <a:t>{</a:t>
            </a:r>
            <a:r>
              <a:rPr lang="en-US" altLang="zh-CN" sz="2400" b="1" dirty="0" err="1">
                <a:latin typeface="Times New Roman" pitchFamily="18" charset="0"/>
                <a:ea typeface="楷体_GB2312" pitchFamily="49" charset="-122"/>
              </a:rPr>
              <a:t>x|x</a:t>
            </a:r>
            <a:r>
              <a:rPr lang="zh-CN" altLang="en-US" sz="2400" b="1" dirty="0">
                <a:latin typeface="Times New Roman" pitchFamily="18" charset="0"/>
                <a:ea typeface="楷体_GB2312" pitchFamily="49" charset="-122"/>
              </a:rPr>
              <a:t>满足条件</a:t>
            </a:r>
            <a:r>
              <a:rPr lang="en-US" altLang="zh-CN" sz="2400" b="1" dirty="0">
                <a:latin typeface="Times New Roman" pitchFamily="18" charset="0"/>
                <a:ea typeface="楷体_GB2312" pitchFamily="49" charset="-122"/>
              </a:rPr>
              <a:t>C}</a:t>
            </a:r>
            <a:r>
              <a:rPr lang="zh-CN" altLang="en-US" sz="2400" b="1" dirty="0">
                <a:latin typeface="Times New Roman" pitchFamily="18" charset="0"/>
                <a:ea typeface="楷体_GB2312" pitchFamily="49" charset="-122"/>
              </a:rPr>
              <a:t>。例如：</a:t>
            </a:r>
            <a:r>
              <a:rPr lang="en-US" altLang="zh-CN" sz="2400" b="1" dirty="0">
                <a:latin typeface="Times New Roman" pitchFamily="18" charset="0"/>
                <a:ea typeface="楷体_GB2312" pitchFamily="49" charset="-122"/>
              </a:rPr>
              <a:t>{x| x</a:t>
            </a:r>
            <a:r>
              <a:rPr lang="zh-CN" altLang="en-US" sz="2400" b="1" dirty="0">
                <a:latin typeface="Times New Roman" pitchFamily="18" charset="0"/>
                <a:ea typeface="楷体_GB2312" pitchFamily="49" charset="-122"/>
              </a:rPr>
              <a:t>全由</a:t>
            </a:r>
            <a:r>
              <a:rPr lang="en-US" altLang="zh-CN" sz="2400" b="1" dirty="0">
                <a:latin typeface="Times New Roman" pitchFamily="18" charset="0"/>
                <a:ea typeface="楷体_GB2312" pitchFamily="49" charset="-122"/>
              </a:rPr>
              <a:t>1</a:t>
            </a:r>
            <a:r>
              <a:rPr lang="zh-CN" altLang="en-US" sz="2400" b="1" dirty="0">
                <a:latin typeface="Times New Roman" pitchFamily="18" charset="0"/>
                <a:ea typeface="楷体_GB2312" pitchFamily="49" charset="-122"/>
              </a:rPr>
              <a:t>组成</a:t>
            </a:r>
            <a:r>
              <a:rPr lang="en-US" altLang="zh-CN" sz="2400" b="1" dirty="0">
                <a:latin typeface="Times New Roman" pitchFamily="18" charset="0"/>
                <a:ea typeface="楷体_GB2312" pitchFamily="49" charset="-122"/>
              </a:rPr>
              <a:t>}</a:t>
            </a:r>
          </a:p>
          <a:p>
            <a:pPr algn="just" eaLnBrk="1" hangingPunct="1">
              <a:lnSpc>
                <a:spcPct val="120000"/>
              </a:lnSpc>
              <a:spcBef>
                <a:spcPct val="20000"/>
              </a:spcBef>
              <a:buClr>
                <a:schemeClr val="tx2"/>
              </a:buClr>
              <a:defRPr/>
            </a:pPr>
            <a:endParaRPr lang="zh-CN" altLang="en-US" sz="2400" b="1" dirty="0">
              <a:latin typeface="Times New Roman" pitchFamily="18" charset="0"/>
              <a:ea typeface="楷体_GB2312" pitchFamily="49" charset="-122"/>
            </a:endParaRPr>
          </a:p>
        </p:txBody>
      </p:sp>
    </p:spTree>
    <p:extLst>
      <p:ext uri="{BB962C8B-B14F-4D97-AF65-F5344CB8AC3E}">
        <p14:creationId xmlns:p14="http://schemas.microsoft.com/office/powerpoint/2010/main" val="17665272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28</a:t>
            </a:fld>
            <a:endParaRPr lang="zh-CN" altLang="en-US">
              <a:solidFill>
                <a:prstClr val="black">
                  <a:tint val="75000"/>
                </a:prstClr>
              </a:solidFill>
            </a:endParaRPr>
          </a:p>
        </p:txBody>
      </p:sp>
      <p:sp>
        <p:nvSpPr>
          <p:cNvPr id="3" name="矩形 2"/>
          <p:cNvSpPr/>
          <p:nvPr/>
        </p:nvSpPr>
        <p:spPr>
          <a:xfrm>
            <a:off x="1308204" y="1540876"/>
            <a:ext cx="8630123" cy="1246495"/>
          </a:xfrm>
          <a:prstGeom prst="rect">
            <a:avLst/>
          </a:prstGeom>
        </p:spPr>
        <p:txBody>
          <a:bodyPr wrap="square">
            <a:spAutoFit/>
          </a:bodyPr>
          <a:lstStyle/>
          <a:p>
            <a:pPr indent="266700" algn="just">
              <a:lnSpc>
                <a:spcPct val="125000"/>
              </a:lnSpc>
              <a:spcAft>
                <a:spcPts val="0"/>
              </a:spcAft>
            </a:pPr>
            <a:r>
              <a:rPr lang="zh-CN" altLang="en-US" sz="2000" kern="100" dirty="0">
                <a:solidFill>
                  <a:srgbClr val="FFC000"/>
                </a:solidFill>
                <a:latin typeface="Times New Roman" panose="02020603050405020304" pitchFamily="18" charset="0"/>
                <a:cs typeface="黑体" panose="02010609060101010101" pitchFamily="49" charset="-122"/>
              </a:rPr>
              <a:t>　</a:t>
            </a:r>
            <a:r>
              <a:rPr lang="zh-CN" altLang="zh-CN" sz="2000" b="1" kern="100" dirty="0" smtClean="0">
                <a:solidFill>
                  <a:srgbClr val="FFC000"/>
                </a:solidFill>
                <a:latin typeface="Times New Roman" panose="02020603050405020304" pitchFamily="18" charset="0"/>
                <a:cs typeface="黑体" panose="02010609060101010101" pitchFamily="49" charset="-122"/>
              </a:rPr>
              <a:t>语言</a:t>
            </a:r>
            <a:r>
              <a:rPr lang="zh-CN" altLang="zh-CN" sz="2000" b="1" kern="100" dirty="0">
                <a:solidFill>
                  <a:srgbClr val="FFC000"/>
                </a:solidFill>
                <a:latin typeface="Times New Roman" panose="02020603050405020304" pitchFamily="18" charset="0"/>
                <a:cs typeface="黑体" panose="02010609060101010101" pitchFamily="49" charset="-122"/>
              </a:rPr>
              <a:t>是符号串的集合，那么符号串集合的运算（并、交、差、补）等运算对语言都适用。但语言又是特殊的集合，它的元素都是符号串，因此对这种集合还有特殊的运算，即集合</a:t>
            </a:r>
            <a:r>
              <a:rPr lang="zh-CN" altLang="zh-CN" sz="2000" b="1" kern="100" dirty="0" smtClean="0">
                <a:solidFill>
                  <a:srgbClr val="FFC000"/>
                </a:solidFill>
                <a:latin typeface="Times New Roman" panose="02020603050405020304" pitchFamily="18" charset="0"/>
                <a:cs typeface="黑体" panose="02010609060101010101" pitchFamily="49" charset="-122"/>
              </a:rPr>
              <a:t>的连接运算</a:t>
            </a:r>
            <a:r>
              <a:rPr lang="zh-CN" altLang="zh-CN" sz="2000" b="1" kern="100" dirty="0">
                <a:solidFill>
                  <a:srgbClr val="FFC000"/>
                </a:solidFill>
                <a:latin typeface="Times New Roman" panose="02020603050405020304" pitchFamily="18" charset="0"/>
                <a:cs typeface="黑体" panose="02010609060101010101" pitchFamily="49" charset="-122"/>
              </a:rPr>
              <a:t>和闭包运算。</a:t>
            </a:r>
          </a:p>
        </p:txBody>
      </p:sp>
    </p:spTree>
    <p:extLst>
      <p:ext uri="{BB962C8B-B14F-4D97-AF65-F5344CB8AC3E}">
        <p14:creationId xmlns:p14="http://schemas.microsoft.com/office/powerpoint/2010/main" val="11125693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AEF90111-0798-4FEB-83C6-6447BBFEB46E}" type="datetime1">
              <a:rPr lang="zh-CN" altLang="en-US"/>
              <a:pPr>
                <a:defRPr/>
              </a:pPr>
              <a:t>2021/3/3</a:t>
            </a:fld>
            <a:endParaRPr lang="zh-CN" altLang="en-US"/>
          </a:p>
        </p:txBody>
      </p:sp>
      <p:sp>
        <p:nvSpPr>
          <p:cNvPr id="6451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C5AC1D5C-A479-487A-B71C-16C4E3369A8C}" type="slidenum">
              <a:rPr lang="zh-CN" altLang="en-US" sz="1000">
                <a:solidFill>
                  <a:srgbClr val="9B9A98"/>
                </a:solidFill>
              </a:rPr>
              <a:pPr>
                <a:spcBef>
                  <a:spcPct val="0"/>
                </a:spcBef>
                <a:buClrTx/>
                <a:buSzTx/>
                <a:buFontTx/>
                <a:buNone/>
              </a:pPr>
              <a:t>29</a:t>
            </a:fld>
            <a:endParaRPr lang="zh-CN" altLang="en-US" sz="1000">
              <a:solidFill>
                <a:srgbClr val="9B9A98"/>
              </a:solidFill>
            </a:endParaRPr>
          </a:p>
        </p:txBody>
      </p:sp>
      <p:sp>
        <p:nvSpPr>
          <p:cNvPr id="365571" name="Text Box 3"/>
          <p:cNvSpPr txBox="1">
            <a:spLocks noChangeArrowheads="1"/>
          </p:cNvSpPr>
          <p:nvPr/>
        </p:nvSpPr>
        <p:spPr bwMode="auto">
          <a:xfrm>
            <a:off x="1804989" y="1609725"/>
            <a:ext cx="8639175" cy="5613845"/>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5</a:t>
            </a:r>
            <a:r>
              <a:rPr lang="zh-CN" altLang="en-US" sz="2800" b="1" dirty="0">
                <a:solidFill>
                  <a:srgbClr val="FFC000"/>
                </a:solidFill>
                <a:latin typeface="Times New Roman" pitchFamily="18" charset="0"/>
                <a:ea typeface="楷体_GB2312" pitchFamily="49" charset="-122"/>
              </a:rPr>
              <a:t>、符号串的集合的运算</a:t>
            </a:r>
          </a:p>
          <a:p>
            <a:pPr algn="just">
              <a:lnSpc>
                <a:spcPct val="120000"/>
              </a:lnSpc>
              <a:defRPr/>
            </a:pPr>
            <a:r>
              <a:rPr lang="en-US" altLang="zh-CN" sz="2600" b="1" dirty="0">
                <a:latin typeface="Times New Roman" pitchFamily="18" charset="0"/>
                <a:ea typeface="楷体_GB2312" pitchFamily="49" charset="-122"/>
              </a:rPr>
              <a:t>1</a:t>
            </a:r>
            <a:r>
              <a:rPr lang="zh-CN" altLang="en-US" sz="2600" b="1" dirty="0">
                <a:latin typeface="Times New Roman" pitchFamily="18" charset="0"/>
                <a:ea typeface="楷体_GB2312" pitchFamily="49" charset="-122"/>
              </a:rPr>
              <a:t>）符号串集合</a:t>
            </a:r>
            <a:r>
              <a:rPr lang="zh-CN" altLang="en-US" sz="2600" b="1" dirty="0" smtClean="0">
                <a:latin typeface="Times New Roman" pitchFamily="18" charset="0"/>
                <a:ea typeface="楷体_GB2312" pitchFamily="49" charset="-122"/>
              </a:rPr>
              <a:t>的</a:t>
            </a:r>
            <a:r>
              <a:rPr lang="zh-CN" altLang="zh-CN" sz="2400" b="1" kern="100" dirty="0">
                <a:solidFill>
                  <a:srgbClr val="FFC000"/>
                </a:solidFill>
                <a:latin typeface="Times New Roman" panose="02020603050405020304" pitchFamily="18" charset="0"/>
                <a:cs typeface="黑体" panose="02010609060101010101" pitchFamily="49" charset="-122"/>
              </a:rPr>
              <a:t>连接</a:t>
            </a:r>
            <a:endParaRPr lang="zh-CN" altLang="en-US" sz="2600" b="1" dirty="0">
              <a:latin typeface="Times New Roman" pitchFamily="18" charset="0"/>
              <a:ea typeface="楷体_GB2312" pitchFamily="49" charset="-122"/>
            </a:endParaRPr>
          </a:p>
          <a:p>
            <a:pPr algn="just">
              <a:lnSpc>
                <a:spcPct val="120000"/>
              </a:lnSpc>
              <a:defRPr/>
            </a:pPr>
            <a:r>
              <a:rPr lang="zh-CN" altLang="en-US" sz="2600" b="1" dirty="0">
                <a:latin typeface="Times New Roman" pitchFamily="18" charset="0"/>
                <a:ea typeface="楷体_GB2312" pitchFamily="49" charset="-122"/>
              </a:rPr>
              <a:t>      设</a:t>
            </a:r>
            <a:r>
              <a:rPr lang="en-US" altLang="zh-CN" sz="2600" b="1" dirty="0">
                <a:latin typeface="Times New Roman" pitchFamily="18" charset="0"/>
                <a:ea typeface="楷体_GB2312" pitchFamily="49" charset="-122"/>
              </a:rPr>
              <a:t>A</a:t>
            </a:r>
            <a:r>
              <a:rPr lang="zh-CN" altLang="en-US" sz="2600" b="1" dirty="0">
                <a:latin typeface="Times New Roman" pitchFamily="18" charset="0"/>
                <a:ea typeface="楷体_GB2312" pitchFamily="49" charset="-122"/>
              </a:rPr>
              <a:t>和</a:t>
            </a:r>
            <a:r>
              <a:rPr lang="en-US" altLang="zh-CN" sz="2600" b="1" dirty="0">
                <a:latin typeface="Times New Roman" pitchFamily="18" charset="0"/>
                <a:ea typeface="楷体_GB2312" pitchFamily="49" charset="-122"/>
              </a:rPr>
              <a:t>B</a:t>
            </a:r>
            <a:r>
              <a:rPr lang="zh-CN" altLang="en-US" sz="2600" b="1" dirty="0">
                <a:latin typeface="Times New Roman" pitchFamily="18" charset="0"/>
                <a:ea typeface="楷体_GB2312" pitchFamily="49" charset="-122"/>
              </a:rPr>
              <a:t>为两个符号串集合，并包含于</a:t>
            </a:r>
            <a:r>
              <a:rPr lang="en-US" altLang="zh-CN" sz="2600" b="1" dirty="0">
                <a:latin typeface="Times New Roman" pitchFamily="18" charset="0"/>
                <a:ea typeface="楷体_GB2312" pitchFamily="49" charset="-122"/>
              </a:rPr>
              <a:t>V</a:t>
            </a:r>
            <a:r>
              <a:rPr lang="en-US" altLang="zh-CN" sz="2600" b="1" baseline="30000" dirty="0">
                <a:latin typeface="Times New Roman" pitchFamily="18" charset="0"/>
                <a:ea typeface="楷体_GB2312" pitchFamily="49" charset="-122"/>
              </a:rPr>
              <a:t>*</a:t>
            </a:r>
            <a:r>
              <a:rPr lang="zh-CN" altLang="en-US" sz="2600" b="1" dirty="0">
                <a:latin typeface="Times New Roman" pitchFamily="18" charset="0"/>
                <a:ea typeface="楷体_GB2312" pitchFamily="49" charset="-122"/>
              </a:rPr>
              <a:t>，则</a:t>
            </a:r>
            <a:r>
              <a:rPr lang="en-US" altLang="zh-CN" sz="2600" b="1" dirty="0">
                <a:latin typeface="Times New Roman" pitchFamily="18" charset="0"/>
                <a:ea typeface="楷体_GB2312" pitchFamily="49" charset="-122"/>
              </a:rPr>
              <a:t>A</a:t>
            </a:r>
            <a:r>
              <a:rPr lang="zh-CN" altLang="en-US" sz="2600" b="1" dirty="0">
                <a:latin typeface="Times New Roman" pitchFamily="18" charset="0"/>
                <a:ea typeface="楷体_GB2312" pitchFamily="49" charset="-122"/>
              </a:rPr>
              <a:t>和</a:t>
            </a:r>
            <a:r>
              <a:rPr lang="en-US" altLang="zh-CN" sz="2600" b="1" dirty="0">
                <a:latin typeface="Times New Roman" pitchFamily="18" charset="0"/>
                <a:ea typeface="楷体_GB2312" pitchFamily="49" charset="-122"/>
              </a:rPr>
              <a:t>B</a:t>
            </a:r>
            <a:r>
              <a:rPr lang="zh-CN" altLang="en-US" sz="2600" b="1" dirty="0" smtClean="0">
                <a:latin typeface="Times New Roman" pitchFamily="18" charset="0"/>
                <a:ea typeface="楷体_GB2312" pitchFamily="49" charset="-122"/>
              </a:rPr>
              <a:t>的</a:t>
            </a:r>
            <a:r>
              <a:rPr lang="zh-CN" altLang="zh-CN" sz="2400" b="1" kern="100" dirty="0">
                <a:solidFill>
                  <a:srgbClr val="FFC000"/>
                </a:solidFill>
                <a:latin typeface="Times New Roman" panose="02020603050405020304" pitchFamily="18" charset="0"/>
                <a:cs typeface="黑体" panose="02010609060101010101" pitchFamily="49" charset="-122"/>
              </a:rPr>
              <a:t>连接</a:t>
            </a:r>
            <a:r>
              <a:rPr lang="zh-CN" altLang="en-US" sz="2600" b="1" dirty="0" smtClean="0">
                <a:latin typeface="Times New Roman" pitchFamily="18" charset="0"/>
                <a:ea typeface="楷体_GB2312" pitchFamily="49" charset="-122"/>
              </a:rPr>
              <a:t>定义</a:t>
            </a:r>
            <a:r>
              <a:rPr lang="zh-CN" altLang="en-US" sz="2600" b="1" dirty="0">
                <a:latin typeface="Times New Roman" pitchFamily="18" charset="0"/>
                <a:ea typeface="楷体_GB2312" pitchFamily="49" charset="-122"/>
              </a:rPr>
              <a:t>为：</a:t>
            </a:r>
            <a:r>
              <a:rPr lang="en-US" altLang="zh-CN" sz="2600" b="1" dirty="0">
                <a:solidFill>
                  <a:srgbClr val="FFC000"/>
                </a:solidFill>
                <a:latin typeface="Times New Roman" pitchFamily="18" charset="0"/>
                <a:ea typeface="楷体_GB2312" pitchFamily="49" charset="-122"/>
              </a:rPr>
              <a:t>AB={</a:t>
            </a:r>
            <a:r>
              <a:rPr lang="en-US" altLang="zh-CN" sz="2600" b="1" dirty="0" err="1">
                <a:solidFill>
                  <a:srgbClr val="FFC000"/>
                </a:solidFill>
                <a:latin typeface="Times New Roman" pitchFamily="18" charset="0"/>
                <a:ea typeface="楷体_GB2312" pitchFamily="49" charset="-122"/>
              </a:rPr>
              <a:t>xy|x∈A</a:t>
            </a:r>
            <a:r>
              <a:rPr lang="zh-CN" altLang="en-US" sz="2600" b="1" dirty="0">
                <a:solidFill>
                  <a:srgbClr val="FFC000"/>
                </a:solidFill>
                <a:latin typeface="Times New Roman" pitchFamily="18" charset="0"/>
                <a:ea typeface="楷体_GB2312" pitchFamily="49" charset="-122"/>
              </a:rPr>
              <a:t>且</a:t>
            </a:r>
            <a:r>
              <a:rPr lang="en-US" altLang="zh-CN" sz="2600" b="1" dirty="0" err="1">
                <a:solidFill>
                  <a:srgbClr val="FFC000"/>
                </a:solidFill>
                <a:latin typeface="Times New Roman" pitchFamily="18" charset="0"/>
                <a:ea typeface="楷体_GB2312" pitchFamily="49" charset="-122"/>
              </a:rPr>
              <a:t>y∈B</a:t>
            </a:r>
            <a:r>
              <a:rPr lang="en-US" altLang="zh-CN" sz="2600" b="1" dirty="0">
                <a:solidFill>
                  <a:srgbClr val="FFC000"/>
                </a:solidFill>
                <a:latin typeface="Times New Roman" pitchFamily="18" charset="0"/>
                <a:ea typeface="楷体_GB2312" pitchFamily="49" charset="-122"/>
              </a:rPr>
              <a:t>}</a:t>
            </a:r>
          </a:p>
          <a:p>
            <a:pPr algn="just">
              <a:lnSpc>
                <a:spcPct val="120000"/>
              </a:lnSpc>
              <a:defRPr/>
            </a:pPr>
            <a:r>
              <a:rPr lang="en-US" altLang="zh-CN" sz="2600" b="1" dirty="0">
                <a:latin typeface="Times New Roman" pitchFamily="18" charset="0"/>
                <a:ea typeface="楷体_GB2312" pitchFamily="49" charset="-122"/>
              </a:rPr>
              <a:t>      </a:t>
            </a:r>
            <a:r>
              <a:rPr lang="zh-CN" altLang="en-US" sz="2600" b="1" dirty="0">
                <a:latin typeface="Times New Roman" pitchFamily="18" charset="0"/>
                <a:ea typeface="楷体_GB2312" pitchFamily="49" charset="-122"/>
              </a:rPr>
              <a:t>由此定义</a:t>
            </a:r>
            <a:r>
              <a:rPr lang="zh-CN" altLang="en-US" sz="2600" b="1" dirty="0" smtClean="0">
                <a:latin typeface="Times New Roman" pitchFamily="18" charset="0"/>
                <a:ea typeface="楷体_GB2312" pitchFamily="49" charset="-122"/>
              </a:rPr>
              <a:t>，</a:t>
            </a:r>
            <a:r>
              <a:rPr lang="zh-CN" altLang="zh-CN" sz="2400" b="1" kern="100" dirty="0">
                <a:solidFill>
                  <a:srgbClr val="FFC000"/>
                </a:solidFill>
                <a:latin typeface="Times New Roman" panose="02020603050405020304" pitchFamily="18" charset="0"/>
                <a:cs typeface="黑体" panose="02010609060101010101" pitchFamily="49" charset="-122"/>
              </a:rPr>
              <a:t>连接</a:t>
            </a:r>
            <a:r>
              <a:rPr lang="en-US" altLang="zh-CN" sz="2600" b="1" dirty="0" smtClean="0">
                <a:latin typeface="Times New Roman" pitchFamily="18" charset="0"/>
                <a:ea typeface="楷体_GB2312" pitchFamily="49" charset="-122"/>
              </a:rPr>
              <a:t>AB</a:t>
            </a:r>
            <a:r>
              <a:rPr lang="zh-CN" altLang="en-US" sz="2600" b="1" dirty="0">
                <a:latin typeface="Times New Roman" pitchFamily="18" charset="0"/>
                <a:ea typeface="楷体_GB2312" pitchFamily="49" charset="-122"/>
              </a:rPr>
              <a:t>是满足</a:t>
            </a:r>
            <a:r>
              <a:rPr lang="en-US" altLang="zh-CN" sz="2600" b="1" dirty="0" err="1">
                <a:latin typeface="Times New Roman" pitchFamily="18" charset="0"/>
                <a:ea typeface="楷体_GB2312" pitchFamily="49" charset="-122"/>
              </a:rPr>
              <a:t>x∈A</a:t>
            </a:r>
            <a:r>
              <a:rPr lang="zh-CN" altLang="en-US" sz="2600" b="1" dirty="0">
                <a:latin typeface="Times New Roman" pitchFamily="18" charset="0"/>
                <a:ea typeface="楷体_GB2312" pitchFamily="49" charset="-122"/>
              </a:rPr>
              <a:t>且</a:t>
            </a:r>
            <a:r>
              <a:rPr lang="en-US" altLang="zh-CN" sz="2600" b="1" dirty="0" err="1">
                <a:latin typeface="Times New Roman" pitchFamily="18" charset="0"/>
                <a:ea typeface="楷体_GB2312" pitchFamily="49" charset="-122"/>
              </a:rPr>
              <a:t>y∈B</a:t>
            </a:r>
            <a:r>
              <a:rPr lang="zh-CN" altLang="en-US" sz="2600" b="1" dirty="0">
                <a:latin typeface="Times New Roman" pitchFamily="18" charset="0"/>
                <a:ea typeface="楷体_GB2312" pitchFamily="49" charset="-122"/>
              </a:rPr>
              <a:t>的所有符号串</a:t>
            </a:r>
          </a:p>
          <a:p>
            <a:pPr algn="just" eaLnBrk="1" hangingPunct="1">
              <a:lnSpc>
                <a:spcPct val="120000"/>
              </a:lnSpc>
              <a:defRPr/>
            </a:pPr>
            <a:r>
              <a:rPr lang="en-US" altLang="zh-CN" sz="2600" b="1" dirty="0" err="1">
                <a:latin typeface="Times New Roman" pitchFamily="18" charset="0"/>
                <a:ea typeface="楷体_GB2312" pitchFamily="49" charset="-122"/>
              </a:rPr>
              <a:t>xy</a:t>
            </a:r>
            <a:r>
              <a:rPr lang="zh-CN" altLang="en-US" sz="2600" b="1" dirty="0">
                <a:latin typeface="Times New Roman" pitchFamily="18" charset="0"/>
                <a:ea typeface="楷体_GB2312" pitchFamily="49" charset="-122"/>
              </a:rPr>
              <a:t>所组成的集合。</a:t>
            </a:r>
          </a:p>
          <a:p>
            <a:pPr algn="just" eaLnBrk="1" hangingPunct="1">
              <a:lnSpc>
                <a:spcPct val="120000"/>
              </a:lnSpc>
              <a:defRPr/>
            </a:pPr>
            <a:r>
              <a:rPr lang="zh-CN" altLang="en-US" sz="2600" b="1" dirty="0">
                <a:latin typeface="Times New Roman" pitchFamily="18" charset="0"/>
                <a:ea typeface="楷体_GB2312" pitchFamily="49" charset="-122"/>
              </a:rPr>
              <a:t>      如：</a:t>
            </a:r>
            <a:r>
              <a:rPr lang="en-US" altLang="zh-CN" sz="2600" b="1" dirty="0">
                <a:latin typeface="Times New Roman" pitchFamily="18" charset="0"/>
                <a:ea typeface="楷体_GB2312" pitchFamily="49" charset="-122"/>
              </a:rPr>
              <a:t>V={0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a:t>
            </a:r>
          </a:p>
          <a:p>
            <a:pPr algn="just" eaLnBrk="1" hangingPunct="1">
              <a:lnSpc>
                <a:spcPct val="120000"/>
              </a:lnSpc>
              <a:defRPr/>
            </a:pPr>
            <a:r>
              <a:rPr lang="zh-CN" altLang="en-US" sz="2600" b="1" dirty="0">
                <a:latin typeface="Times New Roman" pitchFamily="18" charset="0"/>
                <a:ea typeface="楷体_GB2312" pitchFamily="49" charset="-122"/>
              </a:rPr>
              <a:t>则，</a:t>
            </a:r>
            <a:r>
              <a:rPr lang="en-US" altLang="zh-CN" sz="2600" b="1" dirty="0">
                <a:latin typeface="Times New Roman" pitchFamily="18" charset="0"/>
                <a:ea typeface="楷体_GB2312" pitchFamily="49" charset="-122"/>
              </a:rPr>
              <a:t>V</a:t>
            </a:r>
            <a:r>
              <a:rPr lang="en-US" altLang="zh-CN" sz="2600" b="1" baseline="30000"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 ={ε,0,1,00,01,10,11,000,001, 010, 011, 100,101…}</a:t>
            </a:r>
          </a:p>
          <a:p>
            <a:pPr algn="just" eaLnBrk="1" hangingPunct="1">
              <a:lnSpc>
                <a:spcPct val="120000"/>
              </a:lnSpc>
              <a:defRPr/>
            </a:pPr>
            <a:r>
              <a:rPr lang="zh-CN" altLang="en-US" sz="2600" b="1" dirty="0">
                <a:latin typeface="Times New Roman" pitchFamily="18" charset="0"/>
                <a:ea typeface="楷体_GB2312" pitchFamily="49" charset="-122"/>
              </a:rPr>
              <a:t>若，</a:t>
            </a:r>
            <a:r>
              <a:rPr lang="en-US" altLang="zh-CN" sz="2600" b="1" dirty="0">
                <a:latin typeface="Times New Roman" pitchFamily="18" charset="0"/>
                <a:ea typeface="楷体_GB2312" pitchFamily="49" charset="-122"/>
              </a:rPr>
              <a:t>A={0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101}     B={10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11</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110}</a:t>
            </a:r>
          </a:p>
          <a:p>
            <a:pPr algn="just" eaLnBrk="1" hangingPunct="1">
              <a:lnSpc>
                <a:spcPct val="120000"/>
              </a:lnSpc>
              <a:defRPr/>
            </a:pPr>
            <a:r>
              <a:rPr lang="zh-CN" altLang="en-US" sz="2600" b="1" dirty="0">
                <a:latin typeface="Times New Roman" pitchFamily="18" charset="0"/>
                <a:ea typeface="楷体_GB2312" pitchFamily="49" charset="-122"/>
              </a:rPr>
              <a:t>则，</a:t>
            </a:r>
            <a:r>
              <a:rPr lang="en-US" altLang="zh-CN" sz="2600" b="1" dirty="0">
                <a:latin typeface="Times New Roman" pitchFamily="18" charset="0"/>
                <a:ea typeface="楷体_GB2312" pitchFamily="49" charset="-122"/>
              </a:rPr>
              <a:t>AB={010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011</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0110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10110</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10111</a:t>
            </a:r>
            <a:r>
              <a:rPr lang="zh-CN" altLang="en-US" sz="2600" b="1" dirty="0">
                <a:latin typeface="Times New Roman" pitchFamily="18" charset="0"/>
                <a:ea typeface="楷体_GB2312" pitchFamily="49" charset="-122"/>
              </a:rPr>
              <a:t>，</a:t>
            </a:r>
            <a:r>
              <a:rPr lang="en-US" altLang="zh-CN" sz="2600" b="1" dirty="0">
                <a:latin typeface="Times New Roman" pitchFamily="18" charset="0"/>
                <a:ea typeface="楷体_GB2312" pitchFamily="49" charset="-122"/>
              </a:rPr>
              <a:t>101110}</a:t>
            </a:r>
          </a:p>
          <a:p>
            <a:pPr algn="just" eaLnBrk="1" hangingPunct="1">
              <a:lnSpc>
                <a:spcPct val="120000"/>
              </a:lnSpc>
              <a:spcBef>
                <a:spcPct val="20000"/>
              </a:spcBef>
              <a:buClr>
                <a:schemeClr val="folHlink"/>
              </a:buClr>
              <a:buSzPct val="60000"/>
              <a:buFont typeface="Wingdings" pitchFamily="2" charset="2"/>
              <a:buNone/>
              <a:defRPr/>
            </a:pPr>
            <a:endParaRPr lang="zh-CN" altLang="en-US" sz="2600" b="1" dirty="0">
              <a:latin typeface="Times New Roman" pitchFamily="18" charset="0"/>
              <a:ea typeface="楷体_GB2312" pitchFamily="49" charset="-122"/>
            </a:endParaRPr>
          </a:p>
        </p:txBody>
      </p:sp>
      <p:sp>
        <p:nvSpPr>
          <p:cNvPr id="6"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
        <p:nvSpPr>
          <p:cNvPr id="2" name="文本框 1"/>
          <p:cNvSpPr txBox="1"/>
          <p:nvPr/>
        </p:nvSpPr>
        <p:spPr>
          <a:xfrm>
            <a:off x="7305964" y="927680"/>
            <a:ext cx="3768436" cy="1754326"/>
          </a:xfrm>
          <a:prstGeom prst="rect">
            <a:avLst/>
          </a:prstGeom>
          <a:noFill/>
        </p:spPr>
        <p:txBody>
          <a:bodyPr wrap="square" rtlCol="0">
            <a:spAutoFit/>
          </a:bodyPr>
          <a:lstStyle/>
          <a:p>
            <a:r>
              <a:rPr lang="zh-CN" altLang="zh-CN" dirty="0">
                <a:solidFill>
                  <a:srgbClr val="FF0000"/>
                </a:solidFill>
              </a:rPr>
              <a:t>符号串集合的连接运算和集合的乘积计算非常相似，但只有两个符号串集合在同一个集合上定义，才能进行集合的乘积运算，而连接运算对此没有要求。</a:t>
            </a:r>
            <a:endParaRPr lang="en-US" altLang="zh-CN" b="1" dirty="0">
              <a:solidFill>
                <a:srgbClr val="FF0000"/>
              </a:solidFill>
              <a:latin typeface="Times New Roman" pitchFamily="18" charset="0"/>
              <a:ea typeface="楷体_GB2312" pitchFamily="49" charset="-122"/>
            </a:endParaRPr>
          </a:p>
          <a:p>
            <a:endParaRPr lang="zh-CN" altLang="en-US" dirty="0"/>
          </a:p>
        </p:txBody>
      </p:sp>
    </p:spTree>
    <p:extLst>
      <p:ext uri="{BB962C8B-B14F-4D97-AF65-F5344CB8AC3E}">
        <p14:creationId xmlns:p14="http://schemas.microsoft.com/office/powerpoint/2010/main" val="2403373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5571">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5571">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5571">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65571">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6127520" y="267711"/>
            <a:ext cx="5296359" cy="5966977"/>
          </a:xfrm>
          <a:prstGeom prst="rect">
            <a:avLst/>
          </a:prstGeom>
        </p:spPr>
      </p:pic>
      <p:sp>
        <p:nvSpPr>
          <p:cNvPr id="3" name="文本框 2"/>
          <p:cNvSpPr txBox="1"/>
          <p:nvPr/>
        </p:nvSpPr>
        <p:spPr>
          <a:xfrm>
            <a:off x="419100" y="1155700"/>
            <a:ext cx="4864100" cy="3139321"/>
          </a:xfrm>
          <a:prstGeom prst="rect">
            <a:avLst/>
          </a:prstGeom>
          <a:noFill/>
        </p:spPr>
        <p:txBody>
          <a:bodyPr wrap="square" rtlCol="0">
            <a:spAutoFit/>
          </a:bodyPr>
          <a:lstStyle/>
          <a:p>
            <a:r>
              <a:rPr lang="zh-CN" altLang="en-US" sz="2000" dirty="0">
                <a:solidFill>
                  <a:srgbClr val="0000FF"/>
                </a:solidFill>
              </a:rPr>
              <a:t>作业：</a:t>
            </a:r>
            <a:endParaRPr lang="en-US" altLang="zh-CN" sz="2000" dirty="0">
              <a:solidFill>
                <a:srgbClr val="0000FF"/>
              </a:solidFill>
            </a:endParaRPr>
          </a:p>
          <a:p>
            <a:r>
              <a:rPr lang="en-US" altLang="zh-CN" sz="2000" dirty="0">
                <a:solidFill>
                  <a:srgbClr val="0000FF"/>
                </a:solidFill>
              </a:rPr>
              <a:t>1</a:t>
            </a:r>
            <a:r>
              <a:rPr lang="zh-CN" altLang="en-US" sz="2000" dirty="0">
                <a:solidFill>
                  <a:srgbClr val="0000FF"/>
                </a:solidFill>
              </a:rPr>
              <a:t>、</a:t>
            </a:r>
            <a:r>
              <a:rPr lang="zh-CN" altLang="zh-CN" sz="2000" dirty="0">
                <a:solidFill>
                  <a:srgbClr val="0000FF"/>
                </a:solidFill>
              </a:rPr>
              <a:t>已知</a:t>
            </a:r>
            <a:r>
              <a:rPr lang="en-US" altLang="zh-CN" sz="2000" dirty="0">
                <a:solidFill>
                  <a:srgbClr val="0000FF"/>
                </a:solidFill>
              </a:rPr>
              <a:t>A</a:t>
            </a:r>
            <a:r>
              <a:rPr lang="zh-CN" altLang="zh-CN" sz="2000" dirty="0">
                <a:solidFill>
                  <a:srgbClr val="0000FF"/>
                </a:solidFill>
              </a:rPr>
              <a:t>机器上存在一个</a:t>
            </a:r>
            <a:r>
              <a:rPr lang="en-US" altLang="zh-CN" sz="2000" dirty="0">
                <a:solidFill>
                  <a:srgbClr val="0000FF"/>
                </a:solidFill>
              </a:rPr>
              <a:t>C</a:t>
            </a:r>
            <a:r>
              <a:rPr lang="zh-CN" altLang="zh-CN" sz="2000" dirty="0">
                <a:solidFill>
                  <a:srgbClr val="0000FF"/>
                </a:solidFill>
              </a:rPr>
              <a:t>语言的编译器，利用</a:t>
            </a:r>
            <a:r>
              <a:rPr lang="en-US" altLang="zh-CN" sz="2000" dirty="0">
                <a:solidFill>
                  <a:srgbClr val="0000FF"/>
                </a:solidFill>
              </a:rPr>
              <a:t>T</a:t>
            </a:r>
            <a:r>
              <a:rPr lang="zh-CN" altLang="zh-CN" sz="2000" dirty="0">
                <a:solidFill>
                  <a:srgbClr val="0000FF"/>
                </a:solidFill>
              </a:rPr>
              <a:t>型图描述在</a:t>
            </a:r>
            <a:r>
              <a:rPr lang="en-US" altLang="zh-CN" sz="2000" dirty="0">
                <a:solidFill>
                  <a:srgbClr val="0000FF"/>
                </a:solidFill>
              </a:rPr>
              <a:t>A</a:t>
            </a:r>
            <a:r>
              <a:rPr lang="zh-CN" altLang="zh-CN" sz="2000" dirty="0">
                <a:solidFill>
                  <a:srgbClr val="0000FF"/>
                </a:solidFill>
              </a:rPr>
              <a:t>机器上，利用</a:t>
            </a:r>
            <a:r>
              <a:rPr lang="en-US" altLang="zh-CN" sz="2000" dirty="0">
                <a:solidFill>
                  <a:srgbClr val="0000FF"/>
                </a:solidFill>
              </a:rPr>
              <a:t>C</a:t>
            </a:r>
            <a:r>
              <a:rPr lang="zh-CN" altLang="zh-CN" sz="2000" dirty="0">
                <a:solidFill>
                  <a:srgbClr val="0000FF"/>
                </a:solidFill>
              </a:rPr>
              <a:t>语言编写</a:t>
            </a:r>
            <a:r>
              <a:rPr lang="en-US" altLang="zh-CN" sz="2000" dirty="0">
                <a:solidFill>
                  <a:srgbClr val="0000FF"/>
                </a:solidFill>
              </a:rPr>
              <a:t>C++</a:t>
            </a:r>
            <a:r>
              <a:rPr lang="zh-CN" altLang="zh-CN" sz="2000" dirty="0">
                <a:solidFill>
                  <a:srgbClr val="0000FF"/>
                </a:solidFill>
              </a:rPr>
              <a:t>语言翻译程序的自编译过程。</a:t>
            </a:r>
          </a:p>
          <a:p>
            <a:r>
              <a:rPr lang="en-US" altLang="zh-CN" sz="2000" dirty="0">
                <a:solidFill>
                  <a:srgbClr val="0000FF"/>
                </a:solidFill>
              </a:rPr>
              <a:t>2</a:t>
            </a:r>
            <a:r>
              <a:rPr lang="zh-CN" altLang="en-US" sz="2000" dirty="0">
                <a:solidFill>
                  <a:srgbClr val="0000FF"/>
                </a:solidFill>
              </a:rPr>
              <a:t>、利用</a:t>
            </a:r>
            <a:r>
              <a:rPr lang="en-US" altLang="zh-CN" sz="2000" dirty="0">
                <a:solidFill>
                  <a:srgbClr val="0000FF"/>
                </a:solidFill>
              </a:rPr>
              <a:t>T</a:t>
            </a:r>
            <a:r>
              <a:rPr lang="zh-CN" altLang="en-US" sz="2000" dirty="0">
                <a:solidFill>
                  <a:srgbClr val="0000FF"/>
                </a:solidFill>
              </a:rPr>
              <a:t>型图进行描述，将</a:t>
            </a:r>
            <a:r>
              <a:rPr lang="en-US" altLang="zh-CN" sz="2000" dirty="0">
                <a:solidFill>
                  <a:srgbClr val="0000FF"/>
                </a:solidFill>
              </a:rPr>
              <a:t>A</a:t>
            </a:r>
            <a:r>
              <a:rPr lang="zh-CN" altLang="en-US" sz="2000" dirty="0">
                <a:solidFill>
                  <a:srgbClr val="0000FF"/>
                </a:solidFill>
              </a:rPr>
              <a:t>机器上的</a:t>
            </a:r>
            <a:r>
              <a:rPr lang="en-US" altLang="zh-CN" sz="2000" dirty="0">
                <a:solidFill>
                  <a:srgbClr val="0000FF"/>
                </a:solidFill>
              </a:rPr>
              <a:t>C++</a:t>
            </a:r>
            <a:r>
              <a:rPr lang="zh-CN" altLang="en-US" sz="2000" dirty="0">
                <a:solidFill>
                  <a:srgbClr val="0000FF"/>
                </a:solidFill>
              </a:rPr>
              <a:t>语言的编译器移植到</a:t>
            </a:r>
            <a:r>
              <a:rPr lang="en-US" altLang="zh-CN" sz="2000" dirty="0">
                <a:solidFill>
                  <a:srgbClr val="0000FF"/>
                </a:solidFill>
              </a:rPr>
              <a:t>B</a:t>
            </a:r>
            <a:r>
              <a:rPr lang="zh-CN" altLang="en-US" sz="2000" dirty="0">
                <a:solidFill>
                  <a:srgbClr val="0000FF"/>
                </a:solidFill>
              </a:rPr>
              <a:t>机器上。</a:t>
            </a:r>
            <a:endParaRPr lang="en-US" altLang="zh-CN" sz="2000" dirty="0">
              <a:solidFill>
                <a:srgbClr val="0000FF"/>
              </a:solidFill>
            </a:endParaRPr>
          </a:p>
          <a:p>
            <a:r>
              <a:rPr lang="en-US" altLang="zh-CN" sz="2000" dirty="0">
                <a:solidFill>
                  <a:srgbClr val="0000FF"/>
                </a:solidFill>
              </a:rPr>
              <a:t>3</a:t>
            </a:r>
            <a:r>
              <a:rPr lang="zh-CN" altLang="en-US" sz="2000" dirty="0">
                <a:solidFill>
                  <a:srgbClr val="0000FF"/>
                </a:solidFill>
              </a:rPr>
              <a:t>、什么叫趟程？影响编译程序分遍的因素有哪些？</a:t>
            </a:r>
            <a:endParaRPr lang="en-US" altLang="zh-CN" sz="2000" dirty="0">
              <a:solidFill>
                <a:srgbClr val="0000FF"/>
              </a:solidFill>
            </a:endParaRPr>
          </a:p>
          <a:p>
            <a:r>
              <a:rPr lang="en-US" altLang="zh-CN" sz="2000" dirty="0">
                <a:solidFill>
                  <a:srgbClr val="0000FF"/>
                </a:solidFill>
              </a:rPr>
              <a:t>4</a:t>
            </a:r>
            <a:r>
              <a:rPr lang="zh-CN" altLang="en-US" sz="2000" dirty="0">
                <a:solidFill>
                  <a:srgbClr val="0000FF"/>
                </a:solidFill>
              </a:rPr>
              <a:t>、编译程序由哪些部分组成？</a:t>
            </a:r>
          </a:p>
          <a:p>
            <a:endParaRPr lang="zh-CN" altLang="en-US" dirty="0"/>
          </a:p>
        </p:txBody>
      </p:sp>
    </p:spTree>
    <p:extLst>
      <p:ext uri="{BB962C8B-B14F-4D97-AF65-F5344CB8AC3E}">
        <p14:creationId xmlns:p14="http://schemas.microsoft.com/office/powerpoint/2010/main" val="7661774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92D3ECD-A7A1-4F08-8E13-24D60C07E633}" type="datetime1">
              <a:rPr lang="zh-CN" altLang="en-US"/>
              <a:pPr>
                <a:defRPr/>
              </a:pPr>
              <a:t>2021/3/3</a:t>
            </a:fld>
            <a:endParaRPr lang="zh-CN" altLang="en-US"/>
          </a:p>
        </p:txBody>
      </p:sp>
      <p:sp>
        <p:nvSpPr>
          <p:cNvPr id="6553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855511D-5BE8-49EC-903C-C267460E82B8}" type="slidenum">
              <a:rPr lang="zh-CN" altLang="en-US" sz="1000">
                <a:solidFill>
                  <a:srgbClr val="9B9A98"/>
                </a:solidFill>
              </a:rPr>
              <a:pPr>
                <a:spcBef>
                  <a:spcPct val="0"/>
                </a:spcBef>
                <a:buClrTx/>
                <a:buSzTx/>
                <a:buFontTx/>
                <a:buNone/>
              </a:pPr>
              <a:t>30</a:t>
            </a:fld>
            <a:endParaRPr lang="zh-CN" altLang="en-US" sz="1000">
              <a:solidFill>
                <a:srgbClr val="9B9A98"/>
              </a:solidFill>
            </a:endParaRPr>
          </a:p>
        </p:txBody>
      </p:sp>
      <p:sp>
        <p:nvSpPr>
          <p:cNvPr id="366595" name="Text Box 3"/>
          <p:cNvSpPr txBox="1">
            <a:spLocks noChangeArrowheads="1"/>
          </p:cNvSpPr>
          <p:nvPr/>
        </p:nvSpPr>
        <p:spPr bwMode="auto">
          <a:xfrm>
            <a:off x="1804989" y="1609725"/>
            <a:ext cx="8639175" cy="4856714"/>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5</a:t>
            </a:r>
            <a:r>
              <a:rPr lang="zh-CN" altLang="en-US" sz="2800" b="1" dirty="0">
                <a:solidFill>
                  <a:srgbClr val="FFC000"/>
                </a:solidFill>
                <a:latin typeface="Times New Roman" pitchFamily="18" charset="0"/>
                <a:ea typeface="楷体_GB2312" pitchFamily="49" charset="-122"/>
              </a:rPr>
              <a:t>、符号串的集合的运算</a:t>
            </a:r>
          </a:p>
          <a:p>
            <a:pPr algn="just">
              <a:lnSpc>
                <a:spcPct val="120000"/>
              </a:lnSpc>
              <a:defRPr/>
            </a:pPr>
            <a:r>
              <a:rPr lang="en-US" altLang="zh-CN" sz="2600" b="1" dirty="0">
                <a:latin typeface="Times New Roman" pitchFamily="18" charset="0"/>
                <a:ea typeface="楷体_GB2312" pitchFamily="49" charset="-122"/>
              </a:rPr>
              <a:t>1</a:t>
            </a:r>
            <a:r>
              <a:rPr lang="zh-CN" altLang="en-US" sz="2600" b="1" dirty="0">
                <a:latin typeface="Times New Roman" pitchFamily="18" charset="0"/>
                <a:ea typeface="楷体_GB2312" pitchFamily="49" charset="-122"/>
              </a:rPr>
              <a:t>）符号串集合</a:t>
            </a:r>
            <a:r>
              <a:rPr lang="zh-CN" altLang="en-US" sz="2600" b="1" dirty="0" smtClean="0">
                <a:latin typeface="Times New Roman" pitchFamily="18" charset="0"/>
                <a:ea typeface="楷体_GB2312" pitchFamily="49" charset="-122"/>
              </a:rPr>
              <a:t>的</a:t>
            </a:r>
            <a:r>
              <a:rPr lang="zh-CN" altLang="zh-CN" sz="2400" b="1" kern="100" dirty="0" smtClean="0">
                <a:solidFill>
                  <a:srgbClr val="FFC000"/>
                </a:solidFill>
                <a:latin typeface="Times New Roman" panose="02020603050405020304" pitchFamily="18" charset="0"/>
                <a:cs typeface="黑体" panose="02010609060101010101" pitchFamily="49" charset="-122"/>
              </a:rPr>
              <a:t>连接</a:t>
            </a:r>
            <a:endParaRPr lang="en-US" altLang="zh-CN" sz="2400" b="1" kern="100" dirty="0" smtClean="0">
              <a:solidFill>
                <a:srgbClr val="FFC000"/>
              </a:solidFill>
              <a:latin typeface="Times New Roman" panose="02020603050405020304" pitchFamily="18" charset="0"/>
              <a:cs typeface="黑体" panose="02010609060101010101" pitchFamily="49" charset="-122"/>
            </a:endParaRPr>
          </a:p>
          <a:p>
            <a:pPr algn="just">
              <a:lnSpc>
                <a:spcPct val="120000"/>
              </a:lnSpc>
              <a:defRPr/>
            </a:pPr>
            <a:r>
              <a:rPr lang="zh-CN" altLang="en-US" sz="2400" b="1" kern="100" dirty="0">
                <a:solidFill>
                  <a:srgbClr val="FFC000"/>
                </a:solidFill>
                <a:latin typeface="Times New Roman" panose="02020603050405020304" pitchFamily="18" charset="0"/>
                <a:ea typeface="楷体_GB2312" pitchFamily="49" charset="-122"/>
              </a:rPr>
              <a:t>　</a:t>
            </a:r>
            <a:r>
              <a:rPr lang="zh-CN" altLang="en-US" sz="2400" b="1" kern="100" dirty="0" smtClean="0">
                <a:solidFill>
                  <a:srgbClr val="FFC000"/>
                </a:solidFill>
                <a:latin typeface="Times New Roman" panose="02020603050405020304" pitchFamily="18" charset="0"/>
                <a:ea typeface="楷体_GB2312" pitchFamily="49" charset="-122"/>
              </a:rPr>
              <a:t>　　</a:t>
            </a:r>
            <a:r>
              <a:rPr lang="zh-CN" altLang="en-US" sz="2600" b="1" dirty="0" smtClean="0">
                <a:solidFill>
                  <a:srgbClr val="FFC000"/>
                </a:solidFill>
                <a:latin typeface="Times New Roman" pitchFamily="18" charset="0"/>
                <a:ea typeface="楷体_GB2312" pitchFamily="49" charset="-122"/>
              </a:rPr>
              <a:t>这里</a:t>
            </a:r>
            <a:r>
              <a:rPr lang="zh-CN" altLang="en-US" sz="2600" b="1" dirty="0">
                <a:solidFill>
                  <a:srgbClr val="FFC000"/>
                </a:solidFill>
                <a:latin typeface="Times New Roman" pitchFamily="18" charset="0"/>
                <a:ea typeface="楷体_GB2312" pitchFamily="49" charset="-122"/>
              </a:rPr>
              <a:t>特别注意</a:t>
            </a:r>
            <a:r>
              <a:rPr lang="en-US" altLang="zh-CN" sz="2600" b="1" dirty="0">
                <a:solidFill>
                  <a:srgbClr val="FFC000"/>
                </a:solidFill>
                <a:latin typeface="Times New Roman" pitchFamily="18" charset="0"/>
                <a:ea typeface="楷体_GB2312" pitchFamily="49" charset="-122"/>
              </a:rPr>
              <a:t>——</a:t>
            </a:r>
          </a:p>
          <a:p>
            <a:pPr algn="just" eaLnBrk="1" hangingPunct="1">
              <a:lnSpc>
                <a:spcPct val="130000"/>
              </a:lnSpc>
              <a:defRPr/>
            </a:pPr>
            <a:r>
              <a:rPr lang="zh-CN" altLang="en-US" sz="2600" b="1" dirty="0">
                <a:latin typeface="Times New Roman" pitchFamily="18" charset="0"/>
                <a:ea typeface="楷体_GB2312" pitchFamily="49" charset="-122"/>
              </a:rPr>
              <a:t>      假设令</a:t>
            </a:r>
            <a:r>
              <a:rPr lang="en-US" altLang="zh-CN" sz="2600" b="1" dirty="0">
                <a:latin typeface="Times New Roman" pitchFamily="18" charset="0"/>
                <a:ea typeface="楷体_GB2312" pitchFamily="49" charset="-122"/>
              </a:rPr>
              <a:t>Φ</a:t>
            </a:r>
            <a:r>
              <a:rPr lang="zh-CN" altLang="en-US" sz="2600" b="1" dirty="0">
                <a:latin typeface="Times New Roman" pitchFamily="18" charset="0"/>
                <a:ea typeface="楷体_GB2312" pitchFamily="49" charset="-122"/>
              </a:rPr>
              <a:t>表示空集，</a:t>
            </a:r>
            <a:r>
              <a:rPr lang="en-US" altLang="zh-CN" sz="2600" b="1" dirty="0">
                <a:latin typeface="Times New Roman" pitchFamily="18" charset="0"/>
                <a:ea typeface="楷体_GB2312" pitchFamily="49" charset="-122"/>
              </a:rPr>
              <a:t>A</a:t>
            </a:r>
            <a:r>
              <a:rPr lang="zh-CN" altLang="en-US" sz="2600" b="1" dirty="0">
                <a:latin typeface="Times New Roman" pitchFamily="18" charset="0"/>
                <a:ea typeface="楷体_GB2312" pitchFamily="49" charset="-122"/>
              </a:rPr>
              <a:t>为任意非空的符号串集合，则：</a:t>
            </a:r>
          </a:p>
          <a:p>
            <a:pPr algn="just" eaLnBrk="1" hangingPunct="1">
              <a:lnSpc>
                <a:spcPct val="130000"/>
              </a:lnSpc>
              <a:defRPr/>
            </a:pPr>
            <a:r>
              <a:rPr lang="en-US" altLang="zh-CN" sz="2600" b="1" dirty="0">
                <a:latin typeface="Times New Roman" pitchFamily="18" charset="0"/>
                <a:ea typeface="楷体_GB2312" pitchFamily="49" charset="-122"/>
              </a:rPr>
              <a:t>      ΦA=A Φ= Φ</a:t>
            </a:r>
          </a:p>
          <a:p>
            <a:pPr algn="just" eaLnBrk="1" hangingPunct="1">
              <a:lnSpc>
                <a:spcPct val="130000"/>
              </a:lnSpc>
              <a:defRPr/>
            </a:pPr>
            <a:r>
              <a:rPr lang="en-US" altLang="zh-CN" sz="2600" b="1" dirty="0">
                <a:latin typeface="Times New Roman" pitchFamily="18" charset="0"/>
                <a:ea typeface="楷体_GB2312" pitchFamily="49" charset="-122"/>
              </a:rPr>
              <a:t>      </a:t>
            </a:r>
            <a:r>
              <a:rPr lang="zh-CN" altLang="en-US" sz="2600" b="1" dirty="0">
                <a:latin typeface="Times New Roman" pitchFamily="18" charset="0"/>
                <a:ea typeface="楷体_GB2312" pitchFamily="49" charset="-122"/>
              </a:rPr>
              <a:t>而，对于含有空符号串的集合： </a:t>
            </a:r>
            <a:r>
              <a:rPr lang="en-US" altLang="zh-CN" sz="2600" b="1" dirty="0">
                <a:latin typeface="Times New Roman" pitchFamily="18" charset="0"/>
                <a:ea typeface="楷体_GB2312" pitchFamily="49" charset="-122"/>
              </a:rPr>
              <a:t>{ε}</a:t>
            </a:r>
          </a:p>
          <a:p>
            <a:pPr algn="just" eaLnBrk="1" hangingPunct="1">
              <a:lnSpc>
                <a:spcPct val="130000"/>
              </a:lnSpc>
              <a:defRPr/>
            </a:pPr>
            <a:r>
              <a:rPr lang="en-US" altLang="zh-CN" sz="2600" b="1" dirty="0">
                <a:latin typeface="Times New Roman" pitchFamily="18" charset="0"/>
                <a:ea typeface="楷体_GB2312" pitchFamily="49" charset="-122"/>
              </a:rPr>
              <a:t>      </a:t>
            </a:r>
            <a:r>
              <a:rPr lang="zh-CN" altLang="en-US" sz="2600" b="1" dirty="0">
                <a:latin typeface="Times New Roman" pitchFamily="18" charset="0"/>
                <a:ea typeface="楷体_GB2312" pitchFamily="49" charset="-122"/>
              </a:rPr>
              <a:t>有： </a:t>
            </a:r>
          </a:p>
          <a:p>
            <a:pPr algn="just" eaLnBrk="1" hangingPunct="1">
              <a:lnSpc>
                <a:spcPct val="130000"/>
              </a:lnSpc>
              <a:defRPr/>
            </a:pPr>
            <a:r>
              <a:rPr lang="en-US" altLang="zh-CN" sz="2600" b="1" dirty="0">
                <a:latin typeface="Times New Roman" pitchFamily="18" charset="0"/>
                <a:ea typeface="楷体_GB2312" pitchFamily="49" charset="-122"/>
              </a:rPr>
              <a:t>      {ε} </a:t>
            </a:r>
            <a:r>
              <a:rPr lang="en-US" altLang="zh-CN" sz="2600" b="1" dirty="0" smtClean="0">
                <a:latin typeface="Times New Roman" pitchFamily="18" charset="0"/>
                <a:ea typeface="楷体_GB2312" pitchFamily="49" charset="-122"/>
              </a:rPr>
              <a:t>A=A{ε</a:t>
            </a:r>
            <a:r>
              <a:rPr lang="en-US" altLang="zh-CN" sz="2600" b="1" dirty="0">
                <a:latin typeface="Times New Roman" pitchFamily="18" charset="0"/>
                <a:ea typeface="楷体_GB2312" pitchFamily="49" charset="-122"/>
              </a:rPr>
              <a:t>} = A</a:t>
            </a:r>
          </a:p>
          <a:p>
            <a:pPr algn="just" eaLnBrk="1" hangingPunct="1">
              <a:lnSpc>
                <a:spcPct val="130000"/>
              </a:lnSpc>
              <a:spcBef>
                <a:spcPct val="20000"/>
              </a:spcBef>
              <a:buClr>
                <a:schemeClr val="tx2"/>
              </a:buClr>
              <a:defRPr/>
            </a:pPr>
            <a:endParaRPr lang="zh-CN" altLang="en-US" sz="2600" b="1" dirty="0">
              <a:latin typeface="Times New Roman" pitchFamily="18" charset="0"/>
              <a:ea typeface="楷体_GB2312" pitchFamily="49" charset="-122"/>
            </a:endParaRPr>
          </a:p>
        </p:txBody>
      </p:sp>
      <p:sp>
        <p:nvSpPr>
          <p:cNvPr id="6"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Tree>
    <p:extLst>
      <p:ext uri="{BB962C8B-B14F-4D97-AF65-F5344CB8AC3E}">
        <p14:creationId xmlns:p14="http://schemas.microsoft.com/office/powerpoint/2010/main" val="300948470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509480BE-5304-48AD-907D-303000948B0A}" type="datetime1">
              <a:rPr lang="zh-CN" altLang="en-US"/>
              <a:pPr>
                <a:defRPr/>
              </a:pPr>
              <a:t>2021/3/3</a:t>
            </a:fld>
            <a:endParaRPr lang="zh-CN" altLang="en-US"/>
          </a:p>
        </p:txBody>
      </p:sp>
      <p:sp>
        <p:nvSpPr>
          <p:cNvPr id="6656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59BF1BC-8A84-4106-8138-190BFF62DB20}" type="slidenum">
              <a:rPr lang="zh-CN" altLang="en-US" sz="1000">
                <a:solidFill>
                  <a:srgbClr val="9B9A98"/>
                </a:solidFill>
              </a:rPr>
              <a:pPr>
                <a:spcBef>
                  <a:spcPct val="0"/>
                </a:spcBef>
                <a:buClrTx/>
                <a:buSzTx/>
                <a:buFontTx/>
                <a:buNone/>
              </a:pPr>
              <a:t>31</a:t>
            </a:fld>
            <a:endParaRPr lang="zh-CN" altLang="en-US" sz="1000">
              <a:solidFill>
                <a:srgbClr val="9B9A98"/>
              </a:solidFill>
            </a:endParaRPr>
          </a:p>
        </p:txBody>
      </p:sp>
      <p:sp>
        <p:nvSpPr>
          <p:cNvPr id="367619" name="Text Box 3"/>
          <p:cNvSpPr txBox="1">
            <a:spLocks noChangeArrowheads="1"/>
          </p:cNvSpPr>
          <p:nvPr/>
        </p:nvSpPr>
        <p:spPr bwMode="auto">
          <a:xfrm>
            <a:off x="1804989" y="1609726"/>
            <a:ext cx="8639175" cy="1166813"/>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5</a:t>
            </a:r>
            <a:r>
              <a:rPr lang="zh-CN" altLang="en-US" sz="2800" b="1" dirty="0">
                <a:solidFill>
                  <a:srgbClr val="FFC000"/>
                </a:solidFill>
                <a:latin typeface="Times New Roman" pitchFamily="18" charset="0"/>
                <a:ea typeface="楷体_GB2312" pitchFamily="49" charset="-122"/>
              </a:rPr>
              <a:t>、符号串的集合的运算</a:t>
            </a:r>
          </a:p>
          <a:p>
            <a:pPr algn="just" eaLnBrk="1" hangingPunct="1">
              <a:lnSpc>
                <a:spcPct val="120000"/>
              </a:lnSpc>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）符号串集合的方幂</a:t>
            </a:r>
          </a:p>
        </p:txBody>
      </p:sp>
      <p:sp>
        <p:nvSpPr>
          <p:cNvPr id="367620" name="Rectangle 4"/>
          <p:cNvSpPr>
            <a:spLocks noChangeArrowheads="1"/>
          </p:cNvSpPr>
          <p:nvPr/>
        </p:nvSpPr>
        <p:spPr bwMode="auto">
          <a:xfrm>
            <a:off x="2220913" y="2747963"/>
            <a:ext cx="7696200" cy="51054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设符号串集合</a:t>
            </a:r>
            <a:r>
              <a:rPr lang="en-US" altLang="zh-CN" sz="2600" b="1" dirty="0">
                <a:latin typeface="Times New Roman" pitchFamily="18" charset="0"/>
                <a:ea typeface="楷体_GB2312" pitchFamily="49" charset="-122"/>
                <a:cs typeface="Courier New" pitchFamily="49" charset="0"/>
              </a:rPr>
              <a:t>A _ V</a:t>
            </a:r>
            <a:r>
              <a:rPr lang="en-US" altLang="zh-CN" sz="2600" b="1" baseline="30000" dirty="0">
                <a:latin typeface="Times New Roman" pitchFamily="18" charset="0"/>
                <a:ea typeface="楷体_GB2312" pitchFamily="49" charset="-122"/>
                <a:cs typeface="Courier New" pitchFamily="49" charset="0"/>
              </a:rPr>
              <a:t>*</a:t>
            </a:r>
            <a:r>
              <a:rPr lang="zh-CN" altLang="en-US" sz="2600" b="1" dirty="0">
                <a:latin typeface="Times New Roman" pitchFamily="18" charset="0"/>
                <a:ea typeface="楷体_GB2312" pitchFamily="49" charset="-122"/>
                <a:cs typeface="Courier New" pitchFamily="49" charset="0"/>
              </a:rPr>
              <a:t>则</a:t>
            </a:r>
            <a:endParaRPr lang="zh-CN" altLang="en-US" sz="2600" b="1" baseline="30000" dirty="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cs typeface="Courier New" pitchFamily="49" charset="0"/>
              </a:rPr>
              <a:t>A</a:t>
            </a:r>
            <a:r>
              <a:rPr lang="en-US" altLang="zh-CN" sz="2600" b="1" baseline="30000" dirty="0">
                <a:latin typeface="Times New Roman" pitchFamily="18" charset="0"/>
                <a:ea typeface="楷体_GB2312" pitchFamily="49" charset="-122"/>
                <a:cs typeface="Courier New" pitchFamily="49" charset="0"/>
              </a:rPr>
              <a:t>0</a:t>
            </a:r>
            <a:r>
              <a:rPr lang="en-US" altLang="zh-CN" sz="2600" b="1" dirty="0">
                <a:latin typeface="Times New Roman" pitchFamily="18" charset="0"/>
                <a:ea typeface="楷体_GB2312" pitchFamily="49" charset="-122"/>
                <a:cs typeface="Courier New" pitchFamily="49" charset="0"/>
              </a:rPr>
              <a:t>={ε}, A</a:t>
            </a:r>
            <a:r>
              <a:rPr lang="en-US" altLang="zh-CN" sz="2600" b="1" baseline="30000" dirty="0">
                <a:latin typeface="Times New Roman" pitchFamily="18" charset="0"/>
                <a:ea typeface="楷体_GB2312" pitchFamily="49" charset="-122"/>
                <a:cs typeface="Courier New" pitchFamily="49" charset="0"/>
              </a:rPr>
              <a:t>1</a:t>
            </a:r>
            <a:r>
              <a:rPr lang="en-US" altLang="zh-CN" sz="2600" b="1" dirty="0">
                <a:latin typeface="Times New Roman" pitchFamily="18" charset="0"/>
                <a:ea typeface="楷体_GB2312" pitchFamily="49" charset="-122"/>
                <a:cs typeface="Courier New" pitchFamily="49" charset="0"/>
              </a:rPr>
              <a:t>= A, A</a:t>
            </a:r>
            <a:r>
              <a:rPr lang="en-US" altLang="zh-CN" sz="2600" b="1" baseline="30000" dirty="0">
                <a:latin typeface="Times New Roman" pitchFamily="18" charset="0"/>
                <a:ea typeface="楷体_GB2312" pitchFamily="49" charset="-122"/>
                <a:cs typeface="Courier New" pitchFamily="49" charset="0"/>
              </a:rPr>
              <a:t>2</a:t>
            </a:r>
            <a:r>
              <a:rPr lang="en-US" altLang="zh-CN" sz="2600" b="1" dirty="0">
                <a:latin typeface="Times New Roman" pitchFamily="18" charset="0"/>
                <a:ea typeface="楷体_GB2312" pitchFamily="49" charset="-122"/>
                <a:cs typeface="Courier New" pitchFamily="49" charset="0"/>
              </a:rPr>
              <a:t>= AA, A</a:t>
            </a:r>
            <a:r>
              <a:rPr lang="en-US" altLang="zh-CN" sz="2600" b="1" baseline="30000" dirty="0">
                <a:latin typeface="Times New Roman" pitchFamily="18" charset="0"/>
                <a:ea typeface="楷体_GB2312" pitchFamily="49" charset="-122"/>
                <a:cs typeface="Courier New" pitchFamily="49" charset="0"/>
              </a:rPr>
              <a:t>3</a:t>
            </a:r>
            <a:r>
              <a:rPr lang="en-US" altLang="zh-CN" sz="2600" b="1" dirty="0">
                <a:latin typeface="Times New Roman" pitchFamily="18" charset="0"/>
                <a:ea typeface="楷体_GB2312" pitchFamily="49" charset="-122"/>
                <a:cs typeface="Courier New" pitchFamily="49" charset="0"/>
              </a:rPr>
              <a:t>= AAA, … A</a:t>
            </a:r>
            <a:r>
              <a:rPr lang="en-US" altLang="zh-CN" sz="2600" b="1" baseline="30000" dirty="0">
                <a:latin typeface="Times New Roman" pitchFamily="18" charset="0"/>
                <a:ea typeface="楷体_GB2312" pitchFamily="49" charset="-122"/>
                <a:cs typeface="Courier New" pitchFamily="49" charset="0"/>
              </a:rPr>
              <a:t>n </a:t>
            </a:r>
            <a:r>
              <a:rPr lang="en-US" altLang="zh-CN" sz="2600" b="1" dirty="0">
                <a:latin typeface="Times New Roman" pitchFamily="18" charset="0"/>
                <a:ea typeface="楷体_GB2312" pitchFamily="49" charset="-122"/>
                <a:cs typeface="Courier New" pitchFamily="49" charset="0"/>
              </a:rPr>
              <a:t>= AAA…A </a:t>
            </a:r>
          </a:p>
          <a:p>
            <a:pPr marL="419100" indent="-382588" algn="just">
              <a:lnSpc>
                <a:spcPct val="120000"/>
              </a:lnSpc>
              <a:spcBef>
                <a:spcPct val="20000"/>
              </a:spcBef>
              <a:buClr>
                <a:schemeClr val="accent1"/>
              </a:buClr>
              <a:buSzPct val="80000"/>
              <a:defRPr/>
            </a:pPr>
            <a:endParaRPr lang="zh-CN" altLang="en-US" sz="2600" b="1" dirty="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如：设</a:t>
            </a:r>
            <a:r>
              <a:rPr lang="en-US" altLang="zh-CN" sz="2600" b="1" dirty="0">
                <a:latin typeface="Times New Roman" pitchFamily="18" charset="0"/>
                <a:ea typeface="楷体_GB2312" pitchFamily="49" charset="-122"/>
                <a:cs typeface="Courier New" pitchFamily="49" charset="0"/>
              </a:rPr>
              <a:t>A={</a:t>
            </a:r>
            <a:r>
              <a:rPr lang="en-US" altLang="zh-CN" sz="2600" b="1" dirty="0" err="1">
                <a:latin typeface="Times New Roman" pitchFamily="18" charset="0"/>
                <a:ea typeface="楷体_GB2312" pitchFamily="49" charset="-122"/>
                <a:cs typeface="Courier New" pitchFamily="49" charset="0"/>
              </a:rPr>
              <a:t>a,b</a:t>
            </a:r>
            <a:r>
              <a:rPr lang="en-US" altLang="zh-CN" sz="2600" b="1" dirty="0">
                <a:latin typeface="Times New Roman" pitchFamily="18" charset="0"/>
                <a:ea typeface="楷体_GB2312" pitchFamily="49" charset="-122"/>
                <a:cs typeface="Courier New" pitchFamily="49" charset="0"/>
              </a:rPr>
              <a:t>}</a:t>
            </a:r>
            <a:r>
              <a:rPr lang="zh-CN" altLang="en-US" sz="2600" b="1" dirty="0">
                <a:latin typeface="Times New Roman" pitchFamily="18" charset="0"/>
                <a:ea typeface="楷体_GB2312" pitchFamily="49" charset="-122"/>
                <a:cs typeface="Courier New" pitchFamily="49" charset="0"/>
              </a:rPr>
              <a:t>，则</a:t>
            </a:r>
          </a:p>
          <a:p>
            <a:pPr marL="419100" indent="-382588" algn="just">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cs typeface="Courier New" pitchFamily="49" charset="0"/>
              </a:rPr>
              <a:t>A</a:t>
            </a:r>
            <a:r>
              <a:rPr lang="en-US" altLang="zh-CN" sz="2600" b="1" baseline="30000" dirty="0">
                <a:latin typeface="Times New Roman" pitchFamily="18" charset="0"/>
                <a:ea typeface="楷体_GB2312" pitchFamily="49" charset="-122"/>
                <a:cs typeface="Courier New" pitchFamily="49" charset="0"/>
              </a:rPr>
              <a:t>0</a:t>
            </a:r>
            <a:r>
              <a:rPr lang="en-US" altLang="zh-CN" sz="2600" b="1" dirty="0">
                <a:latin typeface="Times New Roman" pitchFamily="18" charset="0"/>
                <a:ea typeface="楷体_GB2312" pitchFamily="49" charset="-122"/>
                <a:cs typeface="Courier New" pitchFamily="49" charset="0"/>
              </a:rPr>
              <a:t>={ε},  A</a:t>
            </a:r>
            <a:r>
              <a:rPr lang="en-US" altLang="zh-CN" sz="2600" b="1" baseline="30000" dirty="0">
                <a:latin typeface="Times New Roman" pitchFamily="18" charset="0"/>
                <a:ea typeface="楷体_GB2312" pitchFamily="49" charset="-122"/>
                <a:cs typeface="Courier New" pitchFamily="49" charset="0"/>
              </a:rPr>
              <a:t>1</a:t>
            </a:r>
            <a:r>
              <a:rPr lang="en-US" altLang="zh-CN" sz="2600" b="1" dirty="0">
                <a:latin typeface="Times New Roman" pitchFamily="18" charset="0"/>
                <a:ea typeface="楷体_GB2312" pitchFamily="49" charset="-122"/>
                <a:cs typeface="Courier New" pitchFamily="49" charset="0"/>
              </a:rPr>
              <a:t>={</a:t>
            </a:r>
            <a:r>
              <a:rPr lang="en-US" altLang="zh-CN" sz="2600" b="1" dirty="0" err="1">
                <a:latin typeface="Times New Roman" pitchFamily="18" charset="0"/>
                <a:ea typeface="楷体_GB2312" pitchFamily="49" charset="-122"/>
                <a:cs typeface="Courier New" pitchFamily="49" charset="0"/>
              </a:rPr>
              <a:t>a,b</a:t>
            </a:r>
            <a:r>
              <a:rPr lang="en-US" altLang="zh-CN" sz="2600" b="1" dirty="0">
                <a:latin typeface="Times New Roman" pitchFamily="18" charset="0"/>
                <a:ea typeface="楷体_GB2312" pitchFamily="49" charset="-122"/>
                <a:cs typeface="Courier New" pitchFamily="49" charset="0"/>
              </a:rPr>
              <a:t>} </a:t>
            </a:r>
            <a:r>
              <a:rPr lang="zh-CN" altLang="en-US" sz="2600" b="1" dirty="0">
                <a:latin typeface="Times New Roman" pitchFamily="18" charset="0"/>
                <a:ea typeface="楷体_GB2312" pitchFamily="49" charset="-122"/>
                <a:cs typeface="Courier New" pitchFamily="49" charset="0"/>
              </a:rPr>
              <a:t>，</a:t>
            </a:r>
            <a:r>
              <a:rPr lang="en-US" altLang="zh-CN" sz="2600" b="1" dirty="0">
                <a:latin typeface="Times New Roman" pitchFamily="18" charset="0"/>
                <a:ea typeface="楷体_GB2312" pitchFamily="49" charset="-122"/>
                <a:cs typeface="Courier New" pitchFamily="49" charset="0"/>
              </a:rPr>
              <a:t>A</a:t>
            </a:r>
            <a:r>
              <a:rPr lang="en-US" altLang="zh-CN" sz="2600" b="1" baseline="30000" dirty="0">
                <a:latin typeface="Times New Roman" pitchFamily="18" charset="0"/>
                <a:ea typeface="楷体_GB2312" pitchFamily="49" charset="-122"/>
                <a:cs typeface="Courier New" pitchFamily="49" charset="0"/>
              </a:rPr>
              <a:t>2</a:t>
            </a:r>
            <a:r>
              <a:rPr lang="en-US" altLang="zh-CN" sz="2600" b="1" dirty="0">
                <a:latin typeface="Times New Roman" pitchFamily="18" charset="0"/>
                <a:ea typeface="楷体_GB2312" pitchFamily="49" charset="-122"/>
                <a:cs typeface="Courier New" pitchFamily="49" charset="0"/>
              </a:rPr>
              <a:t>={</a:t>
            </a:r>
            <a:r>
              <a:rPr lang="en-US" altLang="zh-CN" sz="2600" b="1" dirty="0" err="1">
                <a:latin typeface="Times New Roman" pitchFamily="18" charset="0"/>
                <a:ea typeface="楷体_GB2312" pitchFamily="49" charset="-122"/>
                <a:cs typeface="Courier New" pitchFamily="49" charset="0"/>
              </a:rPr>
              <a:t>a,b</a:t>
            </a:r>
            <a:r>
              <a:rPr lang="en-US" altLang="zh-CN" sz="2600" b="1" dirty="0">
                <a:latin typeface="Times New Roman" pitchFamily="18" charset="0"/>
                <a:ea typeface="楷体_GB2312" pitchFamily="49" charset="-122"/>
                <a:cs typeface="Courier New" pitchFamily="49" charset="0"/>
              </a:rPr>
              <a:t>}{</a:t>
            </a:r>
            <a:r>
              <a:rPr lang="en-US" altLang="zh-CN" sz="2600" b="1" dirty="0" err="1">
                <a:latin typeface="Times New Roman" pitchFamily="18" charset="0"/>
                <a:ea typeface="楷体_GB2312" pitchFamily="49" charset="-122"/>
                <a:cs typeface="Courier New" pitchFamily="49" charset="0"/>
              </a:rPr>
              <a:t>a,b</a:t>
            </a:r>
            <a:r>
              <a:rPr lang="en-US" altLang="zh-CN" sz="2600" b="1" dirty="0">
                <a:latin typeface="Times New Roman" pitchFamily="18" charset="0"/>
                <a:ea typeface="楷体_GB2312" pitchFamily="49" charset="-122"/>
                <a:cs typeface="Courier New" pitchFamily="49" charset="0"/>
              </a:rPr>
              <a:t>}={</a:t>
            </a:r>
            <a:r>
              <a:rPr lang="en-US" altLang="zh-CN" sz="2600" b="1" dirty="0" err="1">
                <a:latin typeface="Times New Roman" pitchFamily="18" charset="0"/>
                <a:ea typeface="楷体_GB2312" pitchFamily="49" charset="-122"/>
                <a:cs typeface="Courier New" pitchFamily="49" charset="0"/>
              </a:rPr>
              <a:t>aa,ab,ba,bb</a:t>
            </a:r>
            <a:r>
              <a:rPr lang="en-US" altLang="zh-CN" sz="2600" b="1" dirty="0">
                <a:latin typeface="Times New Roman" pitchFamily="18" charset="0"/>
                <a:ea typeface="楷体_GB2312" pitchFamily="49" charset="-122"/>
                <a:cs typeface="Courier New" pitchFamily="49" charset="0"/>
              </a:rPr>
              <a:t>}</a:t>
            </a:r>
          </a:p>
          <a:p>
            <a:pPr marL="419100" indent="-382588" algn="just">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cs typeface="Courier New" pitchFamily="49" charset="0"/>
              </a:rPr>
              <a:t>A</a:t>
            </a:r>
            <a:r>
              <a:rPr lang="en-US" altLang="zh-CN" sz="2600" b="1" baseline="30000" dirty="0">
                <a:latin typeface="Times New Roman" pitchFamily="18" charset="0"/>
                <a:ea typeface="楷体_GB2312" pitchFamily="49" charset="-122"/>
                <a:cs typeface="Courier New" pitchFamily="49" charset="0"/>
              </a:rPr>
              <a:t>3</a:t>
            </a:r>
            <a:r>
              <a:rPr lang="en-US" altLang="zh-CN" sz="2600" b="1" dirty="0">
                <a:latin typeface="Times New Roman" pitchFamily="18" charset="0"/>
                <a:ea typeface="楷体_GB2312" pitchFamily="49" charset="-122"/>
                <a:cs typeface="Courier New" pitchFamily="49" charset="0"/>
              </a:rPr>
              <a:t>={</a:t>
            </a:r>
            <a:r>
              <a:rPr lang="en-US" altLang="zh-CN" sz="2600" b="1" dirty="0" err="1">
                <a:latin typeface="Times New Roman" pitchFamily="18" charset="0"/>
                <a:ea typeface="楷体_GB2312" pitchFamily="49" charset="-122"/>
                <a:cs typeface="Courier New" pitchFamily="49" charset="0"/>
              </a:rPr>
              <a:t>aaa,aab,aba,abb,baa,bab,bba,bbb</a:t>
            </a:r>
            <a:r>
              <a:rPr lang="en-US" altLang="zh-CN" sz="2600" b="1" dirty="0">
                <a:latin typeface="Times New Roman" pitchFamily="18" charset="0"/>
                <a:ea typeface="楷体_GB2312" pitchFamily="49" charset="-122"/>
                <a:cs typeface="Courier New" pitchFamily="49" charset="0"/>
              </a:rPr>
              <a:t>}</a:t>
            </a:r>
          </a:p>
        </p:txBody>
      </p:sp>
      <p:sp>
        <p:nvSpPr>
          <p:cNvPr id="367622" name="Text Box 6"/>
          <p:cNvSpPr txBox="1">
            <a:spLocks noChangeArrowheads="1"/>
          </p:cNvSpPr>
          <p:nvPr/>
        </p:nvSpPr>
        <p:spPr bwMode="auto">
          <a:xfrm rot="16200000">
            <a:off x="4526757" y="2890044"/>
            <a:ext cx="431800" cy="519113"/>
          </a:xfrm>
          <a:prstGeom prst="rect">
            <a:avLst/>
          </a:prstGeom>
          <a:noFill/>
          <a:ln w="9525">
            <a:noFill/>
            <a:miter lim="800000"/>
            <a:headEnd/>
            <a:tailEnd/>
          </a:ln>
          <a:effectLst/>
        </p:spPr>
        <p:txBody>
          <a:bodyPr>
            <a:spAutoFit/>
          </a:bodyPr>
          <a:lstStyle/>
          <a:p>
            <a:pPr eaLnBrk="1" hangingPunct="1">
              <a:spcBef>
                <a:spcPct val="50000"/>
              </a:spcBef>
              <a:defRPr/>
            </a:pPr>
            <a:r>
              <a:rPr lang="zh-CN" altLang="en-US" sz="2800" b="1">
                <a:latin typeface="Arial" charset="0"/>
                <a:cs typeface="Arial" charset="0"/>
              </a:rPr>
              <a:t>∩</a:t>
            </a:r>
          </a:p>
        </p:txBody>
      </p:sp>
      <p:sp>
        <p:nvSpPr>
          <p:cNvPr id="8"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Tree>
    <p:extLst>
      <p:ext uri="{BB962C8B-B14F-4D97-AF65-F5344CB8AC3E}">
        <p14:creationId xmlns:p14="http://schemas.microsoft.com/office/powerpoint/2010/main" val="30526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762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762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762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2D93B0DF-4715-4B41-8B9B-9958AC9EF9FB}" type="datetime1">
              <a:rPr lang="zh-CN" altLang="en-US"/>
              <a:pPr>
                <a:defRPr/>
              </a:pPr>
              <a:t>2021/3/3</a:t>
            </a:fld>
            <a:endParaRPr lang="zh-CN" altLang="en-US"/>
          </a:p>
        </p:txBody>
      </p:sp>
      <p:sp>
        <p:nvSpPr>
          <p:cNvPr id="6758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A5184C9F-333B-430A-B7E9-D71D7917496D}" type="slidenum">
              <a:rPr lang="zh-CN" altLang="en-US" sz="1000">
                <a:solidFill>
                  <a:srgbClr val="9B9A98"/>
                </a:solidFill>
              </a:rPr>
              <a:pPr>
                <a:spcBef>
                  <a:spcPct val="0"/>
                </a:spcBef>
                <a:buClrTx/>
                <a:buSzTx/>
                <a:buFontTx/>
                <a:buNone/>
              </a:pPr>
              <a:t>32</a:t>
            </a:fld>
            <a:endParaRPr lang="zh-CN" altLang="en-US" sz="1000">
              <a:solidFill>
                <a:srgbClr val="9B9A98"/>
              </a:solidFill>
            </a:endParaRPr>
          </a:p>
        </p:txBody>
      </p:sp>
      <p:sp>
        <p:nvSpPr>
          <p:cNvPr id="369667" name="Text Box 3"/>
          <p:cNvSpPr txBox="1">
            <a:spLocks noChangeArrowheads="1"/>
          </p:cNvSpPr>
          <p:nvPr/>
        </p:nvSpPr>
        <p:spPr bwMode="auto">
          <a:xfrm>
            <a:off x="1804989" y="1609726"/>
            <a:ext cx="8639175" cy="1166813"/>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5</a:t>
            </a:r>
            <a:r>
              <a:rPr lang="zh-CN" altLang="en-US" sz="2800" b="1" dirty="0">
                <a:solidFill>
                  <a:srgbClr val="FFC000"/>
                </a:solidFill>
                <a:latin typeface="Times New Roman" pitchFamily="18" charset="0"/>
                <a:ea typeface="楷体_GB2312" pitchFamily="49" charset="-122"/>
              </a:rPr>
              <a:t>、符号串的集合的运算</a:t>
            </a:r>
          </a:p>
          <a:p>
            <a:pPr algn="just" eaLnBrk="1" hangingPunct="1">
              <a:lnSpc>
                <a:spcPct val="120000"/>
              </a:lnSpc>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）符号串集合的闭包与正闭包</a:t>
            </a:r>
          </a:p>
        </p:txBody>
      </p:sp>
      <p:sp>
        <p:nvSpPr>
          <p:cNvPr id="369670" name="Text Box 6"/>
          <p:cNvSpPr txBox="1">
            <a:spLocks noChangeArrowheads="1"/>
          </p:cNvSpPr>
          <p:nvPr/>
        </p:nvSpPr>
        <p:spPr bwMode="auto">
          <a:xfrm>
            <a:off x="2295526" y="2743200"/>
            <a:ext cx="8651875" cy="3490186"/>
          </a:xfrm>
          <a:prstGeom prst="rect">
            <a:avLst/>
          </a:prstGeom>
          <a:noFill/>
          <a:ln w="9525">
            <a:noFill/>
            <a:miter lim="800000"/>
            <a:headEnd/>
            <a:tailEnd/>
          </a:ln>
          <a:effectLst/>
        </p:spPr>
        <p:txBody>
          <a:bodyPr>
            <a:spAutoFit/>
          </a:bodyPr>
          <a:lstStyle/>
          <a:p>
            <a:pPr algn="just" eaLnBrk="1" hangingPunct="1">
              <a:lnSpc>
                <a:spcPct val="120000"/>
              </a:lnSpc>
              <a:defRPr/>
            </a:pPr>
            <a:r>
              <a:rPr kumimoji="1" lang="zh-CN" altLang="en-US" sz="2400" b="1" dirty="0">
                <a:latin typeface="Times New Roman" pitchFamily="18" charset="0"/>
                <a:ea typeface="楷体_GB2312" pitchFamily="49" charset="-122"/>
              </a:rPr>
              <a:t>设</a:t>
            </a:r>
            <a:r>
              <a:rPr kumimoji="1" lang="en-US" altLang="zh-CN" sz="2400" b="1" dirty="0">
                <a:latin typeface="Times New Roman" pitchFamily="18" charset="0"/>
                <a:ea typeface="楷体_GB2312" pitchFamily="49" charset="-122"/>
              </a:rPr>
              <a:t>A</a:t>
            </a:r>
            <a:r>
              <a:rPr kumimoji="1" lang="zh-CN" altLang="en-US" sz="2400" b="1" dirty="0">
                <a:latin typeface="Times New Roman" pitchFamily="18" charset="0"/>
                <a:ea typeface="楷体_GB2312" pitchFamily="49" charset="-122"/>
              </a:rPr>
              <a:t>为符号串集合，则</a:t>
            </a:r>
            <a:r>
              <a:rPr kumimoji="1" lang="en-US" altLang="zh-CN" sz="2400" b="1" dirty="0">
                <a:latin typeface="Times New Roman" pitchFamily="18" charset="0"/>
                <a:ea typeface="楷体_GB2312" pitchFamily="49" charset="-122"/>
              </a:rPr>
              <a:t>A</a:t>
            </a:r>
            <a:r>
              <a:rPr kumimoji="1" lang="zh-CN" altLang="en-US" sz="2400" b="1" dirty="0">
                <a:latin typeface="Times New Roman" pitchFamily="18" charset="0"/>
                <a:ea typeface="楷体_GB2312" pitchFamily="49" charset="-122"/>
              </a:rPr>
              <a:t>的</a:t>
            </a:r>
            <a:r>
              <a:rPr kumimoji="1" lang="zh-CN" altLang="en-US" sz="2400" b="1" dirty="0">
                <a:solidFill>
                  <a:srgbClr val="FFC000"/>
                </a:solidFill>
                <a:latin typeface="Times New Roman" pitchFamily="18" charset="0"/>
                <a:ea typeface="楷体_GB2312" pitchFamily="49" charset="-122"/>
              </a:rPr>
              <a:t>正闭包</a:t>
            </a:r>
            <a:r>
              <a:rPr kumimoji="1" lang="zh-CN" altLang="en-US" sz="2400" b="1" dirty="0">
                <a:latin typeface="Times New Roman" pitchFamily="18" charset="0"/>
                <a:ea typeface="楷体_GB2312" pitchFamily="49" charset="-122"/>
              </a:rPr>
              <a:t>定义为</a:t>
            </a:r>
          </a:p>
          <a:p>
            <a:pPr algn="just" eaLnBrk="1" hangingPunct="1">
              <a:lnSpc>
                <a:spcPct val="120000"/>
              </a:lnSpc>
              <a:defRPr/>
            </a:pP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1</a:t>
            </a: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2</a:t>
            </a: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n</a:t>
            </a:r>
            <a:r>
              <a:rPr kumimoji="1" lang="en-US" altLang="zh-CN" sz="2400" b="1" dirty="0">
                <a:latin typeface="Times New Roman" pitchFamily="18" charset="0"/>
                <a:ea typeface="楷体_GB2312" pitchFamily="49" charset="-122"/>
              </a:rPr>
              <a:t>∪… </a:t>
            </a:r>
          </a:p>
          <a:p>
            <a:pPr algn="just" eaLnBrk="1" hangingPunct="1">
              <a:lnSpc>
                <a:spcPct val="120000"/>
              </a:lnSpc>
              <a:defRPr/>
            </a:pPr>
            <a:r>
              <a:rPr kumimoji="1" lang="zh-CN" altLang="en-US" sz="2400" b="1" dirty="0">
                <a:latin typeface="Times New Roman" pitchFamily="18" charset="0"/>
                <a:ea typeface="楷体_GB2312" pitchFamily="49" charset="-122"/>
              </a:rPr>
              <a:t>符号串集合</a:t>
            </a:r>
            <a:r>
              <a:rPr kumimoji="1" lang="en-US" altLang="zh-CN" sz="2400" b="1" dirty="0">
                <a:latin typeface="Times New Roman" pitchFamily="18" charset="0"/>
                <a:ea typeface="楷体_GB2312" pitchFamily="49" charset="-122"/>
              </a:rPr>
              <a:t>A</a:t>
            </a:r>
            <a:r>
              <a:rPr kumimoji="1" lang="zh-CN" altLang="en-US" sz="2400" b="1" dirty="0">
                <a:latin typeface="Times New Roman" pitchFamily="18" charset="0"/>
                <a:ea typeface="楷体_GB2312" pitchFamily="49" charset="-122"/>
              </a:rPr>
              <a:t>的</a:t>
            </a:r>
            <a:r>
              <a:rPr kumimoji="1" lang="zh-CN" altLang="en-US" sz="2400" b="1" dirty="0">
                <a:solidFill>
                  <a:srgbClr val="FFC000"/>
                </a:solidFill>
                <a:latin typeface="Times New Roman" pitchFamily="18" charset="0"/>
                <a:ea typeface="楷体_GB2312" pitchFamily="49" charset="-122"/>
              </a:rPr>
              <a:t>闭包</a:t>
            </a:r>
            <a:r>
              <a:rPr kumimoji="1" lang="zh-CN" altLang="en-US" sz="2400" b="1" dirty="0">
                <a:latin typeface="Times New Roman" pitchFamily="18" charset="0"/>
                <a:ea typeface="楷体_GB2312" pitchFamily="49" charset="-122"/>
              </a:rPr>
              <a:t>定义为</a:t>
            </a:r>
          </a:p>
          <a:p>
            <a:pPr algn="just" eaLnBrk="1" hangingPunct="1">
              <a:lnSpc>
                <a:spcPct val="120000"/>
              </a:lnSpc>
              <a:defRPr/>
            </a:pP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0</a:t>
            </a: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={ε}∪A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 </a:t>
            </a:r>
          </a:p>
          <a:p>
            <a:pPr algn="just" eaLnBrk="1" hangingPunct="1">
              <a:lnSpc>
                <a:spcPct val="120000"/>
              </a:lnSpc>
              <a:defRPr/>
            </a:pPr>
            <a:r>
              <a:rPr kumimoji="1" lang="zh-CN" altLang="en-US" sz="2400" b="1" dirty="0">
                <a:latin typeface="Times New Roman" pitchFamily="18" charset="0"/>
                <a:ea typeface="楷体_GB2312" pitchFamily="49" charset="-122"/>
              </a:rPr>
              <a:t>如 </a:t>
            </a:r>
            <a:r>
              <a:rPr kumimoji="1" lang="en-US" altLang="zh-CN" sz="2400" b="1" dirty="0">
                <a:latin typeface="Times New Roman" pitchFamily="18" charset="0"/>
                <a:ea typeface="楷体_GB2312" pitchFamily="49" charset="-122"/>
              </a:rPr>
              <a:t>A = {</a:t>
            </a:r>
            <a:r>
              <a:rPr kumimoji="1" lang="en-US" altLang="zh-CN" sz="2400" b="1" dirty="0" err="1">
                <a:latin typeface="Times New Roman" pitchFamily="18" charset="0"/>
                <a:ea typeface="楷体_GB2312" pitchFamily="49" charset="-122"/>
              </a:rPr>
              <a:t>a,b</a:t>
            </a:r>
            <a:r>
              <a:rPr kumimoji="1" lang="en-US" altLang="zh-CN" sz="2400" b="1" dirty="0">
                <a:latin typeface="Times New Roman" pitchFamily="18" charset="0"/>
                <a:ea typeface="楷体_GB2312" pitchFamily="49" charset="-122"/>
              </a:rPr>
              <a:t>} </a:t>
            </a:r>
            <a:r>
              <a:rPr kumimoji="1" lang="zh-CN" altLang="en-US" sz="2400" b="1" dirty="0">
                <a:latin typeface="Times New Roman" pitchFamily="18" charset="0"/>
                <a:ea typeface="楷体_GB2312" pitchFamily="49" charset="-122"/>
                <a:cs typeface="Courier New" pitchFamily="49" charset="0"/>
              </a:rPr>
              <a:t>则</a:t>
            </a:r>
          </a:p>
          <a:p>
            <a:pPr algn="just" eaLnBrk="1" hangingPunct="1">
              <a:lnSpc>
                <a:spcPct val="120000"/>
              </a:lnSpc>
              <a:defRPr/>
            </a:pPr>
            <a:endParaRPr kumimoji="1" lang="zh-CN" altLang="en-US" sz="800" b="1" dirty="0">
              <a:latin typeface="Times New Roman" pitchFamily="18" charset="0"/>
              <a:ea typeface="楷体_GB2312" pitchFamily="49" charset="-122"/>
            </a:endParaRPr>
          </a:p>
          <a:p>
            <a:pPr algn="just" eaLnBrk="1" hangingPunct="1">
              <a:lnSpc>
                <a:spcPct val="120000"/>
              </a:lnSpc>
              <a:defRPr/>
            </a:pP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a,b</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aa,ab,ba,bb</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a,b,aa,ab,ba,bb,aaa</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bbb</a:t>
            </a:r>
            <a:r>
              <a:rPr kumimoji="1" lang="en-US" altLang="zh-CN" sz="2400" b="1" dirty="0">
                <a:latin typeface="Times New Roman" pitchFamily="18" charset="0"/>
                <a:ea typeface="楷体_GB2312" pitchFamily="49" charset="-122"/>
              </a:rPr>
              <a:t>,…}</a:t>
            </a:r>
          </a:p>
          <a:p>
            <a:pPr algn="just" eaLnBrk="1" hangingPunct="1">
              <a:lnSpc>
                <a:spcPct val="120000"/>
              </a:lnSpc>
              <a:defRPr/>
            </a:pPr>
            <a:endParaRPr kumimoji="1" lang="en-US" altLang="zh-CN" sz="800" b="1" dirty="0">
              <a:latin typeface="Times New Roman" pitchFamily="18" charset="0"/>
              <a:ea typeface="楷体_GB2312" pitchFamily="49" charset="-122"/>
            </a:endParaRPr>
          </a:p>
          <a:p>
            <a:pPr algn="just" eaLnBrk="1" hangingPunct="1">
              <a:lnSpc>
                <a:spcPct val="120000"/>
              </a:lnSpc>
              <a:defRPr/>
            </a:pPr>
            <a:r>
              <a:rPr kumimoji="1" lang="en-US" altLang="zh-CN" sz="2400" b="1" dirty="0">
                <a:latin typeface="Times New Roman" pitchFamily="18" charset="0"/>
                <a:ea typeface="楷体_GB2312" pitchFamily="49" charset="-122"/>
              </a:rPr>
              <a:t>A</a:t>
            </a:r>
            <a:r>
              <a:rPr kumimoji="1" lang="en-US" altLang="zh-CN" sz="2400" b="1" baseline="30000" dirty="0">
                <a:latin typeface="Times New Roman" pitchFamily="18" charset="0"/>
                <a:ea typeface="楷体_GB2312" pitchFamily="49" charset="-122"/>
              </a:rPr>
              <a:t>*</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ε,a,b,aa,ab,ba,bb,aaa</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bbb</a:t>
            </a:r>
            <a:r>
              <a:rPr kumimoji="1" lang="en-US" altLang="zh-CN" sz="2400" b="1" dirty="0">
                <a:latin typeface="Times New Roman" pitchFamily="18" charset="0"/>
                <a:ea typeface="楷体_GB2312" pitchFamily="49" charset="-122"/>
              </a:rPr>
              <a:t>,…}</a:t>
            </a:r>
          </a:p>
        </p:txBody>
      </p:sp>
      <p:sp>
        <p:nvSpPr>
          <p:cNvPr id="7"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Tree>
    <p:extLst>
      <p:ext uri="{BB962C8B-B14F-4D97-AF65-F5344CB8AC3E}">
        <p14:creationId xmlns:p14="http://schemas.microsoft.com/office/powerpoint/2010/main" val="373205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9670">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9670">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967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F2B17869-09E9-4D71-BB27-71CE7280BC77}" type="datetime1">
              <a:rPr lang="zh-CN" altLang="en-US"/>
              <a:pPr>
                <a:defRPr/>
              </a:pPr>
              <a:t>2021/3/3</a:t>
            </a:fld>
            <a:endParaRPr lang="zh-CN" altLang="en-US"/>
          </a:p>
        </p:txBody>
      </p:sp>
      <p:sp>
        <p:nvSpPr>
          <p:cNvPr id="6861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601FFAF-ABAC-4051-A234-3201371B209D}" type="slidenum">
              <a:rPr lang="zh-CN" altLang="en-US" sz="1000">
                <a:solidFill>
                  <a:srgbClr val="9B9A98"/>
                </a:solidFill>
              </a:rPr>
              <a:pPr>
                <a:spcBef>
                  <a:spcPct val="0"/>
                </a:spcBef>
                <a:buClrTx/>
                <a:buSzTx/>
                <a:buFontTx/>
                <a:buNone/>
              </a:pPr>
              <a:t>33</a:t>
            </a:fld>
            <a:endParaRPr lang="zh-CN" altLang="en-US" sz="1000">
              <a:solidFill>
                <a:srgbClr val="9B9A98"/>
              </a:solidFill>
            </a:endParaRPr>
          </a:p>
        </p:txBody>
      </p:sp>
      <p:sp>
        <p:nvSpPr>
          <p:cNvPr id="370691" name="Text Box 3"/>
          <p:cNvSpPr txBox="1">
            <a:spLocks noChangeArrowheads="1"/>
          </p:cNvSpPr>
          <p:nvPr/>
        </p:nvSpPr>
        <p:spPr bwMode="auto">
          <a:xfrm>
            <a:off x="1804989" y="1609726"/>
            <a:ext cx="8639175" cy="1166813"/>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a:solidFill>
                  <a:srgbClr val="FFC000"/>
                </a:solidFill>
                <a:latin typeface="Times New Roman" pitchFamily="18" charset="0"/>
                <a:ea typeface="楷体_GB2312" pitchFamily="49" charset="-122"/>
              </a:rPr>
              <a:t>5</a:t>
            </a:r>
            <a:r>
              <a:rPr lang="zh-CN" altLang="en-US" sz="2800" b="1" dirty="0">
                <a:solidFill>
                  <a:srgbClr val="FFC000"/>
                </a:solidFill>
                <a:latin typeface="Times New Roman" pitchFamily="18" charset="0"/>
                <a:ea typeface="楷体_GB2312" pitchFamily="49" charset="-122"/>
              </a:rPr>
              <a:t>、符号串的集合的运算</a:t>
            </a:r>
          </a:p>
          <a:p>
            <a:pPr algn="just" eaLnBrk="1" hangingPunct="1">
              <a:lnSpc>
                <a:spcPct val="120000"/>
              </a:lnSpc>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）符号串集合的闭包与正闭包</a:t>
            </a:r>
          </a:p>
        </p:txBody>
      </p:sp>
      <p:sp>
        <p:nvSpPr>
          <p:cNvPr id="370693" name="Text Box 5"/>
          <p:cNvSpPr txBox="1">
            <a:spLocks noChangeArrowheads="1"/>
          </p:cNvSpPr>
          <p:nvPr/>
        </p:nvSpPr>
        <p:spPr bwMode="auto">
          <a:xfrm>
            <a:off x="2308226" y="2679700"/>
            <a:ext cx="7483475" cy="2870200"/>
          </a:xfrm>
          <a:prstGeom prst="rect">
            <a:avLst/>
          </a:prstGeom>
          <a:noFill/>
          <a:ln w="9525">
            <a:noFill/>
            <a:miter lim="800000"/>
            <a:headEnd/>
            <a:tailEnd/>
          </a:ln>
          <a:effectLst/>
        </p:spPr>
        <p:txBody>
          <a:bodyPr>
            <a:spAutoFit/>
          </a:bodyPr>
          <a:lstStyle/>
          <a:p>
            <a:pPr algn="just" eaLnBrk="1" hangingPunct="1">
              <a:lnSpc>
                <a:spcPct val="140000"/>
              </a:lnSpc>
              <a:defRPr/>
            </a:pPr>
            <a:r>
              <a:rPr kumimoji="1" lang="zh-CN" altLang="en-US" sz="2600" b="1" dirty="0">
                <a:latin typeface="Times New Roman" pitchFamily="18" charset="0"/>
                <a:ea typeface="楷体_GB2312" pitchFamily="49" charset="-122"/>
              </a:rPr>
              <a:t>我们可以证明：</a:t>
            </a:r>
          </a:p>
          <a:p>
            <a:pPr algn="just" eaLnBrk="1" hangingPunct="1">
              <a:lnSpc>
                <a:spcPct val="140000"/>
              </a:lnSpc>
              <a:defRPr/>
            </a:pPr>
            <a:r>
              <a:rPr kumimoji="1" lang="en-US" altLang="zh-CN" sz="2600" b="1" dirty="0">
                <a:latin typeface="Times New Roman" pitchFamily="18" charset="0"/>
                <a:ea typeface="楷体_GB2312" pitchFamily="49" charset="-122"/>
              </a:rPr>
              <a:t>A</a:t>
            </a:r>
            <a:r>
              <a:rPr kumimoji="1" lang="en-US" altLang="zh-CN" sz="2600" b="1" baseline="30000" dirty="0">
                <a:latin typeface="Times New Roman" pitchFamily="18" charset="0"/>
                <a:ea typeface="楷体_GB2312" pitchFamily="49" charset="-122"/>
              </a:rPr>
              <a:t>+  </a:t>
            </a:r>
            <a:r>
              <a:rPr kumimoji="1" lang="en-US" altLang="zh-CN" sz="2600" b="1" dirty="0">
                <a:latin typeface="Times New Roman" pitchFamily="18" charset="0"/>
                <a:ea typeface="楷体_GB2312" pitchFamily="49" charset="-122"/>
              </a:rPr>
              <a:t>= AA</a:t>
            </a:r>
            <a:r>
              <a:rPr kumimoji="1" lang="en-US" altLang="zh-CN" sz="2600" b="1" baseline="30000" dirty="0">
                <a:latin typeface="Times New Roman" pitchFamily="18" charset="0"/>
                <a:ea typeface="楷体_GB2312" pitchFamily="49" charset="-122"/>
              </a:rPr>
              <a:t>* </a:t>
            </a:r>
            <a:r>
              <a:rPr kumimoji="1" lang="en-US" altLang="zh-CN" sz="2600" b="1" dirty="0">
                <a:latin typeface="Times New Roman" pitchFamily="18" charset="0"/>
                <a:ea typeface="楷体_GB2312" pitchFamily="49" charset="-122"/>
              </a:rPr>
              <a:t>= A</a:t>
            </a:r>
            <a:r>
              <a:rPr kumimoji="1" lang="en-US" altLang="zh-CN" sz="2600" b="1" baseline="30000" dirty="0">
                <a:latin typeface="Times New Roman" pitchFamily="18" charset="0"/>
                <a:ea typeface="楷体_GB2312" pitchFamily="49" charset="-122"/>
              </a:rPr>
              <a:t>*</a:t>
            </a:r>
            <a:r>
              <a:rPr kumimoji="1" lang="en-US" altLang="zh-CN" sz="2600" b="1" dirty="0">
                <a:latin typeface="Times New Roman" pitchFamily="18" charset="0"/>
                <a:ea typeface="楷体_GB2312" pitchFamily="49" charset="-122"/>
              </a:rPr>
              <a:t>A </a:t>
            </a:r>
          </a:p>
          <a:p>
            <a:pPr algn="just" eaLnBrk="1" hangingPunct="1">
              <a:lnSpc>
                <a:spcPct val="140000"/>
              </a:lnSpc>
              <a:defRPr/>
            </a:pPr>
            <a:r>
              <a:rPr kumimoji="1" lang="en-US" altLang="zh-CN" sz="2600" b="1" dirty="0">
                <a:latin typeface="Times New Roman" pitchFamily="18" charset="0"/>
                <a:ea typeface="楷体_GB2312" pitchFamily="49" charset="-122"/>
              </a:rPr>
              <a:t>AA</a:t>
            </a:r>
            <a:r>
              <a:rPr kumimoji="1" lang="en-US" altLang="zh-CN" sz="2600" b="1" baseline="30000" dirty="0">
                <a:latin typeface="Times New Roman" pitchFamily="18" charset="0"/>
                <a:ea typeface="楷体_GB2312" pitchFamily="49" charset="-122"/>
              </a:rPr>
              <a:t>*  </a:t>
            </a:r>
            <a:r>
              <a:rPr kumimoji="1" lang="en-US" altLang="zh-CN" sz="2600" b="1" dirty="0">
                <a:latin typeface="Times New Roman" pitchFamily="18" charset="0"/>
                <a:ea typeface="楷体_GB2312" pitchFamily="49" charset="-122"/>
              </a:rPr>
              <a:t>=  A</a:t>
            </a:r>
            <a:r>
              <a:rPr kumimoji="1" lang="zh-CN" altLang="en-US" sz="2600" b="1" dirty="0">
                <a:latin typeface="Times New Roman" pitchFamily="18" charset="0"/>
                <a:ea typeface="楷体_GB2312" pitchFamily="49" charset="-122"/>
              </a:rPr>
              <a:t>（</a:t>
            </a:r>
            <a:r>
              <a:rPr kumimoji="1" lang="en-US" altLang="zh-CN" sz="2600" b="1" dirty="0">
                <a:latin typeface="Times New Roman" pitchFamily="18" charset="0"/>
                <a:ea typeface="楷体_GB2312" pitchFamily="49" charset="-122"/>
              </a:rPr>
              <a:t>A</a:t>
            </a:r>
            <a:r>
              <a:rPr kumimoji="1" lang="en-US" altLang="zh-CN" sz="2600" b="1" baseline="30000" dirty="0">
                <a:latin typeface="Times New Roman" pitchFamily="18" charset="0"/>
                <a:ea typeface="楷体_GB2312" pitchFamily="49" charset="-122"/>
              </a:rPr>
              <a:t>0</a:t>
            </a:r>
            <a:r>
              <a:rPr kumimoji="1" lang="en-US" altLang="zh-CN" sz="2600" b="1" dirty="0">
                <a:latin typeface="Times New Roman" pitchFamily="18" charset="0"/>
                <a:ea typeface="楷体_GB2312" pitchFamily="49" charset="-122"/>
              </a:rPr>
              <a:t>∪A</a:t>
            </a:r>
            <a:r>
              <a:rPr kumimoji="1" lang="en-US" altLang="zh-CN" sz="2600" b="1" baseline="30000" dirty="0">
                <a:latin typeface="Times New Roman" pitchFamily="18" charset="0"/>
                <a:ea typeface="楷体_GB2312" pitchFamily="49" charset="-122"/>
              </a:rPr>
              <a:t>1</a:t>
            </a:r>
            <a:r>
              <a:rPr kumimoji="1" lang="en-US" altLang="zh-CN" sz="2600" b="1" dirty="0">
                <a:latin typeface="Times New Roman" pitchFamily="18" charset="0"/>
                <a:ea typeface="楷体_GB2312" pitchFamily="49" charset="-122"/>
              </a:rPr>
              <a:t>∪A</a:t>
            </a:r>
            <a:r>
              <a:rPr kumimoji="1" lang="en-US" altLang="zh-CN" sz="2600" b="1" baseline="30000" dirty="0">
                <a:latin typeface="Times New Roman" pitchFamily="18" charset="0"/>
                <a:ea typeface="楷体_GB2312" pitchFamily="49" charset="-122"/>
              </a:rPr>
              <a:t>2</a:t>
            </a:r>
            <a:r>
              <a:rPr kumimoji="1" lang="en-US" altLang="zh-CN" sz="2600" b="1" dirty="0">
                <a:latin typeface="Times New Roman" pitchFamily="18" charset="0"/>
                <a:ea typeface="楷体_GB2312" pitchFamily="49" charset="-122"/>
              </a:rPr>
              <a:t>∪… A</a:t>
            </a:r>
            <a:r>
              <a:rPr kumimoji="1" lang="en-US" altLang="zh-CN" sz="2600" b="1" baseline="30000" dirty="0">
                <a:latin typeface="Times New Roman" pitchFamily="18" charset="0"/>
                <a:ea typeface="楷体_GB2312" pitchFamily="49" charset="-122"/>
              </a:rPr>
              <a:t>n</a:t>
            </a:r>
            <a:r>
              <a:rPr kumimoji="1" lang="en-US" altLang="zh-CN" sz="2600" b="1" dirty="0">
                <a:latin typeface="Times New Roman" pitchFamily="18" charset="0"/>
                <a:ea typeface="楷体_GB2312" pitchFamily="49" charset="-122"/>
              </a:rPr>
              <a:t>∪… </a:t>
            </a:r>
            <a:r>
              <a:rPr kumimoji="1" lang="zh-CN" altLang="en-US" sz="2600" b="1" dirty="0">
                <a:latin typeface="Times New Roman" pitchFamily="18" charset="0"/>
                <a:ea typeface="楷体_GB2312" pitchFamily="49" charset="-122"/>
              </a:rPr>
              <a:t>）</a:t>
            </a:r>
          </a:p>
          <a:p>
            <a:pPr algn="just" eaLnBrk="1" hangingPunct="1">
              <a:lnSpc>
                <a:spcPct val="140000"/>
              </a:lnSpc>
              <a:defRPr/>
            </a:pPr>
            <a:r>
              <a:rPr kumimoji="1" lang="zh-CN" altLang="en-US" sz="2600" b="1" dirty="0">
                <a:latin typeface="Times New Roman" pitchFamily="18" charset="0"/>
                <a:ea typeface="楷体_GB2312" pitchFamily="49" charset="-122"/>
              </a:rPr>
              <a:t>        </a:t>
            </a:r>
            <a:r>
              <a:rPr kumimoji="1" lang="en-US" altLang="zh-CN" sz="2600" b="1" dirty="0">
                <a:latin typeface="Times New Roman" pitchFamily="18" charset="0"/>
                <a:ea typeface="楷体_GB2312" pitchFamily="49" charset="-122"/>
              </a:rPr>
              <a:t>=  A</a:t>
            </a:r>
            <a:r>
              <a:rPr kumimoji="1" lang="en-US" altLang="zh-CN" sz="2600" b="1" baseline="30000" dirty="0">
                <a:latin typeface="Times New Roman" pitchFamily="18" charset="0"/>
                <a:ea typeface="楷体_GB2312" pitchFamily="49" charset="-122"/>
              </a:rPr>
              <a:t>1</a:t>
            </a:r>
            <a:r>
              <a:rPr kumimoji="1" lang="en-US" altLang="zh-CN" sz="2600" b="1" dirty="0">
                <a:latin typeface="Times New Roman" pitchFamily="18" charset="0"/>
                <a:ea typeface="楷体_GB2312" pitchFamily="49" charset="-122"/>
              </a:rPr>
              <a:t>∪A</a:t>
            </a:r>
            <a:r>
              <a:rPr kumimoji="1" lang="en-US" altLang="zh-CN" sz="2600" b="1" baseline="30000" dirty="0">
                <a:latin typeface="Times New Roman" pitchFamily="18" charset="0"/>
                <a:ea typeface="楷体_GB2312" pitchFamily="49" charset="-122"/>
              </a:rPr>
              <a:t>2</a:t>
            </a:r>
            <a:r>
              <a:rPr kumimoji="1" lang="en-US" altLang="zh-CN" sz="2600" b="1" dirty="0">
                <a:latin typeface="Times New Roman" pitchFamily="18" charset="0"/>
                <a:ea typeface="楷体_GB2312" pitchFamily="49" charset="-122"/>
              </a:rPr>
              <a:t>∪… A</a:t>
            </a:r>
            <a:r>
              <a:rPr kumimoji="1" lang="en-US" altLang="zh-CN" sz="2600" b="1" baseline="30000" dirty="0">
                <a:latin typeface="Times New Roman" pitchFamily="18" charset="0"/>
                <a:ea typeface="楷体_GB2312" pitchFamily="49" charset="-122"/>
              </a:rPr>
              <a:t>n</a:t>
            </a:r>
            <a:r>
              <a:rPr kumimoji="1" lang="en-US" altLang="zh-CN" sz="2600" b="1" dirty="0">
                <a:latin typeface="Times New Roman" pitchFamily="18" charset="0"/>
                <a:ea typeface="楷体_GB2312" pitchFamily="49" charset="-122"/>
              </a:rPr>
              <a:t>∪… </a:t>
            </a:r>
          </a:p>
          <a:p>
            <a:pPr algn="just" eaLnBrk="1" hangingPunct="1">
              <a:lnSpc>
                <a:spcPct val="140000"/>
              </a:lnSpc>
              <a:defRPr/>
            </a:pPr>
            <a:r>
              <a:rPr kumimoji="1" lang="en-US" altLang="zh-CN" sz="2600" b="1" dirty="0">
                <a:latin typeface="Times New Roman" pitchFamily="18" charset="0"/>
                <a:ea typeface="楷体_GB2312" pitchFamily="49" charset="-122"/>
              </a:rPr>
              <a:t>        =  A</a:t>
            </a:r>
            <a:r>
              <a:rPr kumimoji="1" lang="en-US" altLang="zh-CN" sz="2600" b="1" baseline="30000" dirty="0">
                <a:latin typeface="Times New Roman" pitchFamily="18" charset="0"/>
                <a:ea typeface="楷体_GB2312" pitchFamily="49" charset="-122"/>
              </a:rPr>
              <a:t>+</a:t>
            </a:r>
          </a:p>
        </p:txBody>
      </p:sp>
      <p:sp>
        <p:nvSpPr>
          <p:cNvPr id="7"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Tree>
    <p:extLst>
      <p:ext uri="{BB962C8B-B14F-4D97-AF65-F5344CB8AC3E}">
        <p14:creationId xmlns:p14="http://schemas.microsoft.com/office/powerpoint/2010/main" val="12625142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34</a:t>
            </a:fld>
            <a:endParaRPr lang="zh-CN" altLang="en-US">
              <a:solidFill>
                <a:prstClr val="black">
                  <a:tint val="75000"/>
                </a:prstClr>
              </a:solidFill>
            </a:endParaRPr>
          </a:p>
        </p:txBody>
      </p:sp>
      <p:sp>
        <p:nvSpPr>
          <p:cNvPr id="3" name="矩形 2"/>
          <p:cNvSpPr/>
          <p:nvPr/>
        </p:nvSpPr>
        <p:spPr>
          <a:xfrm>
            <a:off x="987688" y="2790846"/>
            <a:ext cx="6096000" cy="1823576"/>
          </a:xfrm>
          <a:prstGeom prst="rect">
            <a:avLst/>
          </a:prstGeom>
        </p:spPr>
        <p:txBody>
          <a:bodyPr>
            <a:spAutoFit/>
          </a:bodyPr>
          <a:lstStyle/>
          <a:p>
            <a:pPr algn="just">
              <a:lnSpc>
                <a:spcPct val="125000"/>
              </a:lnSpc>
              <a:spcAft>
                <a:spcPts val="0"/>
              </a:spcAft>
            </a:pPr>
            <a:r>
              <a:rPr lang="zh-CN" altLang="zh-CN" kern="100" dirty="0">
                <a:latin typeface="Times New Roman" panose="02020603050405020304" pitchFamily="18" charset="0"/>
                <a:cs typeface="黑体" panose="02010609060101010101" pitchFamily="49" charset="-122"/>
              </a:rPr>
              <a:t>因为∑本身也是字母表∑上的符号串集合，因此</a:t>
            </a:r>
            <a:r>
              <a:rPr lang="zh-CN" altLang="zh-CN" kern="100" dirty="0" smtClean="0">
                <a:latin typeface="Times New Roman" panose="02020603050405020304" pitchFamily="18" charset="0"/>
                <a:cs typeface="黑体" panose="02010609060101010101" pitchFamily="49" charset="-122"/>
              </a:rPr>
              <a:t>将</a:t>
            </a:r>
            <a:r>
              <a:rPr lang="zh-CN" altLang="en-US" kern="100" dirty="0" smtClean="0">
                <a:latin typeface="Times New Roman" panose="02020603050405020304" pitchFamily="18" charset="0"/>
                <a:cs typeface="黑体" panose="02010609060101010101" pitchFamily="49" charset="-122"/>
              </a:rPr>
              <a:t>符号串集合</a:t>
            </a:r>
            <a:r>
              <a:rPr lang="zh-CN" altLang="zh-CN" kern="100" dirty="0" smtClean="0">
                <a:latin typeface="Times New Roman" panose="02020603050405020304" pitchFamily="18" charset="0"/>
                <a:cs typeface="黑体" panose="02010609060101010101" pitchFamily="49" charset="-122"/>
              </a:rPr>
              <a:t>∑</a:t>
            </a:r>
            <a:r>
              <a:rPr lang="zh-CN" altLang="en-US" kern="100" dirty="0" smtClean="0">
                <a:latin typeface="Times New Roman" panose="02020603050405020304" pitchFamily="18" charset="0"/>
                <a:cs typeface="黑体" panose="02010609060101010101" pitchFamily="49" charset="-122"/>
              </a:rPr>
              <a:t>的</a:t>
            </a:r>
            <a:r>
              <a:rPr lang="zh-CN" altLang="zh-CN" kern="100" dirty="0" smtClean="0">
                <a:latin typeface="Times New Roman" panose="02020603050405020304" pitchFamily="18" charset="0"/>
                <a:cs typeface="黑体" panose="02010609060101010101" pitchFamily="49" charset="-122"/>
              </a:rPr>
              <a:t>闭包</a:t>
            </a:r>
            <a:r>
              <a:rPr lang="zh-CN" altLang="zh-CN" kern="100" dirty="0">
                <a:latin typeface="Times New Roman" panose="02020603050405020304" pitchFamily="18" charset="0"/>
                <a:cs typeface="黑体" panose="02010609060101010101" pitchFamily="49" charset="-122"/>
              </a:rPr>
              <a:t>∑</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smtClean="0">
                <a:latin typeface="Times New Roman" panose="02020603050405020304" pitchFamily="18" charset="0"/>
                <a:cs typeface="黑体" panose="02010609060101010101" pitchFamily="49" charset="-122"/>
              </a:rPr>
              <a:t>称为</a:t>
            </a:r>
            <a:r>
              <a:rPr lang="zh-CN" altLang="zh-CN" kern="100" dirty="0">
                <a:solidFill>
                  <a:srgbClr val="FF0000"/>
                </a:solidFill>
                <a:latin typeface="Times New Roman" panose="02020603050405020304" pitchFamily="18" charset="0"/>
                <a:cs typeface="黑体" panose="02010609060101010101" pitchFamily="49" charset="-122"/>
              </a:rPr>
              <a:t>行集合</a:t>
            </a:r>
            <a:r>
              <a:rPr lang="zh-CN" altLang="zh-CN" kern="100" dirty="0">
                <a:latin typeface="Times New Roman" panose="02020603050405020304" pitchFamily="18" charset="0"/>
                <a:cs typeface="黑体" panose="02010609060101010101" pitchFamily="49" charset="-122"/>
              </a:rPr>
              <a:t>，表示字母表∑中的符号组成的任意长度的符号串所组成的集合（包括</a:t>
            </a:r>
            <a:r>
              <a:rPr lang="en-US" altLang="zh-CN" kern="100" dirty="0">
                <a:latin typeface="Times New Roman" panose="02020603050405020304" pitchFamily="18" charset="0"/>
                <a:cs typeface="黑体" panose="02010609060101010101" pitchFamily="49" charset="-122"/>
              </a:rPr>
              <a:t>ε</a:t>
            </a:r>
            <a:r>
              <a:rPr lang="zh-CN" altLang="zh-CN" kern="100" dirty="0">
                <a:latin typeface="Times New Roman" panose="02020603050405020304" pitchFamily="18" charset="0"/>
                <a:cs typeface="黑体" panose="02010609060101010101" pitchFamily="49" charset="-122"/>
              </a:rPr>
              <a:t>符号串）。显然对于∑上定义的任何符号串</a:t>
            </a:r>
            <a:r>
              <a:rPr lang="zh-CN" altLang="zh-CN" kern="100" dirty="0" smtClean="0">
                <a:latin typeface="Times New Roman" panose="02020603050405020304" pitchFamily="18" charset="0"/>
                <a:cs typeface="黑体" panose="02010609060101010101" pitchFamily="49" charset="-122"/>
              </a:rPr>
              <a:t>集合</a:t>
            </a:r>
            <a:r>
              <a:rPr lang="en-US" altLang="zh-CN" kern="100" dirty="0" smtClean="0">
                <a:latin typeface="Times New Roman" panose="02020603050405020304" pitchFamily="18" charset="0"/>
                <a:cs typeface="黑体" panose="02010609060101010101" pitchFamily="49" charset="-122"/>
              </a:rPr>
              <a:t>V</a:t>
            </a:r>
            <a:r>
              <a:rPr lang="zh-CN" altLang="zh-CN" kern="100" dirty="0" smtClean="0">
                <a:latin typeface="Times New Roman" panose="02020603050405020304" pitchFamily="18" charset="0"/>
                <a:cs typeface="黑体" panose="02010609060101010101" pitchFamily="49" charset="-122"/>
              </a:rPr>
              <a:t>都是</a:t>
            </a:r>
            <a:r>
              <a:rPr lang="zh-CN" altLang="zh-CN" kern="100" dirty="0">
                <a:latin typeface="Times New Roman" panose="02020603050405020304" pitchFamily="18" charset="0"/>
                <a:cs typeface="黑体" panose="02010609060101010101" pitchFamily="49" charset="-122"/>
              </a:rPr>
              <a:t>行集合∑</a:t>
            </a:r>
            <a:r>
              <a:rPr lang="en-US" altLang="zh-CN" kern="100" baseline="30000" dirty="0">
                <a:latin typeface="Times New Roman" panose="02020603050405020304" pitchFamily="18" charset="0"/>
                <a:cs typeface="黑体" panose="02010609060101010101" pitchFamily="49" charset="-122"/>
              </a:rPr>
              <a:t>*</a:t>
            </a:r>
            <a:r>
              <a:rPr lang="zh-CN" altLang="zh-CN" kern="100" dirty="0">
                <a:latin typeface="Times New Roman" panose="02020603050405020304" pitchFamily="18" charset="0"/>
                <a:cs typeface="黑体" panose="02010609060101010101" pitchFamily="49" charset="-122"/>
              </a:rPr>
              <a:t>的子集，任何符号串集合的</a:t>
            </a:r>
            <a:r>
              <a:rPr lang="zh-CN" altLang="zh-CN" kern="100" dirty="0" smtClean="0">
                <a:latin typeface="Times New Roman" panose="02020603050405020304" pitchFamily="18" charset="0"/>
                <a:cs typeface="黑体" panose="02010609060101010101" pitchFamily="49" charset="-122"/>
              </a:rPr>
              <a:t>闭包</a:t>
            </a:r>
            <a:r>
              <a:rPr lang="en-US" altLang="zh-CN" kern="100" dirty="0" smtClean="0">
                <a:latin typeface="Times New Roman" panose="02020603050405020304" pitchFamily="18" charset="0"/>
                <a:cs typeface="黑体" panose="02010609060101010101" pitchFamily="49" charset="-122"/>
              </a:rPr>
              <a:t>V</a:t>
            </a:r>
            <a:r>
              <a:rPr lang="en-US" altLang="zh-CN" kern="100" baseline="30000" dirty="0" smtClean="0">
                <a:latin typeface="Times New Roman" panose="02020603050405020304" pitchFamily="18" charset="0"/>
                <a:cs typeface="黑体" panose="02010609060101010101" pitchFamily="49" charset="-122"/>
              </a:rPr>
              <a:t>*</a:t>
            </a:r>
            <a:r>
              <a:rPr lang="zh-CN" altLang="zh-CN" kern="100" dirty="0">
                <a:latin typeface="Times New Roman" panose="02020603050405020304" pitchFamily="18" charset="0"/>
                <a:cs typeface="黑体" panose="02010609060101010101" pitchFamily="49" charset="-122"/>
              </a:rPr>
              <a:t>都是行集合∑</a:t>
            </a:r>
            <a:r>
              <a:rPr lang="en-US" altLang="zh-CN" kern="100" baseline="30000" dirty="0">
                <a:latin typeface="Times New Roman" panose="02020603050405020304" pitchFamily="18" charset="0"/>
                <a:cs typeface="黑体" panose="02010609060101010101" pitchFamily="49" charset="-122"/>
              </a:rPr>
              <a:t>*</a:t>
            </a:r>
            <a:r>
              <a:rPr lang="zh-CN" altLang="zh-CN" kern="100" dirty="0">
                <a:latin typeface="Times New Roman" panose="02020603050405020304" pitchFamily="18" charset="0"/>
                <a:cs typeface="黑体" panose="02010609060101010101" pitchFamily="49" charset="-122"/>
              </a:rPr>
              <a:t>的子集。</a:t>
            </a:r>
          </a:p>
        </p:txBody>
      </p:sp>
      <p:sp>
        <p:nvSpPr>
          <p:cNvPr id="4" name="Rectangle 2"/>
          <p:cNvSpPr>
            <a:spLocks noChangeArrowheads="1"/>
          </p:cNvSpPr>
          <p:nvPr/>
        </p:nvSpPr>
        <p:spPr bwMode="auto">
          <a:xfrm>
            <a:off x="1434667" y="287193"/>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2.2</a:t>
            </a:r>
            <a:r>
              <a:rPr lang="zh-CN" altLang="en-US" sz="3600" b="1" dirty="0" smtClean="0">
                <a:solidFill>
                  <a:srgbClr val="FFC000"/>
                </a:solidFill>
                <a:latin typeface="Times New Roman" pitchFamily="18" charset="0"/>
                <a:ea typeface="黑体" pitchFamily="2" charset="-122"/>
              </a:rPr>
              <a:t>字母表</a:t>
            </a:r>
            <a:r>
              <a:rPr lang="zh-CN" altLang="en-US" sz="3600" b="1" dirty="0">
                <a:solidFill>
                  <a:srgbClr val="FFC000"/>
                </a:solidFill>
                <a:latin typeface="Times New Roman" pitchFamily="18" charset="0"/>
                <a:ea typeface="黑体" pitchFamily="2" charset="-122"/>
              </a:rPr>
              <a:t>和符号串的基本概念</a:t>
            </a:r>
          </a:p>
        </p:txBody>
      </p:sp>
      <p:sp>
        <p:nvSpPr>
          <p:cNvPr id="7" name="Text Box 3"/>
          <p:cNvSpPr txBox="1">
            <a:spLocks noChangeArrowheads="1"/>
          </p:cNvSpPr>
          <p:nvPr/>
        </p:nvSpPr>
        <p:spPr bwMode="auto">
          <a:xfrm>
            <a:off x="1742644" y="1221436"/>
            <a:ext cx="8639175" cy="624530"/>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smtClean="0">
                <a:solidFill>
                  <a:srgbClr val="FFC000"/>
                </a:solidFill>
                <a:latin typeface="Times New Roman" pitchFamily="18" charset="0"/>
                <a:ea typeface="楷体_GB2312" pitchFamily="49" charset="-122"/>
              </a:rPr>
              <a:t>6</a:t>
            </a:r>
            <a:r>
              <a:rPr lang="zh-CN" altLang="en-US" sz="2800" b="1" dirty="0" smtClean="0">
                <a:solidFill>
                  <a:srgbClr val="FFC000"/>
                </a:solidFill>
                <a:latin typeface="Times New Roman" pitchFamily="18" charset="0"/>
                <a:ea typeface="楷体_GB2312" pitchFamily="49" charset="-122"/>
              </a:rPr>
              <a:t>、行集合</a:t>
            </a:r>
            <a:endParaRPr lang="zh-CN" altLang="en-US" sz="2800" b="1" dirty="0">
              <a:solidFill>
                <a:srgbClr val="FFC000"/>
              </a:solidFill>
              <a:latin typeface="Times New Roman" pitchFamily="18" charset="0"/>
              <a:ea typeface="楷体_GB2312" pitchFamily="49" charset="-122"/>
            </a:endParaRPr>
          </a:p>
        </p:txBody>
      </p:sp>
      <p:sp>
        <p:nvSpPr>
          <p:cNvPr id="5" name="椭圆 4"/>
          <p:cNvSpPr/>
          <p:nvPr/>
        </p:nvSpPr>
        <p:spPr>
          <a:xfrm>
            <a:off x="7408719" y="2441863"/>
            <a:ext cx="3782290" cy="3470563"/>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785514" y="2874591"/>
            <a:ext cx="426720" cy="369332"/>
          </a:xfrm>
          <a:prstGeom prst="rect">
            <a:avLst/>
          </a:prstGeom>
        </p:spPr>
        <p:txBody>
          <a:bodyPr wrap="none">
            <a:spAutoFit/>
          </a:bodyPr>
          <a:lstStyle/>
          <a:p>
            <a:r>
              <a:rPr lang="zh-CN" altLang="zh-CN" kern="100" dirty="0">
                <a:latin typeface="Times New Roman" panose="02020603050405020304" pitchFamily="18" charset="0"/>
                <a:cs typeface="黑体" panose="02010609060101010101" pitchFamily="49" charset="-122"/>
              </a:rPr>
              <a:t>∑</a:t>
            </a:r>
            <a:r>
              <a:rPr lang="en-US" altLang="zh-CN" kern="100" baseline="30000" dirty="0">
                <a:latin typeface="Times New Roman" panose="02020603050405020304" pitchFamily="18" charset="0"/>
                <a:cs typeface="黑体" panose="02010609060101010101" pitchFamily="49" charset="-122"/>
              </a:rPr>
              <a:t>*</a:t>
            </a:r>
            <a:endParaRPr lang="zh-CN" altLang="en-US" dirty="0"/>
          </a:p>
        </p:txBody>
      </p:sp>
      <p:sp>
        <p:nvSpPr>
          <p:cNvPr id="8" name="椭圆 7"/>
          <p:cNvSpPr/>
          <p:nvPr/>
        </p:nvSpPr>
        <p:spPr>
          <a:xfrm>
            <a:off x="7529937" y="3514739"/>
            <a:ext cx="1255578" cy="1146463"/>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786555" y="3903304"/>
            <a:ext cx="428322" cy="369332"/>
          </a:xfrm>
          <a:prstGeom prst="rect">
            <a:avLst/>
          </a:prstGeom>
        </p:spPr>
        <p:txBody>
          <a:bodyPr wrap="none">
            <a:spAutoFit/>
          </a:bodyPr>
          <a:lstStyle/>
          <a:p>
            <a:r>
              <a:rPr lang="en-US" altLang="zh-CN" kern="100" dirty="0">
                <a:latin typeface="Times New Roman" panose="02020603050405020304" pitchFamily="18" charset="0"/>
                <a:cs typeface="黑体" panose="02010609060101010101" pitchFamily="49" charset="-122"/>
              </a:rPr>
              <a:t>V</a:t>
            </a:r>
            <a:r>
              <a:rPr lang="en-US" altLang="zh-CN" kern="100" baseline="30000" dirty="0">
                <a:latin typeface="Times New Roman" panose="02020603050405020304" pitchFamily="18" charset="0"/>
                <a:cs typeface="黑体" panose="02010609060101010101" pitchFamily="49" charset="-122"/>
              </a:rPr>
              <a:t>*</a:t>
            </a:r>
            <a:endParaRPr lang="zh-CN" altLang="en-US" dirty="0"/>
          </a:p>
        </p:txBody>
      </p:sp>
      <p:sp>
        <p:nvSpPr>
          <p:cNvPr id="10" name="椭圆 9"/>
          <p:cNvSpPr/>
          <p:nvPr/>
        </p:nvSpPr>
        <p:spPr>
          <a:xfrm>
            <a:off x="8918857" y="4177144"/>
            <a:ext cx="1255578" cy="1146463"/>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299864" y="4565709"/>
            <a:ext cx="428322" cy="369332"/>
          </a:xfrm>
          <a:prstGeom prst="rect">
            <a:avLst/>
          </a:prstGeom>
        </p:spPr>
        <p:txBody>
          <a:bodyPr wrap="none">
            <a:spAutoFit/>
          </a:bodyPr>
          <a:lstStyle/>
          <a:p>
            <a:r>
              <a:rPr lang="en-US" altLang="zh-CN" kern="100" dirty="0">
                <a:latin typeface="Times New Roman" panose="02020603050405020304" pitchFamily="18" charset="0"/>
                <a:cs typeface="黑体" panose="02010609060101010101" pitchFamily="49" charset="-122"/>
              </a:rPr>
              <a:t>A</a:t>
            </a:r>
            <a:r>
              <a:rPr lang="en-US" altLang="zh-CN" kern="100" baseline="30000" dirty="0" smtClean="0">
                <a:latin typeface="Times New Roman" panose="02020603050405020304" pitchFamily="18" charset="0"/>
                <a:cs typeface="黑体" panose="02010609060101010101" pitchFamily="49" charset="-122"/>
              </a:rPr>
              <a:t>*</a:t>
            </a:r>
            <a:endParaRPr lang="zh-CN" altLang="en-US" dirty="0"/>
          </a:p>
        </p:txBody>
      </p:sp>
    </p:spTree>
    <p:extLst>
      <p:ext uri="{BB962C8B-B14F-4D97-AF65-F5344CB8AC3E}">
        <p14:creationId xmlns:p14="http://schemas.microsoft.com/office/powerpoint/2010/main" val="310541626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99A56EBD-CD65-4BC4-BFD5-0D7667E85D2E}" type="datetime1">
              <a:rPr lang="zh-CN" altLang="en-US"/>
              <a:pPr>
                <a:defRPr/>
              </a:pPr>
              <a:t>2021/3/3</a:t>
            </a:fld>
            <a:endParaRPr lang="zh-CN" altLang="en-US"/>
          </a:p>
        </p:txBody>
      </p:sp>
      <p:sp>
        <p:nvSpPr>
          <p:cNvPr id="552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F8CBAF8-5300-44CA-8AC2-4861B224F2BB}" type="slidenum">
              <a:rPr lang="zh-CN" altLang="en-US" sz="1000">
                <a:solidFill>
                  <a:srgbClr val="9B9A98"/>
                </a:solidFill>
              </a:rPr>
              <a:pPr>
                <a:spcBef>
                  <a:spcPct val="0"/>
                </a:spcBef>
                <a:buClrTx/>
                <a:buSzTx/>
                <a:buFontTx/>
                <a:buNone/>
              </a:pPr>
              <a:t>35</a:t>
            </a:fld>
            <a:endParaRPr lang="zh-CN" altLang="en-US" sz="1000">
              <a:solidFill>
                <a:srgbClr val="9B9A98"/>
              </a:solidFill>
            </a:endParaRPr>
          </a:p>
        </p:txBody>
      </p:sp>
      <p:sp>
        <p:nvSpPr>
          <p:cNvPr id="35635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
        <p:nvSpPr>
          <p:cNvPr id="356355" name="Text Box 3"/>
          <p:cNvSpPr txBox="1">
            <a:spLocks noChangeArrowheads="1"/>
          </p:cNvSpPr>
          <p:nvPr/>
        </p:nvSpPr>
        <p:spPr bwMode="auto">
          <a:xfrm>
            <a:off x="1804989" y="1709738"/>
            <a:ext cx="8535987" cy="3853363"/>
          </a:xfrm>
          <a:prstGeom prst="rect">
            <a:avLst/>
          </a:prstGeom>
          <a:noFill/>
          <a:ln w="9525">
            <a:noFill/>
            <a:miter lim="800000"/>
            <a:headEnd/>
            <a:tailEnd/>
          </a:ln>
          <a:effectLst/>
        </p:spPr>
        <p:txBody>
          <a:bodyPr>
            <a:spAutoFit/>
          </a:bodyPr>
          <a:lstStyle/>
          <a:p>
            <a:pPr algn="just" eaLnBrk="1" hangingPunct="1">
              <a:lnSpc>
                <a:spcPct val="130000"/>
              </a:lnSpc>
              <a:defRPr/>
            </a:pPr>
            <a:r>
              <a:rPr lang="en-US" altLang="zh-CN" sz="2800" b="1" dirty="0">
                <a:solidFill>
                  <a:srgbClr val="FFC000"/>
                </a:solidFill>
                <a:latin typeface="Times New Roman" pitchFamily="18" charset="0"/>
                <a:ea typeface="楷体_GB2312" pitchFamily="49" charset="-122"/>
              </a:rPr>
              <a:t>1</a:t>
            </a:r>
            <a:r>
              <a:rPr lang="zh-CN" altLang="en-US" sz="2800" b="1" dirty="0" smtClean="0">
                <a:solidFill>
                  <a:srgbClr val="FFC000"/>
                </a:solidFill>
                <a:latin typeface="Times New Roman" pitchFamily="18" charset="0"/>
                <a:ea typeface="楷体_GB2312" pitchFamily="49" charset="-122"/>
              </a:rPr>
              <a:t>、描述语言的三种方式</a:t>
            </a:r>
            <a:endParaRPr lang="en-US" altLang="zh-CN" sz="2800" b="1" dirty="0" smtClean="0">
              <a:solidFill>
                <a:srgbClr val="FFC000"/>
              </a:solidFill>
              <a:latin typeface="Times New Roman" pitchFamily="18" charset="0"/>
              <a:ea typeface="楷体_GB2312" pitchFamily="49" charset="-122"/>
            </a:endParaRPr>
          </a:p>
          <a:p>
            <a:pPr marL="285750" indent="-285750" algn="just">
              <a:lnSpc>
                <a:spcPct val="130000"/>
              </a:lnSpc>
              <a:buFont typeface="Arial" panose="020B0604020202020204" pitchFamily="34" charset="0"/>
              <a:buChar char="•"/>
              <a:defRPr/>
            </a:pPr>
            <a:r>
              <a:rPr lang="zh-CN" altLang="zh-CN" sz="2000" dirty="0" smtClean="0">
                <a:solidFill>
                  <a:srgbClr val="FFC000"/>
                </a:solidFill>
              </a:rPr>
              <a:t>枚举法</a:t>
            </a:r>
            <a:r>
              <a:rPr lang="zh-CN" altLang="zh-CN" sz="2000" dirty="0">
                <a:solidFill>
                  <a:srgbClr val="FFC000"/>
                </a:solidFill>
              </a:rPr>
              <a:t>，</a:t>
            </a:r>
            <a:r>
              <a:rPr lang="zh-CN" altLang="zh-CN" sz="2000" dirty="0"/>
              <a:t>如果一个语言仅包含有限条句子，就可以采用枚举法来描述此语言，把语言中每条句子都列举出来即</a:t>
            </a:r>
            <a:r>
              <a:rPr lang="zh-CN" altLang="zh-CN" sz="2000" dirty="0" smtClean="0"/>
              <a:t>可</a:t>
            </a:r>
            <a:r>
              <a:rPr lang="zh-CN" altLang="en-US" sz="2000" dirty="0" smtClean="0"/>
              <a:t>；</a:t>
            </a:r>
            <a:endParaRPr lang="en-US" altLang="zh-CN" sz="2000" dirty="0" smtClean="0"/>
          </a:p>
          <a:p>
            <a:pPr marL="285750" indent="-285750" algn="just">
              <a:lnSpc>
                <a:spcPct val="130000"/>
              </a:lnSpc>
              <a:buFont typeface="Arial" panose="020B0604020202020204" pitchFamily="34" charset="0"/>
              <a:buChar char="•"/>
              <a:defRPr/>
            </a:pPr>
            <a:r>
              <a:rPr lang="zh-CN" altLang="zh-CN" sz="2000" dirty="0" smtClean="0">
                <a:solidFill>
                  <a:srgbClr val="FFC000"/>
                </a:solidFill>
              </a:rPr>
              <a:t>自动机</a:t>
            </a:r>
            <a:r>
              <a:rPr lang="zh-CN" altLang="zh-CN" sz="2000" dirty="0">
                <a:solidFill>
                  <a:srgbClr val="FFC000"/>
                </a:solidFill>
              </a:rPr>
              <a:t>识别法，</a:t>
            </a:r>
            <a:r>
              <a:rPr lang="zh-CN" altLang="zh-CN" sz="2000" dirty="0"/>
              <a:t>在这种方法中，每种语言对应一种自动机（即某种算法），由它判定一个符号串是否在该语言</a:t>
            </a:r>
            <a:r>
              <a:rPr lang="zh-CN" altLang="zh-CN" sz="2000" dirty="0" smtClean="0"/>
              <a:t>中</a:t>
            </a:r>
            <a:r>
              <a:rPr lang="zh-CN" altLang="en-US" sz="2000" dirty="0" smtClean="0"/>
              <a:t>；</a:t>
            </a:r>
            <a:endParaRPr lang="en-US" altLang="zh-CN" sz="2000" dirty="0" smtClean="0"/>
          </a:p>
          <a:p>
            <a:pPr marL="285750" indent="-285750" algn="just">
              <a:lnSpc>
                <a:spcPct val="130000"/>
              </a:lnSpc>
              <a:buFont typeface="Arial" panose="020B0604020202020204" pitchFamily="34" charset="0"/>
              <a:buChar char="•"/>
              <a:defRPr/>
            </a:pPr>
            <a:r>
              <a:rPr lang="zh-CN" altLang="zh-CN" sz="2000" b="1" dirty="0" smtClean="0">
                <a:solidFill>
                  <a:srgbClr val="FFC000"/>
                </a:solidFill>
              </a:rPr>
              <a:t>文法</a:t>
            </a:r>
            <a:r>
              <a:rPr lang="zh-CN" altLang="zh-CN" sz="2000" b="1" dirty="0">
                <a:solidFill>
                  <a:srgbClr val="FFC000"/>
                </a:solidFill>
              </a:rPr>
              <a:t>产生法，</a:t>
            </a:r>
            <a:r>
              <a:rPr lang="zh-CN" altLang="zh-CN" sz="2000" dirty="0"/>
              <a:t>这种方法是为每种语言定义一组文法规则，从而产生该语言中的每条句子。本小节主要介绍一种利用巴科斯</a:t>
            </a:r>
            <a:r>
              <a:rPr lang="en-US" altLang="zh-CN" sz="2000" dirty="0"/>
              <a:t>-</a:t>
            </a:r>
            <a:r>
              <a:rPr lang="zh-CN" altLang="zh-CN" sz="2000" dirty="0"/>
              <a:t>诺尔范式（</a:t>
            </a:r>
            <a:r>
              <a:rPr lang="en-US" altLang="zh-CN" sz="2000" dirty="0"/>
              <a:t>Backus Normal Form</a:t>
            </a:r>
            <a:r>
              <a:rPr lang="zh-CN" altLang="zh-CN" sz="2000" dirty="0"/>
              <a:t>，简称为巴科斯范式，简记为</a:t>
            </a:r>
            <a:r>
              <a:rPr lang="en-US" altLang="zh-CN" sz="2000" dirty="0"/>
              <a:t>BNF</a:t>
            </a:r>
            <a:r>
              <a:rPr lang="zh-CN" altLang="zh-CN" sz="2000" dirty="0"/>
              <a:t>范式）产生语言的方法。</a:t>
            </a:r>
          </a:p>
          <a:p>
            <a:pPr algn="just" eaLnBrk="1" hangingPunct="1">
              <a:lnSpc>
                <a:spcPct val="130000"/>
              </a:lnSpc>
              <a:defRPr/>
            </a:pPr>
            <a:endParaRPr lang="zh-CN" altLang="en-US" sz="2000" b="1" dirty="0">
              <a:solidFill>
                <a:srgbClr val="FFC000"/>
              </a:solidFill>
              <a:latin typeface="Times New Roman" pitchFamily="18" charset="0"/>
              <a:ea typeface="楷体_GB2312" pitchFamily="49" charset="-122"/>
            </a:endParaRPr>
          </a:p>
        </p:txBody>
      </p:sp>
      <p:sp>
        <p:nvSpPr>
          <p:cNvPr id="6" name="矩形 5"/>
          <p:cNvSpPr/>
          <p:nvPr/>
        </p:nvSpPr>
        <p:spPr>
          <a:xfrm>
            <a:off x="1804989" y="1232690"/>
            <a:ext cx="8186857" cy="461665"/>
          </a:xfrm>
          <a:prstGeom prst="rect">
            <a:avLst/>
          </a:prstGeom>
        </p:spPr>
        <p:txBody>
          <a:bodyPr wrap="none">
            <a:spAutoFit/>
          </a:bodyPr>
          <a:lstStyle/>
          <a:p>
            <a:r>
              <a:rPr lang="zh-CN" altLang="zh-CN" sz="2400" kern="100" dirty="0">
                <a:solidFill>
                  <a:srgbClr val="C00000"/>
                </a:solidFill>
                <a:ea typeface="等线" panose="02010600030101010101" pitchFamily="2" charset="-122"/>
                <a:cs typeface="Times New Roman" panose="02020603050405020304" pitchFamily="18" charset="0"/>
              </a:rPr>
              <a:t>句子是由本语言字母表上符号按照一定规则组成的符号串。</a:t>
            </a:r>
            <a:endParaRPr lang="zh-CN" altLang="en-US" sz="2400" dirty="0">
              <a:solidFill>
                <a:srgbClr val="C00000"/>
              </a:solidFill>
            </a:endParaRPr>
          </a:p>
        </p:txBody>
      </p:sp>
    </p:spTree>
    <p:extLst>
      <p:ext uri="{BB962C8B-B14F-4D97-AF65-F5344CB8AC3E}">
        <p14:creationId xmlns:p14="http://schemas.microsoft.com/office/powerpoint/2010/main" val="19870771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63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35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E7DFBA7D-5527-40E4-AE5F-3F1A0ABB1C04}" type="datetime1">
              <a:rPr lang="zh-CN" altLang="en-US"/>
              <a:pPr>
                <a:defRPr/>
              </a:pPr>
              <a:t>2021/3/3</a:t>
            </a:fld>
            <a:endParaRPr lang="zh-CN" altLang="en-US"/>
          </a:p>
        </p:txBody>
      </p:sp>
      <p:sp>
        <p:nvSpPr>
          <p:cNvPr id="33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6E8EDDE-C020-48F7-90CF-242A9F6067AA}" type="slidenum">
              <a:rPr lang="zh-CN" altLang="en-US" sz="1000">
                <a:solidFill>
                  <a:srgbClr val="9B9A98"/>
                </a:solidFill>
              </a:rPr>
              <a:pPr>
                <a:spcBef>
                  <a:spcPct val="0"/>
                </a:spcBef>
                <a:buClrTx/>
                <a:buSzTx/>
                <a:buFontTx/>
                <a:buNone/>
              </a:pPr>
              <a:t>36</a:t>
            </a:fld>
            <a:endParaRPr lang="zh-CN" altLang="en-US" sz="1000">
              <a:solidFill>
                <a:srgbClr val="9B9A98"/>
              </a:solidFill>
            </a:endParaRPr>
          </a:p>
        </p:txBody>
      </p:sp>
      <p:sp>
        <p:nvSpPr>
          <p:cNvPr id="331780" name="Rectangle 4"/>
          <p:cNvSpPr>
            <a:spLocks noChangeArrowheads="1"/>
          </p:cNvSpPr>
          <p:nvPr/>
        </p:nvSpPr>
        <p:spPr bwMode="auto">
          <a:xfrm>
            <a:off x="946729" y="1226345"/>
            <a:ext cx="9140825" cy="3222625"/>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300" b="1" dirty="0">
                <a:latin typeface="宋体" pitchFamily="2" charset="-122"/>
                <a:ea typeface="黑体" pitchFamily="2" charset="-122"/>
              </a:rPr>
              <a:t>      </a:t>
            </a:r>
            <a:r>
              <a:rPr lang="zh-CN" altLang="en-US" sz="2300" b="1" dirty="0">
                <a:latin typeface="Times New Roman" pitchFamily="18" charset="0"/>
                <a:ea typeface="楷体_GB2312" pitchFamily="49" charset="-122"/>
              </a:rPr>
              <a:t>巴科斯范式是描述语法规则一种表示方法，它是由巴科斯为了在</a:t>
            </a:r>
            <a:r>
              <a:rPr lang="en-US" altLang="zh-CN" sz="2300" b="1" dirty="0">
                <a:latin typeface="Times New Roman" pitchFamily="18" charset="0"/>
                <a:ea typeface="楷体_GB2312" pitchFamily="49" charset="-122"/>
              </a:rPr>
              <a:t>ALGOL60</a:t>
            </a:r>
            <a:r>
              <a:rPr lang="zh-CN" altLang="en-US" sz="2300" b="1" dirty="0">
                <a:latin typeface="Times New Roman" pitchFamily="18" charset="0"/>
                <a:ea typeface="楷体_GB2312" pitchFamily="49" charset="-122"/>
              </a:rPr>
              <a:t>报告中来描述</a:t>
            </a:r>
            <a:r>
              <a:rPr lang="en-US" altLang="zh-CN" sz="2300" b="1" dirty="0">
                <a:latin typeface="Times New Roman" pitchFamily="18" charset="0"/>
                <a:ea typeface="楷体_GB2312" pitchFamily="49" charset="-122"/>
              </a:rPr>
              <a:t>ALGOL</a:t>
            </a:r>
            <a:r>
              <a:rPr lang="zh-CN" altLang="en-US" sz="2300" b="1" dirty="0">
                <a:latin typeface="Times New Roman" pitchFamily="18" charset="0"/>
                <a:ea typeface="楷体_GB2312" pitchFamily="49" charset="-122"/>
              </a:rPr>
              <a:t>语言首先提出的。采用这种形式体系方式定义语法规则</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可以用简洁的公式把各种语法规则严格而清晰描述出来。例如，在高级语言中大家所熟知的</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标识符</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这种语法成分，它用巴科斯范式描述为</a:t>
            </a:r>
            <a:r>
              <a:rPr lang="en-US" altLang="zh-CN" sz="2300" b="1" dirty="0">
                <a:latin typeface="Times New Roman" pitchFamily="18" charset="0"/>
                <a:ea typeface="楷体_GB2312" pitchFamily="49" charset="-122"/>
              </a:rPr>
              <a:t>:</a:t>
            </a:r>
          </a:p>
        </p:txBody>
      </p:sp>
      <p:sp>
        <p:nvSpPr>
          <p:cNvPr id="33798" name="Rectangle 5"/>
          <p:cNvSpPr>
            <a:spLocks noChangeArrowheads="1"/>
          </p:cNvSpPr>
          <p:nvPr/>
        </p:nvSpPr>
        <p:spPr bwMode="auto">
          <a:xfrm>
            <a:off x="1714500" y="3963989"/>
            <a:ext cx="9067800" cy="230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      </a:t>
            </a:r>
          </a:p>
          <a:p>
            <a:pPr algn="just" eaLnBrk="1" hangingPunct="1">
              <a:lnSpc>
                <a:spcPct val="120000"/>
              </a:lnSpc>
              <a:spcBef>
                <a:spcPct val="0"/>
              </a:spcBef>
              <a:buClrTx/>
              <a:buSzTx/>
              <a:buFontTx/>
              <a:buNone/>
            </a:pPr>
            <a:r>
              <a:rPr lang="zh-CN" altLang="en-US" sz="2300" b="1" dirty="0">
                <a:solidFill>
                  <a:srgbClr val="FFC000"/>
                </a:solidFill>
                <a:latin typeface="Times New Roman" panose="02020603050405020304" pitchFamily="18" charset="0"/>
                <a:ea typeface="楷体_GB2312" pitchFamily="49" charset="-122"/>
              </a:rPr>
              <a:t>  而</a:t>
            </a:r>
            <a:r>
              <a:rPr lang="en-US" altLang="zh-CN" sz="2300" b="1" dirty="0">
                <a:solidFill>
                  <a:srgbClr val="FFC000"/>
                </a:solidFill>
                <a:latin typeface="Times New Roman" panose="02020603050405020304" pitchFamily="18" charset="0"/>
                <a:ea typeface="楷体_GB2312" pitchFamily="49" charset="-122"/>
              </a:rPr>
              <a:t></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〉∷=A|B|C|D|…|</a:t>
            </a:r>
            <a:r>
              <a:rPr lang="en-US" altLang="zh-CN" sz="2300" b="1" dirty="0" err="1">
                <a:solidFill>
                  <a:srgbClr val="FFC000"/>
                </a:solidFill>
                <a:latin typeface="Times New Roman" panose="02020603050405020304" pitchFamily="18" charset="0"/>
                <a:ea typeface="楷体_GB2312" pitchFamily="49" charset="-122"/>
              </a:rPr>
              <a:t>Z|a|b|c|d</a:t>
            </a:r>
            <a:r>
              <a:rPr lang="en-US" altLang="zh-CN" sz="2300" b="1" dirty="0">
                <a:solidFill>
                  <a:srgbClr val="FFC000"/>
                </a:solidFill>
                <a:latin typeface="Times New Roman" panose="02020603050405020304" pitchFamily="18" charset="0"/>
                <a:ea typeface="楷体_GB2312" pitchFamily="49" charset="-122"/>
              </a:rPr>
              <a:t>|…|z</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〉∷=0|1|2|…|9</a:t>
            </a:r>
            <a:r>
              <a:rPr lang="en-US" altLang="zh-CN" sz="2300" b="1" dirty="0">
                <a:solidFill>
                  <a:srgbClr val="FFC000"/>
                </a:solidFill>
                <a:ea typeface="宋体" panose="02010600030101010101" pitchFamily="2" charset="-122"/>
              </a:rPr>
              <a:t></a:t>
            </a:r>
          </a:p>
          <a:p>
            <a:pPr eaLnBrk="1" hangingPunct="1">
              <a:spcBef>
                <a:spcPct val="50000"/>
              </a:spcBef>
              <a:buClrTx/>
              <a:buSzTx/>
              <a:buFontTx/>
              <a:buNone/>
            </a:pPr>
            <a:endParaRPr lang="en-US" altLang="zh-CN" sz="2300" b="1" dirty="0">
              <a:solidFill>
                <a:srgbClr val="FFFF00"/>
              </a:solidFill>
              <a:ea typeface="宋体" panose="02010600030101010101" pitchFamily="2" charset="-122"/>
            </a:endParaRPr>
          </a:p>
        </p:txBody>
      </p:sp>
      <p:sp>
        <p:nvSpPr>
          <p:cNvPr id="8"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Tree>
    <p:extLst>
      <p:ext uri="{BB962C8B-B14F-4D97-AF65-F5344CB8AC3E}">
        <p14:creationId xmlns:p14="http://schemas.microsoft.com/office/powerpoint/2010/main" val="85095966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E7DFBA7D-5527-40E4-AE5F-3F1A0ABB1C04}" type="datetime1">
              <a:rPr lang="zh-CN" altLang="en-US"/>
              <a:pPr>
                <a:defRPr/>
              </a:pPr>
              <a:t>2021/3/3</a:t>
            </a:fld>
            <a:endParaRPr lang="zh-CN" altLang="en-US"/>
          </a:p>
        </p:txBody>
      </p:sp>
      <p:sp>
        <p:nvSpPr>
          <p:cNvPr id="33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6E8EDDE-C020-48F7-90CF-242A9F6067AA}" type="slidenum">
              <a:rPr lang="zh-CN" altLang="en-US" sz="1000">
                <a:solidFill>
                  <a:srgbClr val="9B9A98"/>
                </a:solidFill>
              </a:rPr>
              <a:pPr>
                <a:spcBef>
                  <a:spcPct val="0"/>
                </a:spcBef>
                <a:buClrTx/>
                <a:buSzTx/>
                <a:buFontTx/>
                <a:buNone/>
              </a:pPr>
              <a:t>37</a:t>
            </a:fld>
            <a:endParaRPr lang="zh-CN" altLang="en-US" sz="1000">
              <a:solidFill>
                <a:srgbClr val="9B9A98"/>
              </a:solidFill>
            </a:endParaRPr>
          </a:p>
        </p:txBody>
      </p:sp>
      <p:sp>
        <p:nvSpPr>
          <p:cNvPr id="331780" name="Rectangle 4"/>
          <p:cNvSpPr>
            <a:spLocks noChangeArrowheads="1"/>
          </p:cNvSpPr>
          <p:nvPr/>
        </p:nvSpPr>
        <p:spPr bwMode="auto">
          <a:xfrm>
            <a:off x="946729" y="1226345"/>
            <a:ext cx="9140825" cy="3222625"/>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300" b="1" dirty="0">
                <a:latin typeface="宋体" pitchFamily="2" charset="-122"/>
                <a:ea typeface="黑体" pitchFamily="2" charset="-122"/>
              </a:rPr>
              <a:t>      </a:t>
            </a:r>
            <a:r>
              <a:rPr lang="zh-CN" altLang="en-US" sz="2300" b="1" dirty="0">
                <a:latin typeface="Times New Roman" pitchFamily="18" charset="0"/>
                <a:ea typeface="楷体_GB2312" pitchFamily="49" charset="-122"/>
              </a:rPr>
              <a:t>巴科斯范式是描述语法规则一种表示方法，它是由巴科斯为了在</a:t>
            </a:r>
            <a:r>
              <a:rPr lang="en-US" altLang="zh-CN" sz="2300" b="1" dirty="0">
                <a:latin typeface="Times New Roman" pitchFamily="18" charset="0"/>
                <a:ea typeface="楷体_GB2312" pitchFamily="49" charset="-122"/>
              </a:rPr>
              <a:t>ALGOL60</a:t>
            </a:r>
            <a:r>
              <a:rPr lang="zh-CN" altLang="en-US" sz="2300" b="1" dirty="0">
                <a:latin typeface="Times New Roman" pitchFamily="18" charset="0"/>
                <a:ea typeface="楷体_GB2312" pitchFamily="49" charset="-122"/>
              </a:rPr>
              <a:t>报告中来描述</a:t>
            </a:r>
            <a:r>
              <a:rPr lang="en-US" altLang="zh-CN" sz="2300" b="1" dirty="0">
                <a:latin typeface="Times New Roman" pitchFamily="18" charset="0"/>
                <a:ea typeface="楷体_GB2312" pitchFamily="49" charset="-122"/>
              </a:rPr>
              <a:t>ALGOL</a:t>
            </a:r>
            <a:r>
              <a:rPr lang="zh-CN" altLang="en-US" sz="2300" b="1" dirty="0">
                <a:latin typeface="Times New Roman" pitchFamily="18" charset="0"/>
                <a:ea typeface="楷体_GB2312" pitchFamily="49" charset="-122"/>
              </a:rPr>
              <a:t>语言首先提出的。采用这种形式体系方式定义语法规则</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可以用简洁的公式把各种语法规则严格而清晰描述出来。例如，在高级语言中大家所熟知的</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标识符</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这种语法成分，它用巴科斯范式描述为</a:t>
            </a:r>
            <a:r>
              <a:rPr lang="en-US" altLang="zh-CN" sz="2300" b="1" dirty="0">
                <a:latin typeface="Times New Roman" pitchFamily="18" charset="0"/>
                <a:ea typeface="楷体_GB2312" pitchFamily="49" charset="-122"/>
              </a:rPr>
              <a:t>:</a:t>
            </a:r>
          </a:p>
        </p:txBody>
      </p:sp>
      <p:sp>
        <p:nvSpPr>
          <p:cNvPr id="33798" name="Rectangle 5"/>
          <p:cNvSpPr>
            <a:spLocks noChangeArrowheads="1"/>
          </p:cNvSpPr>
          <p:nvPr/>
        </p:nvSpPr>
        <p:spPr bwMode="auto">
          <a:xfrm>
            <a:off x="1714500" y="3963989"/>
            <a:ext cx="9067800" cy="2301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      </a:t>
            </a:r>
          </a:p>
          <a:p>
            <a:pPr algn="just" eaLnBrk="1" hangingPunct="1">
              <a:lnSpc>
                <a:spcPct val="120000"/>
              </a:lnSpc>
              <a:spcBef>
                <a:spcPct val="0"/>
              </a:spcBef>
              <a:buClrTx/>
              <a:buSzTx/>
              <a:buFontTx/>
              <a:buNone/>
            </a:pPr>
            <a:r>
              <a:rPr lang="zh-CN" altLang="en-US" sz="2300" b="1" dirty="0">
                <a:solidFill>
                  <a:srgbClr val="FFC000"/>
                </a:solidFill>
                <a:latin typeface="Times New Roman" panose="02020603050405020304" pitchFamily="18" charset="0"/>
                <a:ea typeface="楷体_GB2312" pitchFamily="49" charset="-122"/>
              </a:rPr>
              <a:t>  而</a:t>
            </a:r>
            <a:r>
              <a:rPr lang="en-US" altLang="zh-CN" sz="2300" b="1" dirty="0">
                <a:solidFill>
                  <a:srgbClr val="FFC000"/>
                </a:solidFill>
                <a:latin typeface="Times New Roman" panose="02020603050405020304" pitchFamily="18" charset="0"/>
                <a:ea typeface="楷体_GB2312" pitchFamily="49" charset="-122"/>
              </a:rPr>
              <a:t></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〉∷=A|B|C|D|…|</a:t>
            </a:r>
            <a:r>
              <a:rPr lang="en-US" altLang="zh-CN" sz="2300" b="1" dirty="0" err="1">
                <a:solidFill>
                  <a:srgbClr val="FFC000"/>
                </a:solidFill>
                <a:latin typeface="Times New Roman" panose="02020603050405020304" pitchFamily="18" charset="0"/>
                <a:ea typeface="楷体_GB2312" pitchFamily="49" charset="-122"/>
              </a:rPr>
              <a:t>Z|a|b|c|d</a:t>
            </a:r>
            <a:r>
              <a:rPr lang="en-US" altLang="zh-CN" sz="2300" b="1" dirty="0">
                <a:solidFill>
                  <a:srgbClr val="FFC000"/>
                </a:solidFill>
                <a:latin typeface="Times New Roman" panose="02020603050405020304" pitchFamily="18" charset="0"/>
                <a:ea typeface="楷体_GB2312" pitchFamily="49" charset="-122"/>
              </a:rPr>
              <a:t>|…|z</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〉∷=0|1|2|…|9</a:t>
            </a:r>
            <a:r>
              <a:rPr lang="en-US" altLang="zh-CN" sz="2300" b="1" dirty="0">
                <a:solidFill>
                  <a:srgbClr val="FFC000"/>
                </a:solidFill>
                <a:ea typeface="宋体" panose="02010600030101010101" pitchFamily="2" charset="-122"/>
              </a:rPr>
              <a:t></a:t>
            </a:r>
          </a:p>
          <a:p>
            <a:pPr eaLnBrk="1" hangingPunct="1">
              <a:spcBef>
                <a:spcPct val="50000"/>
              </a:spcBef>
              <a:buClrTx/>
              <a:buSzTx/>
              <a:buFontTx/>
              <a:buNone/>
            </a:pPr>
            <a:endParaRPr lang="en-US" altLang="zh-CN" sz="2300" b="1" dirty="0">
              <a:solidFill>
                <a:srgbClr val="FFFF00"/>
              </a:solidFill>
              <a:ea typeface="宋体" panose="02010600030101010101" pitchFamily="2" charset="-122"/>
            </a:endParaRPr>
          </a:p>
        </p:txBody>
      </p:sp>
      <p:sp>
        <p:nvSpPr>
          <p:cNvPr id="331782" name="Rectangle 6"/>
          <p:cNvSpPr>
            <a:spLocks noChangeArrowheads="1"/>
          </p:cNvSpPr>
          <p:nvPr/>
        </p:nvSpPr>
        <p:spPr bwMode="auto">
          <a:xfrm>
            <a:off x="1765300" y="5372100"/>
            <a:ext cx="8763000" cy="1284288"/>
          </a:xfrm>
          <a:prstGeom prst="rect">
            <a:avLst/>
          </a:prstGeom>
          <a:noFill/>
          <a:ln w="9525">
            <a:noFill/>
            <a:miter lim="800000"/>
            <a:headEnd/>
            <a:tailEnd/>
          </a:ln>
          <a:effectLst/>
        </p:spPr>
        <p:txBody>
          <a:bodyPr>
            <a:spAutoFit/>
          </a:bodyPr>
          <a:lstStyle/>
          <a:p>
            <a:pPr eaLnBrk="1" hangingPunct="1">
              <a:defRPr/>
            </a:pPr>
            <a:endParaRPr lang="en-US" altLang="zh-CN" sz="2300" b="1" dirty="0">
              <a:latin typeface="Times New Roman" pitchFamily="18" charset="0"/>
              <a:ea typeface="楷体_GB2312" pitchFamily="49" charset="-122"/>
            </a:endParaRPr>
          </a:p>
          <a:p>
            <a:pPr eaLnBrk="1" hangingPunct="1">
              <a:lnSpc>
                <a:spcPct val="120000"/>
              </a:lnSpc>
              <a:defRPr/>
            </a:pPr>
            <a:r>
              <a:rPr lang="en-US" altLang="zh-CN" sz="2300" b="1" dirty="0">
                <a:latin typeface="Times New Roman" pitchFamily="18" charset="0"/>
                <a:ea typeface="楷体_GB2312" pitchFamily="49" charset="-122"/>
              </a:rPr>
              <a:t>       </a:t>
            </a:r>
            <a:r>
              <a:rPr lang="zh-CN" altLang="en-US" sz="2300" b="1" dirty="0">
                <a:latin typeface="Times New Roman" pitchFamily="18" charset="0"/>
                <a:ea typeface="楷体_GB2312" pitchFamily="49" charset="-122"/>
              </a:rPr>
              <a:t>这样便刻画出了</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标识符</a:t>
            </a:r>
            <a:r>
              <a:rPr lang="en-US" altLang="zh-CN" sz="2300" b="1" dirty="0">
                <a:latin typeface="Times New Roman" pitchFamily="18" charset="0"/>
                <a:ea typeface="楷体_GB2312" pitchFamily="49" charset="-122"/>
              </a:rPr>
              <a:t>〉</a:t>
            </a:r>
            <a:r>
              <a:rPr lang="zh-CN" altLang="en-US" sz="2300" b="1" dirty="0">
                <a:latin typeface="Times New Roman" pitchFamily="18" charset="0"/>
                <a:ea typeface="楷体_GB2312" pitchFamily="49" charset="-122"/>
              </a:rPr>
              <a:t>是以字母开始的一串字母和数字任意组合这种特点。</a:t>
            </a:r>
            <a:r>
              <a:rPr lang="zh-CN" altLang="en-US" b="1" dirty="0">
                <a:latin typeface="Arial" charset="0"/>
              </a:rPr>
              <a:t></a:t>
            </a:r>
            <a:r>
              <a:rPr lang="zh-CN" altLang="en-US" dirty="0">
                <a:latin typeface="Arial" charset="0"/>
              </a:rPr>
              <a:t> </a:t>
            </a:r>
          </a:p>
        </p:txBody>
      </p:sp>
      <p:sp>
        <p:nvSpPr>
          <p:cNvPr id="8"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
        <p:nvSpPr>
          <p:cNvPr id="9" name="Rectangle 4"/>
          <p:cNvSpPr>
            <a:spLocks noChangeArrowheads="1"/>
          </p:cNvSpPr>
          <p:nvPr/>
        </p:nvSpPr>
        <p:spPr bwMode="auto">
          <a:xfrm>
            <a:off x="1007829" y="952500"/>
            <a:ext cx="10046168" cy="3108543"/>
          </a:xfrm>
          <a:prstGeom prst="rect">
            <a:avLst/>
          </a:prstGeom>
          <a:solidFill>
            <a:schemeClr val="bg1"/>
          </a:solidFill>
          <a:ln w="9525">
            <a:noFill/>
            <a:miter lim="800000"/>
            <a:headEnd/>
            <a:tailEnd/>
          </a:ln>
          <a:effectLst/>
        </p:spPr>
        <p:txBody>
          <a:bodyPr wrap="square">
            <a:spAutoFit/>
          </a:bodyPr>
          <a:lstStyle/>
          <a:p>
            <a:pPr algn="just" eaLnBrk="1" hangingPunct="1">
              <a:lnSpc>
                <a:spcPct val="140000"/>
              </a:lnSpc>
              <a:defRPr/>
            </a:pPr>
            <a:r>
              <a:rPr lang="zh-CN" altLang="en-US" sz="2800" b="1" dirty="0">
                <a:effectLst>
                  <a:outerShdw blurRad="38100" dist="38100" dir="2700000" algn="tl">
                    <a:srgbClr val="000000"/>
                  </a:outerShdw>
                </a:effectLst>
                <a:latin typeface="Times New Roman" pitchFamily="18" charset="0"/>
                <a:ea typeface="楷体_GB2312" pitchFamily="49" charset="-122"/>
              </a:rPr>
              <a:t>        </a:t>
            </a:r>
            <a:r>
              <a:rPr lang="zh-CN" altLang="en-US" sz="2800" b="1" dirty="0" smtClean="0">
                <a:latin typeface="Times New Roman" pitchFamily="18" charset="0"/>
                <a:ea typeface="楷体_GB2312" pitchFamily="49" charset="-122"/>
              </a:rPr>
              <a:t>在刚才的例子中，我们看到了使用巴科斯范式描述产生句子的规则。  </a:t>
            </a:r>
            <a:r>
              <a:rPr lang="zh-CN" altLang="en-US" sz="2800" b="1" dirty="0">
                <a:latin typeface="Times New Roman" pitchFamily="18" charset="0"/>
                <a:ea typeface="楷体_GB2312" pitchFamily="49" charset="-122"/>
              </a:rPr>
              <a:t>我们</a:t>
            </a:r>
            <a:r>
              <a:rPr lang="en-US" altLang="zh-CN" sz="2800" b="1" dirty="0">
                <a:latin typeface="Times New Roman" pitchFamily="18" charset="0"/>
                <a:ea typeface="楷体_GB2312" pitchFamily="49" charset="-122"/>
              </a:rPr>
              <a:t>——</a:t>
            </a:r>
          </a:p>
          <a:p>
            <a:pPr algn="just" eaLnBrk="1" hangingPunct="1">
              <a:lnSpc>
                <a:spcPct val="140000"/>
              </a:lnSpc>
              <a:defRPr/>
            </a:pPr>
            <a:r>
              <a:rPr lang="zh-CN" altLang="en-US" sz="2800" b="1" dirty="0">
                <a:solidFill>
                  <a:srgbClr val="FFFF00"/>
                </a:solidFill>
                <a:latin typeface="Times New Roman" pitchFamily="18" charset="0"/>
                <a:ea typeface="楷体_GB2312" pitchFamily="49" charset="-122"/>
              </a:rPr>
              <a:t>                </a:t>
            </a:r>
            <a:r>
              <a:rPr lang="zh-CN" altLang="en-US" sz="2800" b="1" dirty="0">
                <a:solidFill>
                  <a:srgbClr val="FFC000"/>
                </a:solidFill>
                <a:latin typeface="Times New Roman" pitchFamily="18" charset="0"/>
                <a:ea typeface="楷体_GB2312" pitchFamily="49" charset="-122"/>
              </a:rPr>
              <a:t>以“ ∷</a:t>
            </a:r>
            <a:r>
              <a:rPr lang="en-US" altLang="zh-CN" sz="2800" b="1" dirty="0">
                <a:solidFill>
                  <a:srgbClr val="FFC000"/>
                </a:solidFill>
                <a:latin typeface="Times New Roman" pitchFamily="18" charset="0"/>
                <a:ea typeface="楷体_GB2312" pitchFamily="49" charset="-122"/>
              </a:rPr>
              <a:t>= ”</a:t>
            </a:r>
            <a:r>
              <a:rPr lang="zh-CN" altLang="en-US" sz="2800" b="1" dirty="0">
                <a:solidFill>
                  <a:srgbClr val="FFC000"/>
                </a:solidFill>
                <a:latin typeface="Times New Roman" pitchFamily="18" charset="0"/>
                <a:ea typeface="楷体_GB2312" pitchFamily="49" charset="-122"/>
              </a:rPr>
              <a:t>符号（或“ →”符号）表示“定义为”；</a:t>
            </a:r>
          </a:p>
          <a:p>
            <a:pPr algn="just" eaLnBrk="1" hangingPunct="1">
              <a:lnSpc>
                <a:spcPct val="140000"/>
              </a:lnSpc>
              <a:defRPr/>
            </a:pPr>
            <a:r>
              <a:rPr lang="zh-CN" altLang="en-US" sz="2800" b="1" dirty="0">
                <a:solidFill>
                  <a:srgbClr val="FFC000"/>
                </a:solidFill>
                <a:latin typeface="Times New Roman" pitchFamily="18" charset="0"/>
                <a:ea typeface="楷体_GB2312" pitchFamily="49" charset="-122"/>
              </a:rPr>
              <a:t>                以“ </a:t>
            </a:r>
            <a:r>
              <a:rPr lang="en-US" altLang="zh-CN" sz="2800" b="1" dirty="0">
                <a:solidFill>
                  <a:srgbClr val="FFC000"/>
                </a:solidFill>
                <a:latin typeface="Times New Roman" pitchFamily="18" charset="0"/>
                <a:ea typeface="楷体_GB2312" pitchFamily="49" charset="-122"/>
              </a:rPr>
              <a:t>| ”</a:t>
            </a:r>
            <a:r>
              <a:rPr lang="zh-CN" altLang="en-US" sz="2800" b="1" dirty="0">
                <a:solidFill>
                  <a:srgbClr val="FFC000"/>
                </a:solidFill>
                <a:latin typeface="Times New Roman" pitchFamily="18" charset="0"/>
                <a:ea typeface="楷体_GB2312" pitchFamily="49" charset="-122"/>
              </a:rPr>
              <a:t>符号表示</a:t>
            </a:r>
            <a:r>
              <a:rPr lang="zh-CN" altLang="en-US" sz="2800" b="1" dirty="0" smtClean="0">
                <a:solidFill>
                  <a:srgbClr val="FFC000"/>
                </a:solidFill>
                <a:latin typeface="Times New Roman" pitchFamily="18" charset="0"/>
                <a:ea typeface="楷体_GB2312" pitchFamily="49" charset="-122"/>
              </a:rPr>
              <a:t>“或”，表示可选项；</a:t>
            </a:r>
            <a:endParaRPr lang="zh-CN" altLang="en-US" sz="2800" b="1" dirty="0">
              <a:solidFill>
                <a:srgbClr val="FFC000"/>
              </a:solidFill>
              <a:latin typeface="Times New Roman" pitchFamily="18" charset="0"/>
              <a:ea typeface="楷体_GB2312" pitchFamily="49" charset="-122"/>
            </a:endParaRPr>
          </a:p>
          <a:p>
            <a:pPr algn="just" eaLnBrk="1" hangingPunct="1">
              <a:lnSpc>
                <a:spcPct val="140000"/>
              </a:lnSpc>
              <a:defRPr/>
            </a:pPr>
            <a:r>
              <a:rPr lang="zh-CN" altLang="en-US" sz="2800" b="1" dirty="0">
                <a:solidFill>
                  <a:srgbClr val="FFC000"/>
                </a:solidFill>
                <a:latin typeface="Times New Roman" pitchFamily="18" charset="0"/>
                <a:ea typeface="楷体_GB2312" pitchFamily="49" charset="-122"/>
              </a:rPr>
              <a:t>                以“</a:t>
            </a:r>
            <a:r>
              <a:rPr lang="en-US" altLang="zh-CN" sz="2800" b="1" dirty="0">
                <a:solidFill>
                  <a:srgbClr val="FFC000"/>
                </a:solidFill>
                <a:latin typeface="Times New Roman" pitchFamily="18" charset="0"/>
                <a:ea typeface="楷体_GB2312" pitchFamily="49" charset="-122"/>
              </a:rPr>
              <a:t>〈  〉”</a:t>
            </a:r>
            <a:r>
              <a:rPr lang="zh-CN" altLang="en-US" sz="2800" b="1" dirty="0">
                <a:solidFill>
                  <a:srgbClr val="FFC000"/>
                </a:solidFill>
                <a:latin typeface="Times New Roman" pitchFamily="18" charset="0"/>
                <a:ea typeface="楷体_GB2312" pitchFamily="49" charset="-122"/>
              </a:rPr>
              <a:t>符号表示语法实体（语法单位）</a:t>
            </a:r>
            <a:r>
              <a:rPr lang="zh-CN" altLang="en-US" sz="2800" b="1" dirty="0" smtClean="0">
                <a:solidFill>
                  <a:srgbClr val="FFC000"/>
                </a:solidFill>
                <a:latin typeface="Times New Roman" pitchFamily="18" charset="0"/>
                <a:ea typeface="楷体_GB2312" pitchFamily="49" charset="-122"/>
              </a:rPr>
              <a:t>。</a:t>
            </a:r>
            <a:r>
              <a:rPr lang="zh-CN" altLang="en-US" sz="2800" b="1" dirty="0" smtClean="0">
                <a:latin typeface="Times New Roman" pitchFamily="18" charset="0"/>
                <a:ea typeface="楷体_GB2312" pitchFamily="49" charset="-122"/>
              </a:rPr>
              <a:t>        </a:t>
            </a:r>
            <a:endParaRPr lang="zh-CN" altLang="en-US" sz="2800" b="1" dirty="0">
              <a:latin typeface="Times New Roman" pitchFamily="18" charset="0"/>
              <a:ea typeface="楷体_GB2312" pitchFamily="49" charset="-122"/>
            </a:endParaRPr>
          </a:p>
        </p:txBody>
      </p:sp>
    </p:spTree>
    <p:extLst>
      <p:ext uri="{BB962C8B-B14F-4D97-AF65-F5344CB8AC3E}">
        <p14:creationId xmlns:p14="http://schemas.microsoft.com/office/powerpoint/2010/main" val="102914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4A778ECC-9C03-4F59-8CDA-F71C89500B7A}" type="datetime1">
              <a:rPr lang="zh-CN" altLang="en-US"/>
              <a:pPr>
                <a:defRPr/>
              </a:pPr>
              <a:t>2021/3/3</a:t>
            </a:fld>
            <a:endParaRPr lang="zh-CN" altLang="en-US"/>
          </a:p>
        </p:txBody>
      </p:sp>
      <p:sp>
        <p:nvSpPr>
          <p:cNvPr id="6963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733AD966-574F-4779-91E5-F72F849D737A}" type="slidenum">
              <a:rPr lang="zh-CN" altLang="en-US" sz="1000">
                <a:solidFill>
                  <a:srgbClr val="9B9A98"/>
                </a:solidFill>
              </a:rPr>
              <a:pPr>
                <a:spcBef>
                  <a:spcPct val="0"/>
                </a:spcBef>
                <a:buClrTx/>
                <a:buSzTx/>
                <a:buFontTx/>
                <a:buNone/>
              </a:pPr>
              <a:t>38</a:t>
            </a:fld>
            <a:endParaRPr lang="zh-CN" altLang="en-US" sz="1000">
              <a:solidFill>
                <a:srgbClr val="9B9A98"/>
              </a:solidFill>
            </a:endParaRPr>
          </a:p>
        </p:txBody>
      </p:sp>
      <p:sp>
        <p:nvSpPr>
          <p:cNvPr id="371714" name="Rectangle 2"/>
          <p:cNvSpPr>
            <a:spLocks noChangeArrowheads="1"/>
          </p:cNvSpPr>
          <p:nvPr/>
        </p:nvSpPr>
        <p:spPr bwMode="auto">
          <a:xfrm>
            <a:off x="1091768" y="241944"/>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371715" name="Text Box 3"/>
          <p:cNvSpPr txBox="1">
            <a:spLocks noChangeArrowheads="1"/>
          </p:cNvSpPr>
          <p:nvPr/>
        </p:nvSpPr>
        <p:spPr bwMode="auto">
          <a:xfrm>
            <a:off x="1804989" y="1609726"/>
            <a:ext cx="8639175" cy="695575"/>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2</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产生</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式</a:t>
            </a:r>
            <a:endPar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endParaRPr>
          </a:p>
        </p:txBody>
      </p:sp>
      <p:sp>
        <p:nvSpPr>
          <p:cNvPr id="371717" name="Rectangle 5"/>
          <p:cNvSpPr>
            <a:spLocks noChangeArrowheads="1"/>
          </p:cNvSpPr>
          <p:nvPr/>
        </p:nvSpPr>
        <p:spPr bwMode="auto">
          <a:xfrm>
            <a:off x="1854200" y="2032000"/>
            <a:ext cx="8458200" cy="5257800"/>
          </a:xfrm>
          <a:prstGeom prst="rect">
            <a:avLst/>
          </a:prstGeom>
          <a:noFill/>
          <a:ln w="9525">
            <a:noFill/>
            <a:miter lim="800000"/>
            <a:headEnd/>
            <a:tailEnd/>
          </a:ln>
          <a:effectLst/>
        </p:spPr>
        <p:txBody>
          <a:bodyPr/>
          <a:lstStyle/>
          <a:p>
            <a:pPr marL="419100" indent="-382588">
              <a:spcBef>
                <a:spcPct val="20000"/>
              </a:spcBef>
              <a:buClr>
                <a:schemeClr val="accent1"/>
              </a:buClr>
              <a:buSzPct val="80000"/>
              <a:defRPr/>
            </a:pPr>
            <a:endParaRPr lang="zh-CN" altLang="en-US" sz="2600" dirty="0">
              <a:latin typeface="宋体" pitchFamily="2" charset="-122"/>
              <a:ea typeface="黑体" pitchFamily="2" charset="-122"/>
            </a:endParaRPr>
          </a:p>
          <a:p>
            <a:pPr marL="419100" indent="-382588" algn="just">
              <a:lnSpc>
                <a:spcPct val="130000"/>
              </a:lnSpc>
              <a:spcBef>
                <a:spcPct val="20000"/>
              </a:spcBef>
              <a:buClr>
                <a:schemeClr val="accent1"/>
              </a:buClr>
              <a:buSzPct val="80000"/>
              <a:defRPr/>
            </a:pPr>
            <a:r>
              <a:rPr lang="zh-CN" altLang="en-US" sz="2600" b="1" dirty="0">
                <a:solidFill>
                  <a:srgbClr val="FFFFFF"/>
                </a:solidFill>
                <a:effectLst>
                  <a:outerShdw blurRad="38100" dist="38100" dir="2700000" algn="tl">
                    <a:srgbClr val="000000"/>
                  </a:outerShdw>
                </a:effectLst>
                <a:latin typeface="Times New Roman" pitchFamily="18" charset="0"/>
                <a:ea typeface="楷体_GB2312" pitchFamily="49" charset="-122"/>
              </a:rPr>
              <a:t>      </a:t>
            </a:r>
            <a:r>
              <a:rPr lang="zh-CN" altLang="en-US" sz="2600" dirty="0">
                <a:latin typeface="Times New Roman" pitchFamily="18" charset="0"/>
                <a:ea typeface="楷体_GB2312" pitchFamily="49" charset="-122"/>
              </a:rPr>
              <a:t>产生式就是一个符号与另一个符号串的有序偶</a:t>
            </a:r>
            <a:r>
              <a:rPr lang="en-US" altLang="zh-CN" sz="2600" dirty="0">
                <a:latin typeface="Times New Roman" pitchFamily="18" charset="0"/>
                <a:ea typeface="楷体_GB2312" pitchFamily="49" charset="-122"/>
              </a:rPr>
              <a:t>(</a:t>
            </a:r>
            <a:r>
              <a:rPr lang="en-US" altLang="zh-CN" sz="2600" dirty="0" err="1">
                <a:latin typeface="Times New Roman" pitchFamily="18" charset="0"/>
                <a:ea typeface="楷体_GB2312" pitchFamily="49" charset="-122"/>
              </a:rPr>
              <a:t>U,x</a:t>
            </a:r>
            <a:r>
              <a:rPr lang="en-US" altLang="zh-CN" sz="2600" dirty="0">
                <a:latin typeface="Times New Roman" pitchFamily="18" charset="0"/>
                <a:ea typeface="楷体_GB2312" pitchFamily="49" charset="-122"/>
              </a:rPr>
              <a:t>)</a:t>
            </a:r>
            <a:r>
              <a:rPr lang="zh-CN" altLang="en-US" sz="2600" dirty="0">
                <a:latin typeface="Times New Roman" pitchFamily="18" charset="0"/>
                <a:ea typeface="楷体_GB2312" pitchFamily="49" charset="-122"/>
              </a:rPr>
              <a:t>，</a:t>
            </a:r>
          </a:p>
          <a:p>
            <a:pPr marL="419100" indent="-382588" algn="just">
              <a:lnSpc>
                <a:spcPct val="130000"/>
              </a:lnSpc>
              <a:spcBef>
                <a:spcPct val="20000"/>
              </a:spcBef>
              <a:buClr>
                <a:schemeClr val="accent1"/>
              </a:buClr>
              <a:buSzPct val="80000"/>
              <a:defRPr/>
            </a:pPr>
            <a:r>
              <a:rPr lang="zh-CN" altLang="en-US" sz="2600" dirty="0">
                <a:latin typeface="Times New Roman" pitchFamily="18" charset="0"/>
                <a:ea typeface="楷体_GB2312" pitchFamily="49" charset="-122"/>
              </a:rPr>
              <a:t>通常记为  </a:t>
            </a:r>
            <a:r>
              <a:rPr lang="en-US" altLang="zh-CN" sz="2600" dirty="0" err="1">
                <a:latin typeface="Times New Roman" pitchFamily="18" charset="0"/>
                <a:ea typeface="楷体_GB2312" pitchFamily="49" charset="-122"/>
              </a:rPr>
              <a:t>U→x</a:t>
            </a:r>
            <a:r>
              <a:rPr lang="zh-CN" altLang="en-US" sz="2600" dirty="0">
                <a:latin typeface="Times New Roman" pitchFamily="18" charset="0"/>
                <a:ea typeface="楷体_GB2312" pitchFamily="49" charset="-122"/>
              </a:rPr>
              <a:t>或</a:t>
            </a:r>
            <a:r>
              <a:rPr lang="en-US" altLang="zh-CN" sz="2600" dirty="0">
                <a:latin typeface="Times New Roman" pitchFamily="18" charset="0"/>
                <a:ea typeface="楷体_GB2312" pitchFamily="49" charset="-122"/>
              </a:rPr>
              <a:t>U∷=x</a:t>
            </a:r>
          </a:p>
          <a:p>
            <a:pPr marL="419100" indent="-382588" algn="just">
              <a:lnSpc>
                <a:spcPct val="130000"/>
              </a:lnSpc>
              <a:spcBef>
                <a:spcPct val="20000"/>
              </a:spcBef>
              <a:buClr>
                <a:schemeClr val="accent1"/>
              </a:buClr>
              <a:buSzPct val="80000"/>
              <a:defRPr/>
            </a:pPr>
            <a:r>
              <a:rPr lang="en-US" altLang="zh-CN" sz="2600" dirty="0">
                <a:latin typeface="Times New Roman" pitchFamily="18" charset="0"/>
                <a:ea typeface="楷体_GB2312" pitchFamily="49" charset="-122"/>
              </a:rPr>
              <a:t>      </a:t>
            </a:r>
            <a:r>
              <a:rPr lang="zh-CN" altLang="en-US" sz="2600" dirty="0">
                <a:latin typeface="Times New Roman" pitchFamily="18" charset="0"/>
                <a:ea typeface="楷体_GB2312" pitchFamily="49" charset="-122"/>
              </a:rPr>
              <a:t>其中，</a:t>
            </a:r>
            <a:r>
              <a:rPr lang="en-US" altLang="zh-CN" sz="2600" dirty="0">
                <a:latin typeface="Times New Roman" pitchFamily="18" charset="0"/>
                <a:ea typeface="楷体_GB2312" pitchFamily="49" charset="-122"/>
              </a:rPr>
              <a:t>U</a:t>
            </a:r>
            <a:r>
              <a:rPr lang="zh-CN" altLang="en-US" sz="2600" dirty="0">
                <a:latin typeface="Times New Roman" pitchFamily="18" charset="0"/>
                <a:ea typeface="楷体_GB2312" pitchFamily="49" charset="-122"/>
              </a:rPr>
              <a:t>是符号，</a:t>
            </a:r>
            <a:r>
              <a:rPr lang="en-US" altLang="zh-CN" sz="2600" dirty="0">
                <a:latin typeface="Times New Roman" pitchFamily="18" charset="0"/>
                <a:ea typeface="楷体_GB2312" pitchFamily="49" charset="-122"/>
              </a:rPr>
              <a:t>x</a:t>
            </a:r>
            <a:r>
              <a:rPr lang="zh-CN" altLang="en-US" sz="2600" dirty="0">
                <a:latin typeface="Times New Roman" pitchFamily="18" charset="0"/>
                <a:ea typeface="楷体_GB2312" pitchFamily="49" charset="-122"/>
              </a:rPr>
              <a:t>是</a:t>
            </a:r>
            <a:r>
              <a:rPr lang="zh-CN" altLang="en-US" sz="2600" dirty="0">
                <a:solidFill>
                  <a:srgbClr val="FFC000"/>
                </a:solidFill>
                <a:latin typeface="Times New Roman" pitchFamily="18" charset="0"/>
                <a:ea typeface="楷体_GB2312" pitchFamily="49" charset="-122"/>
              </a:rPr>
              <a:t>有限非空符号串</a:t>
            </a:r>
            <a:r>
              <a:rPr lang="zh-CN" altLang="en-US" sz="2600" dirty="0" smtClean="0">
                <a:latin typeface="Times New Roman" pitchFamily="18" charset="0"/>
                <a:ea typeface="楷体_GB2312" pitchFamily="49" charset="-122"/>
              </a:rPr>
              <a:t>。</a:t>
            </a:r>
            <a:endParaRPr lang="en-US" altLang="zh-CN" sz="2600" dirty="0" smtClean="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zh-CN" altLang="en-US" sz="2600" dirty="0" smtClean="0">
                <a:latin typeface="Times New Roman" pitchFamily="18" charset="0"/>
                <a:ea typeface="楷体_GB2312" pitchFamily="49" charset="-122"/>
              </a:rPr>
              <a:t>　　</a:t>
            </a:r>
            <a:r>
              <a:rPr lang="en-US" altLang="zh-CN" sz="2600" dirty="0" smtClean="0">
                <a:latin typeface="Times New Roman" pitchFamily="18" charset="0"/>
                <a:ea typeface="楷体_GB2312" pitchFamily="49" charset="-122"/>
              </a:rPr>
              <a:t>U</a:t>
            </a:r>
            <a:r>
              <a:rPr lang="zh-CN" altLang="en-US" sz="2600" dirty="0" smtClean="0">
                <a:latin typeface="Times New Roman" pitchFamily="18" charset="0"/>
                <a:ea typeface="楷体_GB2312" pitchFamily="49" charset="-122"/>
              </a:rPr>
              <a:t>称为规则的左</a:t>
            </a:r>
            <a:r>
              <a:rPr lang="zh-CN" altLang="en-US" sz="2600" dirty="0">
                <a:latin typeface="Times New Roman" pitchFamily="18" charset="0"/>
                <a:ea typeface="楷体_GB2312" pitchFamily="49" charset="-122"/>
              </a:rPr>
              <a:t>部，</a:t>
            </a:r>
            <a:r>
              <a:rPr lang="en-US" altLang="zh-CN" sz="2600" dirty="0">
                <a:latin typeface="Times New Roman" pitchFamily="18" charset="0"/>
                <a:ea typeface="楷体_GB2312" pitchFamily="49" charset="-122"/>
              </a:rPr>
              <a:t>x</a:t>
            </a:r>
            <a:r>
              <a:rPr lang="zh-CN" altLang="en-US" sz="2600" dirty="0">
                <a:latin typeface="Times New Roman" pitchFamily="18" charset="0"/>
                <a:ea typeface="楷体_GB2312" pitchFamily="49" charset="-122"/>
              </a:rPr>
              <a:t>称为规则的</a:t>
            </a:r>
            <a:r>
              <a:rPr lang="zh-CN" altLang="en-US" sz="2600" dirty="0" smtClean="0">
                <a:latin typeface="Times New Roman" pitchFamily="18" charset="0"/>
                <a:ea typeface="楷体_GB2312" pitchFamily="49" charset="-122"/>
              </a:rPr>
              <a:t>右部</a:t>
            </a:r>
            <a:r>
              <a:rPr lang="zh-CN" altLang="en-US" sz="2600" dirty="0">
                <a:latin typeface="Times New Roman" pitchFamily="18" charset="0"/>
                <a:ea typeface="楷体_GB2312" pitchFamily="49" charset="-122"/>
              </a:rPr>
              <a:t>。</a:t>
            </a:r>
          </a:p>
          <a:p>
            <a:pPr marL="419100" indent="-382588" algn="just">
              <a:lnSpc>
                <a:spcPct val="130000"/>
              </a:lnSpc>
              <a:spcBef>
                <a:spcPct val="20000"/>
              </a:spcBef>
              <a:buClr>
                <a:schemeClr val="accent1"/>
              </a:buClr>
              <a:buSzPct val="80000"/>
              <a:defRPr/>
            </a:pPr>
            <a:r>
              <a:rPr lang="zh-CN" altLang="en-US" sz="2600" dirty="0">
                <a:latin typeface="Times New Roman" pitchFamily="18" charset="0"/>
                <a:ea typeface="楷体_GB2312" pitchFamily="49" charset="-122"/>
              </a:rPr>
              <a:t>      如果 </a:t>
            </a:r>
            <a:r>
              <a:rPr lang="en-US" altLang="zh-CN" sz="2600" dirty="0">
                <a:latin typeface="Times New Roman" pitchFamily="18" charset="0"/>
                <a:ea typeface="楷体_GB2312" pitchFamily="49" charset="-122"/>
              </a:rPr>
              <a:t>U→x</a:t>
            </a:r>
            <a:r>
              <a:rPr lang="en-US" altLang="zh-CN" sz="2600" baseline="-25000" dirty="0">
                <a:latin typeface="Times New Roman" pitchFamily="18" charset="0"/>
                <a:ea typeface="楷体_GB2312" pitchFamily="49" charset="-122"/>
              </a:rPr>
              <a:t>1</a:t>
            </a:r>
            <a:r>
              <a:rPr lang="zh-CN" altLang="en-US" sz="2600" dirty="0">
                <a:latin typeface="Times New Roman" pitchFamily="18" charset="0"/>
                <a:ea typeface="楷体_GB2312" pitchFamily="49" charset="-122"/>
              </a:rPr>
              <a:t>， </a:t>
            </a:r>
            <a:r>
              <a:rPr lang="en-US" altLang="zh-CN" sz="2600" dirty="0">
                <a:latin typeface="Times New Roman" pitchFamily="18" charset="0"/>
                <a:ea typeface="楷体_GB2312" pitchFamily="49" charset="-122"/>
              </a:rPr>
              <a:t>U→x</a:t>
            </a:r>
            <a:r>
              <a:rPr lang="en-US" altLang="zh-CN" sz="2600" baseline="-25000" dirty="0">
                <a:latin typeface="Times New Roman" pitchFamily="18" charset="0"/>
                <a:ea typeface="楷体_GB2312" pitchFamily="49" charset="-122"/>
              </a:rPr>
              <a:t>2</a:t>
            </a:r>
            <a:r>
              <a:rPr lang="zh-CN" altLang="en-US" sz="2600" dirty="0">
                <a:latin typeface="Times New Roman" pitchFamily="18" charset="0"/>
                <a:ea typeface="楷体_GB2312" pitchFamily="49" charset="-122"/>
              </a:rPr>
              <a:t>， </a:t>
            </a:r>
            <a:r>
              <a:rPr lang="en-US" altLang="zh-CN" sz="2600" dirty="0">
                <a:latin typeface="Times New Roman" pitchFamily="18" charset="0"/>
                <a:ea typeface="楷体_GB2312" pitchFamily="49" charset="-122"/>
              </a:rPr>
              <a:t>U→x</a:t>
            </a:r>
            <a:r>
              <a:rPr lang="en-US" altLang="zh-CN" sz="2600" baseline="-25000" dirty="0">
                <a:latin typeface="Times New Roman" pitchFamily="18" charset="0"/>
                <a:ea typeface="楷体_GB2312" pitchFamily="49" charset="-122"/>
              </a:rPr>
              <a:t>3</a:t>
            </a:r>
            <a:r>
              <a:rPr lang="zh-CN" altLang="en-US" sz="2600" dirty="0">
                <a:latin typeface="Times New Roman" pitchFamily="18" charset="0"/>
                <a:ea typeface="楷体_GB2312" pitchFamily="49" charset="-122"/>
              </a:rPr>
              <a:t>，</a:t>
            </a:r>
            <a:r>
              <a:rPr lang="en-US" altLang="zh-CN" sz="2600" dirty="0">
                <a:latin typeface="Times New Roman" pitchFamily="18" charset="0"/>
                <a:ea typeface="楷体_GB2312" pitchFamily="49" charset="-122"/>
              </a:rPr>
              <a:t>…</a:t>
            </a:r>
            <a:r>
              <a:rPr lang="zh-CN" altLang="en-US" sz="2600" dirty="0">
                <a:latin typeface="Times New Roman" pitchFamily="18" charset="0"/>
                <a:ea typeface="楷体_GB2312" pitchFamily="49" charset="-122"/>
              </a:rPr>
              <a:t>， </a:t>
            </a:r>
            <a:r>
              <a:rPr lang="en-US" altLang="zh-CN" sz="2600" dirty="0" err="1">
                <a:latin typeface="Times New Roman" pitchFamily="18" charset="0"/>
                <a:ea typeface="楷体_GB2312" pitchFamily="49" charset="-122"/>
              </a:rPr>
              <a:t>U→x</a:t>
            </a:r>
            <a:r>
              <a:rPr lang="en-US" altLang="zh-CN" sz="2600" baseline="-25000" dirty="0" err="1">
                <a:latin typeface="Times New Roman" pitchFamily="18" charset="0"/>
                <a:ea typeface="楷体_GB2312" pitchFamily="49" charset="-122"/>
              </a:rPr>
              <a:t>n</a:t>
            </a:r>
            <a:endParaRPr lang="en-US" altLang="zh-CN" sz="2600" baseline="-25000" dirty="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en-US" altLang="zh-CN" sz="2600" dirty="0">
                <a:latin typeface="Times New Roman" pitchFamily="18" charset="0"/>
                <a:ea typeface="楷体_GB2312" pitchFamily="49" charset="-122"/>
              </a:rPr>
              <a:t>      </a:t>
            </a:r>
            <a:r>
              <a:rPr lang="zh-CN" altLang="en-US" sz="2600" dirty="0">
                <a:latin typeface="Times New Roman" pitchFamily="18" charset="0"/>
                <a:ea typeface="楷体_GB2312" pitchFamily="49" charset="-122"/>
              </a:rPr>
              <a:t>可以写成</a:t>
            </a:r>
            <a:r>
              <a:rPr lang="en-US" altLang="zh-CN" sz="2600" dirty="0">
                <a:latin typeface="Times New Roman" pitchFamily="18" charset="0"/>
                <a:ea typeface="楷体_GB2312" pitchFamily="49" charset="-122"/>
              </a:rPr>
              <a:t>U→x</a:t>
            </a:r>
            <a:r>
              <a:rPr lang="en-US" altLang="zh-CN" sz="2600" baseline="-25000" dirty="0">
                <a:latin typeface="Times New Roman" pitchFamily="18" charset="0"/>
                <a:ea typeface="楷体_GB2312" pitchFamily="49" charset="-122"/>
              </a:rPr>
              <a:t>1</a:t>
            </a:r>
            <a:r>
              <a:rPr lang="en-US" altLang="zh-CN" sz="2600" dirty="0">
                <a:latin typeface="Times New Roman" pitchFamily="18" charset="0"/>
                <a:ea typeface="楷体_GB2312" pitchFamily="49" charset="-122"/>
              </a:rPr>
              <a:t>|x</a:t>
            </a:r>
            <a:r>
              <a:rPr lang="en-US" altLang="zh-CN" sz="2600" baseline="-25000" dirty="0">
                <a:latin typeface="Times New Roman" pitchFamily="18" charset="0"/>
                <a:ea typeface="楷体_GB2312" pitchFamily="49" charset="-122"/>
              </a:rPr>
              <a:t>2</a:t>
            </a:r>
            <a:r>
              <a:rPr lang="en-US" altLang="zh-CN" sz="2600" dirty="0">
                <a:latin typeface="Times New Roman" pitchFamily="18" charset="0"/>
                <a:ea typeface="楷体_GB2312" pitchFamily="49" charset="-122"/>
              </a:rPr>
              <a:t>|…|</a:t>
            </a:r>
            <a:r>
              <a:rPr lang="en-US" altLang="zh-CN" sz="2600" dirty="0" err="1">
                <a:latin typeface="Times New Roman" pitchFamily="18" charset="0"/>
                <a:ea typeface="楷体_GB2312" pitchFamily="49" charset="-122"/>
              </a:rPr>
              <a:t>x</a:t>
            </a:r>
            <a:r>
              <a:rPr lang="en-US" altLang="zh-CN" sz="2600" baseline="-25000" dirty="0" err="1">
                <a:latin typeface="Times New Roman" pitchFamily="18" charset="0"/>
                <a:ea typeface="楷体_GB2312" pitchFamily="49" charset="-122"/>
              </a:rPr>
              <a:t>n</a:t>
            </a:r>
            <a:r>
              <a:rPr lang="en-US" altLang="zh-CN" sz="2600" baseline="-25000" dirty="0">
                <a:latin typeface="Times New Roman" pitchFamily="18" charset="0"/>
                <a:ea typeface="楷体_GB2312" pitchFamily="49" charset="-122"/>
              </a:rPr>
              <a:t>  </a:t>
            </a:r>
            <a:r>
              <a:rPr lang="zh-CN" altLang="en-US" sz="2600" baseline="-25000" dirty="0">
                <a:latin typeface="Times New Roman" pitchFamily="18" charset="0"/>
                <a:ea typeface="楷体_GB2312" pitchFamily="49" charset="-122"/>
              </a:rPr>
              <a:t>， </a:t>
            </a:r>
            <a:r>
              <a:rPr lang="zh-CN" altLang="en-US" sz="2600" dirty="0">
                <a:latin typeface="Times New Roman" pitchFamily="18" charset="0"/>
                <a:ea typeface="楷体_GB2312" pitchFamily="49" charset="-122"/>
              </a:rPr>
              <a:t>并称</a:t>
            </a:r>
            <a:r>
              <a:rPr lang="en-US" altLang="zh-CN" sz="2600" dirty="0">
                <a:latin typeface="Times New Roman" pitchFamily="18" charset="0"/>
                <a:ea typeface="楷体_GB2312" pitchFamily="49" charset="-122"/>
              </a:rPr>
              <a:t>x</a:t>
            </a:r>
            <a:r>
              <a:rPr lang="en-US" altLang="zh-CN" sz="2600" baseline="-25000" dirty="0">
                <a:latin typeface="Times New Roman" pitchFamily="18" charset="0"/>
                <a:ea typeface="楷体_GB2312" pitchFamily="49" charset="-122"/>
              </a:rPr>
              <a:t>i</a:t>
            </a:r>
            <a:r>
              <a:rPr lang="zh-CN" altLang="en-US" sz="2600" dirty="0">
                <a:latin typeface="Times New Roman" pitchFamily="18" charset="0"/>
                <a:ea typeface="楷体_GB2312" pitchFamily="49" charset="-122"/>
              </a:rPr>
              <a:t>是</a:t>
            </a:r>
            <a:r>
              <a:rPr lang="en-US" altLang="zh-CN" sz="2600" dirty="0">
                <a:latin typeface="Times New Roman" pitchFamily="18" charset="0"/>
                <a:ea typeface="楷体_GB2312" pitchFamily="49" charset="-122"/>
              </a:rPr>
              <a:t>U</a:t>
            </a:r>
            <a:r>
              <a:rPr lang="zh-CN" altLang="en-US" sz="2600" dirty="0">
                <a:latin typeface="Times New Roman" pitchFamily="18" charset="0"/>
                <a:ea typeface="楷体_GB2312" pitchFamily="49" charset="-122"/>
              </a:rPr>
              <a:t>的一个候选式。</a:t>
            </a:r>
          </a:p>
        </p:txBody>
      </p:sp>
    </p:spTree>
    <p:extLst>
      <p:ext uri="{BB962C8B-B14F-4D97-AF65-F5344CB8AC3E}">
        <p14:creationId xmlns:p14="http://schemas.microsoft.com/office/powerpoint/2010/main" val="66592614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1D3C5E3-DE0E-458D-8335-732312FC7E00}" type="datetime1">
              <a:rPr lang="zh-CN" altLang="en-US"/>
              <a:pPr>
                <a:defRPr/>
              </a:pPr>
              <a:t>2021/3/3</a:t>
            </a:fld>
            <a:endParaRPr lang="zh-CN" altLang="en-US"/>
          </a:p>
        </p:txBody>
      </p:sp>
      <p:sp>
        <p:nvSpPr>
          <p:cNvPr id="7065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74B35E55-0A32-463F-88E7-BC4435D1581F}" type="slidenum">
              <a:rPr lang="zh-CN" altLang="en-US" sz="1000">
                <a:solidFill>
                  <a:srgbClr val="9B9A98"/>
                </a:solidFill>
              </a:rPr>
              <a:pPr>
                <a:spcBef>
                  <a:spcPct val="0"/>
                </a:spcBef>
                <a:buClrTx/>
                <a:buSzTx/>
                <a:buFontTx/>
                <a:buNone/>
              </a:pPr>
              <a:t>39</a:t>
            </a:fld>
            <a:endParaRPr lang="zh-CN" altLang="en-US" sz="1000">
              <a:solidFill>
                <a:srgbClr val="9B9A98"/>
              </a:solidFill>
            </a:endParaRPr>
          </a:p>
        </p:txBody>
      </p:sp>
      <p:sp>
        <p:nvSpPr>
          <p:cNvPr id="372739" name="Text Box 3"/>
          <p:cNvSpPr txBox="1">
            <a:spLocks noChangeArrowheads="1"/>
          </p:cNvSpPr>
          <p:nvPr/>
        </p:nvSpPr>
        <p:spPr bwMode="auto">
          <a:xfrm>
            <a:off x="1191780" y="1080153"/>
            <a:ext cx="8639175" cy="3280963"/>
          </a:xfrm>
          <a:prstGeom prst="rect">
            <a:avLst/>
          </a:prstGeom>
          <a:noFill/>
          <a:ln w="9525">
            <a:noFill/>
            <a:miter lim="800000"/>
            <a:headEnd/>
            <a:tailEnd/>
          </a:ln>
          <a:effectLst/>
        </p:spPr>
        <p:txBody>
          <a:bodyPr>
            <a:spAutoFit/>
          </a:bodyPr>
          <a:lstStyle/>
          <a:p>
            <a:pPr algn="just" eaLnBrk="1" hangingPunct="1">
              <a:lnSpc>
                <a:spcPct val="140000"/>
              </a:lnSpc>
              <a:defRPr/>
            </a:pPr>
            <a:r>
              <a:rPr lang="zh-CN" altLang="en-US" sz="2000" dirty="0" smtClean="0">
                <a:solidFill>
                  <a:srgbClr val="FFC000"/>
                </a:solidFill>
                <a:latin typeface="Times New Roman" pitchFamily="18" charset="0"/>
                <a:ea typeface="楷体_GB2312" pitchFamily="49" charset="-122"/>
              </a:rPr>
              <a:t>字汇</a:t>
            </a:r>
            <a:r>
              <a:rPr lang="zh-CN" altLang="en-US" sz="2000" dirty="0">
                <a:solidFill>
                  <a:srgbClr val="FFC000"/>
                </a:solidFill>
                <a:latin typeface="Times New Roman" pitchFamily="18" charset="0"/>
                <a:ea typeface="楷体_GB2312" pitchFamily="49" charset="-122"/>
              </a:rPr>
              <a:t>表</a:t>
            </a:r>
          </a:p>
          <a:p>
            <a:pPr eaLnBrk="1" hangingPunct="1">
              <a:lnSpc>
                <a:spcPct val="130000"/>
              </a:lnSpc>
              <a:defRPr/>
            </a:pPr>
            <a:r>
              <a:rPr lang="en-US" altLang="zh-CN" sz="2000" dirty="0">
                <a:solidFill>
                  <a:srgbClr val="FFC000"/>
                </a:solidFill>
                <a:latin typeface="Times New Roman" pitchFamily="18" charset="0"/>
                <a:ea typeface="楷体_GB2312" pitchFamily="49" charset="-122"/>
              </a:rPr>
              <a:t>1</a:t>
            </a:r>
            <a:r>
              <a:rPr lang="zh-CN" altLang="en-US" sz="2000" dirty="0">
                <a:solidFill>
                  <a:srgbClr val="FFC000"/>
                </a:solidFill>
                <a:latin typeface="Times New Roman" pitchFamily="18" charset="0"/>
                <a:ea typeface="楷体_GB2312" pitchFamily="49" charset="-122"/>
              </a:rPr>
              <a:t>）定义</a:t>
            </a:r>
          </a:p>
          <a:p>
            <a:pPr eaLnBrk="1" hangingPunct="1">
              <a:lnSpc>
                <a:spcPct val="130000"/>
              </a:lnSpc>
              <a:defRPr/>
            </a:pPr>
            <a:r>
              <a:rPr lang="zh-CN" altLang="en-US" sz="2000" dirty="0">
                <a:latin typeface="Times New Roman" pitchFamily="18" charset="0"/>
                <a:ea typeface="楷体_GB2312" pitchFamily="49" charset="-122"/>
              </a:rPr>
              <a:t>      用于规则左部和右部中所有符号形成集合为字汇表，记为</a:t>
            </a:r>
            <a:r>
              <a:rPr lang="en-US" altLang="zh-CN" sz="2000" dirty="0">
                <a:latin typeface="Times New Roman" pitchFamily="18" charset="0"/>
                <a:ea typeface="楷体_GB2312" pitchFamily="49" charset="-122"/>
              </a:rPr>
              <a:t>V</a:t>
            </a:r>
            <a:r>
              <a:rPr lang="zh-CN" altLang="en-US" sz="2000" dirty="0">
                <a:latin typeface="Times New Roman" pitchFamily="18" charset="0"/>
                <a:ea typeface="楷体_GB2312" pitchFamily="49" charset="-122"/>
              </a:rPr>
              <a:t>。</a:t>
            </a:r>
          </a:p>
          <a:p>
            <a:pPr eaLnBrk="1" hangingPunct="1">
              <a:lnSpc>
                <a:spcPct val="130000"/>
              </a:lnSpc>
              <a:defRPr/>
            </a:pPr>
            <a:r>
              <a:rPr lang="zh-CN" altLang="en-US" sz="2000" dirty="0">
                <a:latin typeface="Times New Roman" pitchFamily="18" charset="0"/>
                <a:ea typeface="楷体_GB2312" pitchFamily="49" charset="-122"/>
              </a:rPr>
              <a:t> </a:t>
            </a:r>
          </a:p>
          <a:p>
            <a:pPr eaLnBrk="1" hangingPunct="1">
              <a:lnSpc>
                <a:spcPct val="130000"/>
              </a:lnSpc>
              <a:defRPr/>
            </a:pPr>
            <a:r>
              <a:rPr lang="en-US" altLang="zh-CN" sz="2000" dirty="0">
                <a:solidFill>
                  <a:srgbClr val="FFC000"/>
                </a:solidFill>
                <a:latin typeface="Times New Roman" pitchFamily="18" charset="0"/>
                <a:ea typeface="楷体_GB2312" pitchFamily="49" charset="-122"/>
              </a:rPr>
              <a:t>2</a:t>
            </a:r>
            <a:r>
              <a:rPr lang="zh-CN" altLang="en-US" sz="2000" dirty="0">
                <a:solidFill>
                  <a:srgbClr val="FFC000"/>
                </a:solidFill>
                <a:latin typeface="Times New Roman" pitchFamily="18" charset="0"/>
                <a:ea typeface="楷体_GB2312" pitchFamily="49" charset="-122"/>
              </a:rPr>
              <a:t>）字汇表的分类</a:t>
            </a:r>
          </a:p>
          <a:p>
            <a:pPr eaLnBrk="1" hangingPunct="1">
              <a:lnSpc>
                <a:spcPct val="130000"/>
              </a:lnSpc>
              <a:defRPr/>
            </a:pPr>
            <a:r>
              <a:rPr lang="zh-CN" altLang="en-US" sz="2000" dirty="0">
                <a:latin typeface="Times New Roman" pitchFamily="18" charset="0"/>
                <a:ea typeface="楷体_GB2312" pitchFamily="49" charset="-122"/>
              </a:rPr>
              <a:t>（</a:t>
            </a:r>
            <a:r>
              <a:rPr lang="en-US" altLang="zh-CN" sz="2000" dirty="0">
                <a:latin typeface="Times New Roman" pitchFamily="18" charset="0"/>
                <a:ea typeface="楷体_GB2312" pitchFamily="49" charset="-122"/>
              </a:rPr>
              <a:t>1</a:t>
            </a:r>
            <a:r>
              <a:rPr lang="zh-CN" altLang="en-US" sz="2000" dirty="0">
                <a:latin typeface="Times New Roman" pitchFamily="18" charset="0"/>
                <a:ea typeface="楷体_GB2312" pitchFamily="49" charset="-122"/>
              </a:rPr>
              <a:t>）非终结符号</a:t>
            </a:r>
          </a:p>
          <a:p>
            <a:pPr eaLnBrk="1" hangingPunct="1">
              <a:lnSpc>
                <a:spcPct val="130000"/>
              </a:lnSpc>
              <a:defRPr/>
            </a:pPr>
            <a:r>
              <a:rPr lang="zh-CN" altLang="en-US" sz="2000" dirty="0">
                <a:latin typeface="Times New Roman" pitchFamily="18" charset="0"/>
                <a:ea typeface="楷体_GB2312" pitchFamily="49" charset="-122"/>
              </a:rPr>
              <a:t>      出现在规则左部，且能派生出符号或符号串的那些符号称为非终结符，也称语法实体或语法单位，它们的全体构成一个非终结符的集合，记为</a:t>
            </a:r>
            <a:r>
              <a:rPr lang="en-US" altLang="zh-CN" sz="2000" dirty="0">
                <a:latin typeface="Times New Roman" pitchFamily="18" charset="0"/>
                <a:ea typeface="楷体_GB2312" pitchFamily="49" charset="-122"/>
              </a:rPr>
              <a:t>V</a:t>
            </a:r>
            <a:r>
              <a:rPr lang="en-US" altLang="zh-CN" sz="2000" baseline="-25000" dirty="0">
                <a:latin typeface="Times New Roman" pitchFamily="18" charset="0"/>
                <a:ea typeface="楷体_GB2312" pitchFamily="49" charset="-122"/>
              </a:rPr>
              <a:t>N</a:t>
            </a:r>
            <a:endParaRPr lang="zh-CN" altLang="en-US" sz="2000" dirty="0">
              <a:latin typeface="Times New Roman" pitchFamily="18" charset="0"/>
              <a:ea typeface="楷体_GB2312" pitchFamily="49" charset="-122"/>
            </a:endParaRPr>
          </a:p>
        </p:txBody>
      </p:sp>
      <p:sp>
        <p:nvSpPr>
          <p:cNvPr id="6" name="Rectangle 2"/>
          <p:cNvSpPr>
            <a:spLocks noChangeArrowheads="1"/>
          </p:cNvSpPr>
          <p:nvPr/>
        </p:nvSpPr>
        <p:spPr bwMode="auto">
          <a:xfrm>
            <a:off x="1091768" y="241944"/>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7" name="Rectangle 4"/>
          <p:cNvSpPr>
            <a:spLocks noChangeArrowheads="1"/>
          </p:cNvSpPr>
          <p:nvPr/>
        </p:nvSpPr>
        <p:spPr bwMode="auto">
          <a:xfrm>
            <a:off x="1131455" y="4426170"/>
            <a:ext cx="8699500" cy="1692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nSpc>
                <a:spcPct val="130000"/>
              </a:lnSpc>
              <a:spcBef>
                <a:spcPct val="0"/>
              </a:spcBef>
              <a:buClrTx/>
              <a:buSzTx/>
              <a:buFontTx/>
              <a:buNone/>
              <a:defRPr/>
            </a:pPr>
            <a:r>
              <a:rPr lang="zh-CN" altLang="en-US" sz="2000" dirty="0">
                <a:latin typeface="Times New Roman" pitchFamily="18" charset="0"/>
                <a:ea typeface="楷体_GB2312" pitchFamily="49" charset="-122"/>
              </a:rPr>
              <a:t>（</a:t>
            </a:r>
            <a:r>
              <a:rPr lang="en-US" altLang="zh-CN" sz="2000" dirty="0">
                <a:latin typeface="Times New Roman" pitchFamily="18" charset="0"/>
                <a:ea typeface="楷体_GB2312" pitchFamily="49" charset="-122"/>
              </a:rPr>
              <a:t>2</a:t>
            </a:r>
            <a:r>
              <a:rPr lang="zh-CN" altLang="en-US" sz="2000" dirty="0">
                <a:latin typeface="Times New Roman" pitchFamily="18" charset="0"/>
                <a:ea typeface="楷体_GB2312" pitchFamily="49" charset="-122"/>
              </a:rPr>
              <a:t>）终结符号 </a:t>
            </a:r>
          </a:p>
          <a:p>
            <a:pPr>
              <a:lnSpc>
                <a:spcPct val="130000"/>
              </a:lnSpc>
              <a:spcBef>
                <a:spcPct val="0"/>
              </a:spcBef>
              <a:buClrTx/>
              <a:buSzTx/>
              <a:buFontTx/>
              <a:buNone/>
              <a:defRPr/>
            </a:pPr>
            <a:r>
              <a:rPr lang="zh-CN" altLang="en-US" sz="2000" dirty="0">
                <a:latin typeface="Times New Roman" pitchFamily="18" charset="0"/>
                <a:ea typeface="楷体_GB2312" pitchFamily="49" charset="-122"/>
              </a:rPr>
              <a:t>       规则中不属于</a:t>
            </a:r>
            <a:r>
              <a:rPr lang="en-US" altLang="zh-CN" sz="2000" dirty="0">
                <a:latin typeface="Times New Roman" pitchFamily="18" charset="0"/>
                <a:ea typeface="楷体_GB2312" pitchFamily="49" charset="-122"/>
              </a:rPr>
              <a:t>V</a:t>
            </a:r>
            <a:r>
              <a:rPr lang="en-US" altLang="zh-CN" sz="2000" baseline="-25000" dirty="0">
                <a:latin typeface="Times New Roman" pitchFamily="18" charset="0"/>
                <a:ea typeface="楷体_GB2312" pitchFamily="49" charset="-122"/>
              </a:rPr>
              <a:t>N</a:t>
            </a:r>
            <a:r>
              <a:rPr lang="zh-CN" altLang="en-US" sz="2000" dirty="0">
                <a:latin typeface="Times New Roman" pitchFamily="18" charset="0"/>
                <a:ea typeface="楷体_GB2312" pitchFamily="49" charset="-122"/>
              </a:rPr>
              <a:t>的那些符号称为终结符，它们的全体组成终结符的集合，记为</a:t>
            </a:r>
            <a:r>
              <a:rPr lang="en-US" altLang="zh-CN" sz="2000" dirty="0">
                <a:latin typeface="Times New Roman" pitchFamily="18" charset="0"/>
                <a:ea typeface="楷体_GB2312" pitchFamily="49" charset="-122"/>
              </a:rPr>
              <a:t>V</a:t>
            </a:r>
            <a:r>
              <a:rPr lang="en-US" altLang="zh-CN" sz="2000" baseline="-25000" dirty="0">
                <a:latin typeface="Times New Roman" pitchFamily="18" charset="0"/>
                <a:ea typeface="楷体_GB2312" pitchFamily="49" charset="-122"/>
              </a:rPr>
              <a:t>T</a:t>
            </a:r>
            <a:r>
              <a:rPr lang="en-US" altLang="zh-CN" sz="2000" dirty="0">
                <a:latin typeface="Times New Roman" pitchFamily="18" charset="0"/>
                <a:ea typeface="楷体_GB2312" pitchFamily="49" charset="-122"/>
              </a:rPr>
              <a:t> </a:t>
            </a:r>
            <a:r>
              <a:rPr lang="zh-CN" altLang="en-US" sz="2000" dirty="0">
                <a:latin typeface="Times New Roman" pitchFamily="18" charset="0"/>
                <a:ea typeface="楷体_GB2312" pitchFamily="49" charset="-122"/>
              </a:rPr>
              <a:t>。终结符一般出现在规则的右部。</a:t>
            </a:r>
          </a:p>
          <a:p>
            <a:pPr>
              <a:lnSpc>
                <a:spcPct val="130000"/>
              </a:lnSpc>
              <a:spcBef>
                <a:spcPct val="0"/>
              </a:spcBef>
              <a:buClrTx/>
              <a:buSzTx/>
              <a:buFontTx/>
              <a:buNone/>
              <a:defRPr/>
            </a:pPr>
            <a:r>
              <a:rPr lang="zh-CN" altLang="en-US" sz="2000" dirty="0">
                <a:latin typeface="Times New Roman" pitchFamily="18" charset="0"/>
                <a:ea typeface="楷体_GB2312" pitchFamily="49" charset="-122"/>
              </a:rPr>
              <a:t>       显然</a:t>
            </a:r>
            <a:r>
              <a:rPr lang="zh-CN" altLang="en-US" sz="2000" dirty="0" smtClean="0">
                <a:latin typeface="Times New Roman" pitchFamily="18" charset="0"/>
                <a:ea typeface="楷体_GB2312" pitchFamily="49" charset="-122"/>
              </a:rPr>
              <a:t>，</a:t>
            </a:r>
            <a:r>
              <a:rPr lang="en-US" altLang="zh-CN" sz="2000" dirty="0">
                <a:solidFill>
                  <a:srgbClr val="FFC000"/>
                </a:solidFill>
              </a:rPr>
              <a:t>V = V</a:t>
            </a:r>
            <a:r>
              <a:rPr lang="en-US" altLang="zh-CN" sz="2000" baseline="-25000" dirty="0">
                <a:solidFill>
                  <a:srgbClr val="FFC000"/>
                </a:solidFill>
              </a:rPr>
              <a:t>N</a:t>
            </a:r>
            <a:r>
              <a:rPr lang="zh-CN" altLang="zh-CN" sz="2000" dirty="0">
                <a:solidFill>
                  <a:srgbClr val="FFC000"/>
                </a:solidFill>
              </a:rPr>
              <a:t>∪</a:t>
            </a:r>
            <a:r>
              <a:rPr lang="en-US" altLang="zh-CN" sz="2000" dirty="0">
                <a:solidFill>
                  <a:srgbClr val="FFC000"/>
                </a:solidFill>
              </a:rPr>
              <a:t>V</a:t>
            </a:r>
            <a:r>
              <a:rPr lang="en-US" altLang="zh-CN" sz="2000" baseline="-25000" dirty="0">
                <a:solidFill>
                  <a:srgbClr val="FFC000"/>
                </a:solidFill>
              </a:rPr>
              <a:t>T</a:t>
            </a:r>
            <a:r>
              <a:rPr lang="zh-CN" altLang="zh-CN" sz="2000" dirty="0">
                <a:solidFill>
                  <a:srgbClr val="FFC000"/>
                </a:solidFill>
              </a:rPr>
              <a:t>，</a:t>
            </a:r>
            <a:r>
              <a:rPr lang="en-US" altLang="zh-CN" sz="2000" dirty="0">
                <a:solidFill>
                  <a:srgbClr val="FFC000"/>
                </a:solidFill>
              </a:rPr>
              <a:t>V</a:t>
            </a:r>
            <a:r>
              <a:rPr lang="en-US" altLang="zh-CN" sz="2000" baseline="-25000" dirty="0">
                <a:solidFill>
                  <a:srgbClr val="FFC000"/>
                </a:solidFill>
              </a:rPr>
              <a:t>N</a:t>
            </a:r>
            <a:r>
              <a:rPr lang="zh-CN" altLang="zh-CN" sz="2000" dirty="0">
                <a:solidFill>
                  <a:srgbClr val="FFC000"/>
                </a:solidFill>
              </a:rPr>
              <a:t>∩</a:t>
            </a:r>
            <a:r>
              <a:rPr lang="en-US" altLang="zh-CN" sz="2000" dirty="0">
                <a:solidFill>
                  <a:srgbClr val="FFC000"/>
                </a:solidFill>
              </a:rPr>
              <a:t>V</a:t>
            </a:r>
            <a:r>
              <a:rPr lang="en-US" altLang="zh-CN" sz="2000" baseline="-25000" dirty="0">
                <a:solidFill>
                  <a:srgbClr val="FFC000"/>
                </a:solidFill>
              </a:rPr>
              <a:t>T</a:t>
            </a:r>
            <a:r>
              <a:rPr lang="en-US" altLang="zh-CN" sz="2000" dirty="0">
                <a:solidFill>
                  <a:srgbClr val="FFC000"/>
                </a:solidFill>
              </a:rPr>
              <a:t> = Ø</a:t>
            </a:r>
            <a:r>
              <a:rPr lang="zh-CN" altLang="zh-CN" sz="2000" dirty="0">
                <a:solidFill>
                  <a:srgbClr val="FFC000"/>
                </a:solidFill>
              </a:rPr>
              <a:t>，</a:t>
            </a:r>
            <a:endParaRPr lang="en-US" altLang="zh-CN" sz="2000" dirty="0">
              <a:solidFill>
                <a:srgbClr val="FFC000"/>
              </a:solidFill>
              <a:latin typeface="Times New Roman" pitchFamily="18" charset="0"/>
              <a:ea typeface="楷体_GB2312" pitchFamily="49" charset="-122"/>
            </a:endParaRPr>
          </a:p>
        </p:txBody>
      </p:sp>
    </p:spTree>
    <p:extLst>
      <p:ext uri="{BB962C8B-B14F-4D97-AF65-F5344CB8AC3E}">
        <p14:creationId xmlns:p14="http://schemas.microsoft.com/office/powerpoint/2010/main" val="22947794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0791AD4D-A86C-45FC-A5C8-B358AA6BAFF4}" type="datetime1">
              <a:rPr lang="zh-CN" altLang="en-US"/>
              <a:pPr>
                <a:defRPr/>
              </a:pPr>
              <a:t>2021/3/3</a:t>
            </a:fld>
            <a:endParaRPr lang="zh-CN" altLang="en-US"/>
          </a:p>
        </p:txBody>
      </p:sp>
      <p:sp>
        <p:nvSpPr>
          <p:cNvPr id="1536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120EA56-3D9B-441D-8CB5-70683A3F7A49}" type="slidenum">
              <a:rPr lang="zh-CN" altLang="en-US" sz="1000">
                <a:solidFill>
                  <a:srgbClr val="9B9A98"/>
                </a:solidFill>
              </a:rPr>
              <a:pPr>
                <a:spcBef>
                  <a:spcPct val="0"/>
                </a:spcBef>
                <a:buClrTx/>
                <a:buSzTx/>
                <a:buFontTx/>
                <a:buNone/>
              </a:pPr>
              <a:t>4</a:t>
            </a:fld>
            <a:endParaRPr lang="zh-CN" altLang="en-US" sz="1000">
              <a:solidFill>
                <a:srgbClr val="9B9A98"/>
              </a:solidFill>
            </a:endParaRPr>
          </a:p>
        </p:txBody>
      </p:sp>
      <p:sp>
        <p:nvSpPr>
          <p:cNvPr id="2" name="内容占位符 2"/>
          <p:cNvSpPr>
            <a:spLocks noGrp="1"/>
          </p:cNvSpPr>
          <p:nvPr>
            <p:ph idx="1"/>
          </p:nvPr>
        </p:nvSpPr>
        <p:spPr>
          <a:xfrm>
            <a:off x="3381376" y="1476375"/>
            <a:ext cx="7046479" cy="4789488"/>
          </a:xfrm>
        </p:spPr>
        <p:txBody>
          <a:bodyPr>
            <a:normAutofit fontScale="92500" lnSpcReduction="10000"/>
          </a:bodyPr>
          <a:lstStyle/>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§2.1 </a:t>
            </a:r>
            <a:r>
              <a:rPr lang="zh-CN" altLang="en-US" sz="3600" b="1" dirty="0">
                <a:effectLst>
                  <a:outerShdw blurRad="38100" dist="38100" dir="2700000" algn="tl">
                    <a:srgbClr val="000000"/>
                  </a:outerShdw>
                </a:effectLst>
                <a:latin typeface="楷体_GB2312" pitchFamily="49" charset="-122"/>
                <a:ea typeface="楷体_GB2312" pitchFamily="49" charset="-122"/>
              </a:rPr>
              <a:t>引言</a:t>
            </a:r>
          </a:p>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a:t>
            </a:r>
            <a:r>
              <a:rPr lang="en-US" altLang="zh-CN" sz="3600" b="1" dirty="0" smtClean="0">
                <a:effectLst>
                  <a:outerShdw blurRad="38100" dist="38100" dir="2700000" algn="tl">
                    <a:srgbClr val="000000"/>
                  </a:outerShdw>
                </a:effectLst>
                <a:latin typeface="楷体_GB2312" pitchFamily="49" charset="-122"/>
                <a:ea typeface="楷体_GB2312" pitchFamily="49" charset="-122"/>
              </a:rPr>
              <a:t>2.2 </a:t>
            </a:r>
            <a:r>
              <a:rPr lang="zh-CN" altLang="en-US" sz="3600" b="1" dirty="0" smtClean="0">
                <a:effectLst>
                  <a:outerShdw blurRad="38100" dist="38100" dir="2700000" algn="tl">
                    <a:srgbClr val="000000"/>
                  </a:outerShdw>
                </a:effectLst>
                <a:latin typeface="楷体_GB2312" pitchFamily="49" charset="-122"/>
                <a:ea typeface="楷体_GB2312" pitchFamily="49" charset="-122"/>
              </a:rPr>
              <a:t>字母表</a:t>
            </a:r>
            <a:r>
              <a:rPr lang="zh-CN" altLang="en-US" sz="3600" b="1" dirty="0">
                <a:effectLst>
                  <a:outerShdw blurRad="38100" dist="38100" dir="2700000" algn="tl">
                    <a:srgbClr val="000000"/>
                  </a:outerShdw>
                </a:effectLst>
                <a:latin typeface="楷体_GB2312" pitchFamily="49" charset="-122"/>
                <a:ea typeface="楷体_GB2312" pitchFamily="49" charset="-122"/>
              </a:rPr>
              <a:t>和符号串的基本</a:t>
            </a:r>
            <a:r>
              <a:rPr lang="zh-CN" altLang="en-US" sz="3600" b="1" dirty="0" smtClean="0">
                <a:effectLst>
                  <a:outerShdw blurRad="38100" dist="38100" dir="2700000" algn="tl">
                    <a:srgbClr val="000000"/>
                  </a:outerShdw>
                </a:effectLst>
                <a:latin typeface="楷体_GB2312" pitchFamily="49" charset="-122"/>
                <a:ea typeface="楷体_GB2312" pitchFamily="49" charset="-122"/>
              </a:rPr>
              <a:t>概念</a:t>
            </a:r>
            <a:endParaRPr lang="en-US" altLang="zh-CN" sz="3600" b="1" dirty="0" smtClean="0">
              <a:effectLst>
                <a:outerShdw blurRad="38100" dist="38100" dir="2700000" algn="tl">
                  <a:srgbClr val="000000"/>
                </a:outerShdw>
              </a:effectLst>
              <a:latin typeface="楷体_GB2312" pitchFamily="49" charset="-122"/>
              <a:ea typeface="楷体_GB2312" pitchFamily="49" charset="-122"/>
            </a:endParaRPr>
          </a:p>
          <a:p>
            <a:pPr>
              <a:lnSpc>
                <a:spcPct val="130000"/>
              </a:lnSpc>
              <a:buFont typeface="Wingdings 2" panose="05020102010507070707" pitchFamily="18" charset="2"/>
              <a:buNone/>
              <a:defRPr/>
            </a:pPr>
            <a:r>
              <a:rPr lang="en-US" altLang="zh-CN" sz="3600" b="1" dirty="0" smtClean="0">
                <a:effectLst>
                  <a:outerShdw blurRad="38100" dist="38100" dir="2700000" algn="tl">
                    <a:srgbClr val="000000"/>
                  </a:outerShdw>
                </a:effectLst>
                <a:latin typeface="楷体_GB2312" pitchFamily="49" charset="-122"/>
                <a:ea typeface="楷体_GB2312" pitchFamily="49" charset="-122"/>
              </a:rPr>
              <a:t>§2.3 </a:t>
            </a:r>
            <a:r>
              <a:rPr lang="zh-CN" altLang="en-US" sz="3600" b="1" dirty="0" smtClean="0">
                <a:effectLst>
                  <a:outerShdw blurRad="38100" dist="38100" dir="2700000" algn="tl">
                    <a:srgbClr val="000000"/>
                  </a:outerShdw>
                </a:effectLst>
                <a:latin typeface="楷体_GB2312" pitchFamily="49" charset="-122"/>
                <a:ea typeface="楷体_GB2312" pitchFamily="49" charset="-122"/>
              </a:rPr>
              <a:t>用</a:t>
            </a:r>
            <a:r>
              <a:rPr lang="zh-CN" altLang="en-US" sz="3600" b="1" dirty="0">
                <a:effectLst>
                  <a:outerShdw blurRad="38100" dist="38100" dir="2700000" algn="tl">
                    <a:srgbClr val="000000"/>
                  </a:outerShdw>
                </a:effectLst>
                <a:latin typeface="楷体_GB2312" pitchFamily="49" charset="-122"/>
                <a:ea typeface="楷体_GB2312" pitchFamily="49" charset="-122"/>
              </a:rPr>
              <a:t>文法产生法描述语言</a:t>
            </a:r>
          </a:p>
          <a:p>
            <a:pPr eaLnBrk="1" hangingPunct="1">
              <a:lnSpc>
                <a:spcPct val="130000"/>
              </a:lnSpc>
              <a:spcBef>
                <a:spcPct val="0"/>
              </a:spcBef>
              <a:buClrTx/>
              <a:buSzTx/>
              <a:buFontTx/>
              <a:buNone/>
              <a:defRPr/>
            </a:pPr>
            <a:r>
              <a:rPr lang="en-US" altLang="zh-CN" sz="3600" b="1" dirty="0" smtClean="0">
                <a:effectLst>
                  <a:outerShdw blurRad="38100" dist="38100" dir="2700000" algn="tl">
                    <a:srgbClr val="000000"/>
                  </a:outerShdw>
                </a:effectLst>
                <a:latin typeface="楷体_GB2312" pitchFamily="49" charset="-122"/>
                <a:ea typeface="楷体_GB2312" pitchFamily="49" charset="-122"/>
              </a:rPr>
              <a:t>§</a:t>
            </a:r>
            <a:r>
              <a:rPr lang="en-US" altLang="zh-CN" sz="3600" b="1" dirty="0">
                <a:effectLst>
                  <a:outerShdw blurRad="38100" dist="38100" dir="2700000" algn="tl">
                    <a:srgbClr val="000000"/>
                  </a:outerShdw>
                </a:effectLst>
                <a:latin typeface="楷体_GB2312" pitchFamily="49" charset="-122"/>
                <a:ea typeface="楷体_GB2312" pitchFamily="49" charset="-122"/>
              </a:rPr>
              <a:t>2.4 </a:t>
            </a:r>
            <a:r>
              <a:rPr lang="zh-CN" altLang="en-US" sz="3600" b="1" dirty="0">
                <a:effectLst>
                  <a:outerShdw blurRad="38100" dist="38100" dir="2700000" algn="tl">
                    <a:srgbClr val="000000"/>
                  </a:outerShdw>
                </a:effectLst>
                <a:latin typeface="楷体_GB2312" pitchFamily="49" charset="-122"/>
                <a:ea typeface="楷体_GB2312" pitchFamily="49" charset="-122"/>
              </a:rPr>
              <a:t>语法分析初步</a:t>
            </a:r>
          </a:p>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§2.5 </a:t>
            </a:r>
            <a:r>
              <a:rPr lang="zh-CN" altLang="en-US" sz="3600" b="1" dirty="0">
                <a:effectLst>
                  <a:outerShdw blurRad="38100" dist="38100" dir="2700000" algn="tl">
                    <a:srgbClr val="000000"/>
                  </a:outerShdw>
                </a:effectLst>
                <a:latin typeface="楷体_GB2312" pitchFamily="49" charset="-122"/>
                <a:ea typeface="楷体_GB2312" pitchFamily="49" charset="-122"/>
              </a:rPr>
              <a:t>文法及语言的分类</a:t>
            </a:r>
          </a:p>
          <a:p>
            <a:pPr eaLnBrk="1" hangingPunct="1">
              <a:lnSpc>
                <a:spcPct val="130000"/>
              </a:lnSpc>
              <a:spcBef>
                <a:spcPct val="0"/>
              </a:spcBef>
              <a:buClrTx/>
              <a:buSzTx/>
              <a:buFontTx/>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§2.6 </a:t>
            </a:r>
            <a:r>
              <a:rPr lang="zh-CN" altLang="en-US" sz="3600" b="1" dirty="0">
                <a:effectLst>
                  <a:outerShdw blurRad="38100" dist="38100" dir="2700000" algn="tl">
                    <a:srgbClr val="000000"/>
                  </a:outerShdw>
                </a:effectLst>
                <a:latin typeface="楷体_GB2312" pitchFamily="49" charset="-122"/>
                <a:ea typeface="楷体_GB2312" pitchFamily="49" charset="-122"/>
              </a:rPr>
              <a:t>文法的其它表示</a:t>
            </a:r>
            <a:r>
              <a:rPr lang="zh-CN" altLang="en-US" sz="3600" b="1" dirty="0" smtClean="0">
                <a:effectLst>
                  <a:outerShdw blurRad="38100" dist="38100" dir="2700000" algn="tl">
                    <a:srgbClr val="000000"/>
                  </a:outerShdw>
                </a:effectLst>
                <a:latin typeface="楷体_GB2312" pitchFamily="49" charset="-122"/>
                <a:ea typeface="楷体_GB2312" pitchFamily="49" charset="-122"/>
              </a:rPr>
              <a:t>方法</a:t>
            </a:r>
            <a:endParaRPr lang="en-US" altLang="zh-CN" sz="3600" b="1" dirty="0" smtClean="0">
              <a:effectLst>
                <a:outerShdw blurRad="38100" dist="38100" dir="2700000" algn="tl">
                  <a:srgbClr val="000000"/>
                </a:outerShdw>
              </a:effectLst>
              <a:latin typeface="楷体_GB2312" pitchFamily="49" charset="-122"/>
              <a:ea typeface="楷体_GB2312" pitchFamily="49" charset="-122"/>
            </a:endParaRPr>
          </a:p>
          <a:p>
            <a:pPr>
              <a:lnSpc>
                <a:spcPct val="130000"/>
              </a:lnSpc>
              <a:spcBef>
                <a:spcPct val="0"/>
              </a:spcBef>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a:t>
            </a:r>
            <a:r>
              <a:rPr lang="en-US" altLang="zh-CN" sz="3600" b="1" dirty="0" smtClean="0">
                <a:effectLst>
                  <a:outerShdw blurRad="38100" dist="38100" dir="2700000" algn="tl">
                    <a:srgbClr val="000000"/>
                  </a:outerShdw>
                </a:effectLst>
                <a:latin typeface="楷体_GB2312" pitchFamily="49" charset="-122"/>
                <a:ea typeface="楷体_GB2312" pitchFamily="49" charset="-122"/>
              </a:rPr>
              <a:t>2.7 </a:t>
            </a:r>
            <a:r>
              <a:rPr lang="zh-CN" altLang="en-US" sz="3600" b="1" dirty="0" smtClean="0">
                <a:effectLst>
                  <a:outerShdw blurRad="38100" dist="38100" dir="2700000" algn="tl">
                    <a:srgbClr val="000000"/>
                  </a:outerShdw>
                </a:effectLst>
                <a:latin typeface="楷体_GB2312" pitchFamily="49" charset="-122"/>
                <a:ea typeface="楷体_GB2312" pitchFamily="49" charset="-122"/>
              </a:rPr>
              <a:t>文法</a:t>
            </a:r>
            <a:r>
              <a:rPr lang="zh-CN" altLang="en-US" sz="3600" b="1" dirty="0">
                <a:effectLst>
                  <a:outerShdw blurRad="38100" dist="38100" dir="2700000" algn="tl">
                    <a:srgbClr val="000000"/>
                  </a:outerShdw>
                </a:effectLst>
                <a:latin typeface="楷体_GB2312" pitchFamily="49" charset="-122"/>
                <a:ea typeface="楷体_GB2312" pitchFamily="49" charset="-122"/>
              </a:rPr>
              <a:t>实用性限制说明及小节</a:t>
            </a:r>
          </a:p>
        </p:txBody>
      </p:sp>
      <p:sp>
        <p:nvSpPr>
          <p:cNvPr id="15365" name="标题 1"/>
          <p:cNvSpPr>
            <a:spLocks/>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ctr" eaLnBrk="1" hangingPunct="1">
              <a:spcBef>
                <a:spcPct val="0"/>
              </a:spcBef>
              <a:buClrTx/>
              <a:buSzTx/>
              <a:buFontTx/>
              <a:buNone/>
            </a:pPr>
            <a:r>
              <a:rPr lang="zh-CN" altLang="en-US" sz="4800" b="1">
                <a:latin typeface="Times New Roman" panose="02020603050405020304" pitchFamily="18" charset="0"/>
              </a:rPr>
              <a:t>第二章  形式语言基本知识</a:t>
            </a:r>
          </a:p>
        </p:txBody>
      </p:sp>
    </p:spTree>
    <p:extLst>
      <p:ext uri="{BB962C8B-B14F-4D97-AF65-F5344CB8AC3E}">
        <p14:creationId xmlns:p14="http://schemas.microsoft.com/office/powerpoint/2010/main" val="2609503396"/>
      </p:ext>
    </p:extLst>
  </p:cSld>
  <p:clrMapOvr>
    <a:masterClrMapping/>
  </p:clrMapOvr>
  <p:transition>
    <p:zoom/>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BEB79346-C0B5-4AD9-B85D-8D3E26B77C01}" type="datetime1">
              <a:rPr lang="zh-CN" altLang="en-US"/>
              <a:pPr>
                <a:defRPr/>
              </a:pPr>
              <a:t>2021/3/3</a:t>
            </a:fld>
            <a:endParaRPr lang="zh-CN" altLang="en-US"/>
          </a:p>
        </p:txBody>
      </p:sp>
      <p:sp>
        <p:nvSpPr>
          <p:cNvPr id="7270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865D714-0EAF-4B21-8309-BA95D8276542}" type="slidenum">
              <a:rPr lang="zh-CN" altLang="en-US" sz="1000">
                <a:solidFill>
                  <a:srgbClr val="9B9A98"/>
                </a:solidFill>
              </a:rPr>
              <a:pPr>
                <a:spcBef>
                  <a:spcPct val="0"/>
                </a:spcBef>
                <a:buClrTx/>
                <a:buSzTx/>
                <a:buFontTx/>
                <a:buNone/>
              </a:pPr>
              <a:t>40</a:t>
            </a:fld>
            <a:endParaRPr lang="zh-CN" altLang="en-US" sz="1000">
              <a:solidFill>
                <a:srgbClr val="9B9A98"/>
              </a:solidFill>
            </a:endParaRPr>
          </a:p>
        </p:txBody>
      </p:sp>
      <p:sp>
        <p:nvSpPr>
          <p:cNvPr id="374791" name="Text Box 7"/>
          <p:cNvSpPr txBox="1">
            <a:spLocks noChangeArrowheads="1"/>
          </p:cNvSpPr>
          <p:nvPr/>
        </p:nvSpPr>
        <p:spPr bwMode="auto">
          <a:xfrm>
            <a:off x="1290206" y="4290567"/>
            <a:ext cx="8640762" cy="1532727"/>
          </a:xfrm>
          <a:prstGeom prst="rect">
            <a:avLst/>
          </a:prstGeom>
          <a:noFill/>
          <a:ln w="9525">
            <a:noFill/>
            <a:miter lim="800000"/>
            <a:headEnd/>
            <a:tailEnd/>
          </a:ln>
          <a:effectLst/>
        </p:spPr>
        <p:txBody>
          <a:bodyPr>
            <a:spAutoFit/>
          </a:bodyPr>
          <a:lstStyle/>
          <a:p>
            <a:pPr algn="just" eaLnBrk="1" hangingPunct="1">
              <a:lnSpc>
                <a:spcPct val="130000"/>
              </a:lnSpc>
              <a:defRPr/>
            </a:pPr>
            <a:r>
              <a:rPr kumimoji="1" lang="zh-CN" altLang="en-US" sz="2400" b="1" dirty="0" smtClean="0">
                <a:latin typeface="Times New Roman" pitchFamily="18" charset="0"/>
                <a:ea typeface="楷体_GB2312" pitchFamily="49" charset="-122"/>
              </a:rPr>
              <a:t>由此</a:t>
            </a:r>
            <a:r>
              <a:rPr kumimoji="1" lang="zh-CN" altLang="en-US" sz="2400" b="1" dirty="0">
                <a:latin typeface="Times New Roman" pitchFamily="18" charset="0"/>
                <a:ea typeface="楷体_GB2312" pitchFamily="49" charset="-122"/>
              </a:rPr>
              <a:t>得： </a:t>
            </a:r>
            <a:r>
              <a:rPr kumimoji="1" lang="en-US" altLang="zh-CN" sz="2400" b="1" dirty="0">
                <a:latin typeface="Times New Roman" pitchFamily="18" charset="0"/>
                <a:ea typeface="楷体_GB2312" pitchFamily="49" charset="-122"/>
              </a:rPr>
              <a:t>V</a:t>
            </a:r>
            <a:r>
              <a:rPr kumimoji="1" lang="en-US" altLang="zh-CN" sz="2400" b="1" baseline="-25000" dirty="0">
                <a:latin typeface="Times New Roman" pitchFamily="18" charset="0"/>
                <a:ea typeface="楷体_GB2312" pitchFamily="49" charset="-122"/>
              </a:rPr>
              <a:t>N</a:t>
            </a:r>
            <a:r>
              <a:rPr kumimoji="1" lang="en-US" altLang="zh-CN" sz="2400" b="1" dirty="0">
                <a:latin typeface="Times New Roman" pitchFamily="18" charset="0"/>
                <a:ea typeface="楷体_GB2312" pitchFamily="49" charset="-122"/>
              </a:rPr>
              <a:t> </a:t>
            </a:r>
            <a:r>
              <a:rPr kumimoji="1" lang="en-US" altLang="zh-CN" sz="2400" b="1" dirty="0">
                <a:latin typeface="Times New Roman" pitchFamily="18" charset="0"/>
                <a:ea typeface="楷体_GB2312" pitchFamily="49" charset="-122"/>
                <a:cs typeface="Courier New" pitchFamily="49" charset="0"/>
              </a:rPr>
              <a:t>={〈</a:t>
            </a:r>
            <a:r>
              <a:rPr kumimoji="1" lang="zh-CN" altLang="en-US" sz="2400" b="1" dirty="0">
                <a:latin typeface="Times New Roman" pitchFamily="18" charset="0"/>
                <a:ea typeface="楷体_GB2312" pitchFamily="49" charset="-122"/>
                <a:cs typeface="Courier New" pitchFamily="49" charset="0"/>
              </a:rPr>
              <a:t>字母</a:t>
            </a:r>
            <a:r>
              <a:rPr kumimoji="1" lang="en-US" altLang="zh-CN" sz="2400" b="1" dirty="0">
                <a:latin typeface="Times New Roman" pitchFamily="18" charset="0"/>
                <a:ea typeface="楷体_GB2312" pitchFamily="49" charset="-122"/>
                <a:cs typeface="Courier New" pitchFamily="49" charset="0"/>
              </a:rPr>
              <a:t>〉,〈</a:t>
            </a:r>
            <a:r>
              <a:rPr kumimoji="1" lang="zh-CN" altLang="en-US" sz="2400" b="1" dirty="0">
                <a:latin typeface="Times New Roman" pitchFamily="18" charset="0"/>
                <a:ea typeface="楷体_GB2312" pitchFamily="49" charset="-122"/>
                <a:cs typeface="Courier New" pitchFamily="49" charset="0"/>
              </a:rPr>
              <a:t>数字</a:t>
            </a:r>
            <a:r>
              <a:rPr kumimoji="1" lang="en-US" altLang="zh-CN" sz="2400" b="1" dirty="0">
                <a:latin typeface="Times New Roman" pitchFamily="18" charset="0"/>
                <a:ea typeface="楷体_GB2312" pitchFamily="49" charset="-122"/>
                <a:cs typeface="Courier New" pitchFamily="49" charset="0"/>
              </a:rPr>
              <a:t>〉,〈</a:t>
            </a:r>
            <a:r>
              <a:rPr kumimoji="1" lang="zh-CN" altLang="en-US" sz="2400" b="1" dirty="0">
                <a:latin typeface="Times New Roman" pitchFamily="18" charset="0"/>
                <a:ea typeface="楷体_GB2312" pitchFamily="49" charset="-122"/>
                <a:cs typeface="Courier New" pitchFamily="49" charset="0"/>
              </a:rPr>
              <a:t>标识符</a:t>
            </a:r>
            <a:r>
              <a:rPr kumimoji="1" lang="en-US" altLang="zh-CN" sz="2400" b="1" dirty="0">
                <a:latin typeface="Times New Roman" pitchFamily="18" charset="0"/>
                <a:ea typeface="楷体_GB2312" pitchFamily="49" charset="-122"/>
                <a:cs typeface="Courier New" pitchFamily="49" charset="0"/>
              </a:rPr>
              <a:t>〉}</a:t>
            </a:r>
          </a:p>
          <a:p>
            <a:pPr algn="just" eaLnBrk="1" hangingPunct="1">
              <a:lnSpc>
                <a:spcPct val="130000"/>
              </a:lnSpc>
              <a:defRPr/>
            </a:pPr>
            <a:r>
              <a:rPr kumimoji="1" lang="en-US" altLang="zh-CN" sz="2400" b="1" dirty="0">
                <a:latin typeface="Times New Roman" pitchFamily="18" charset="0"/>
                <a:ea typeface="楷体_GB2312" pitchFamily="49" charset="-122"/>
              </a:rPr>
              <a:t>                 V</a:t>
            </a:r>
            <a:r>
              <a:rPr kumimoji="1" lang="en-US" altLang="zh-CN" sz="2400" b="1" baseline="-25000" dirty="0">
                <a:latin typeface="Times New Roman" pitchFamily="18" charset="0"/>
                <a:ea typeface="楷体_GB2312" pitchFamily="49" charset="-122"/>
              </a:rPr>
              <a:t>T</a:t>
            </a:r>
            <a:r>
              <a:rPr kumimoji="1" lang="en-US" altLang="zh-CN" sz="2400" b="1" dirty="0">
                <a:latin typeface="Times New Roman" pitchFamily="18" charset="0"/>
                <a:ea typeface="楷体_GB2312" pitchFamily="49" charset="-122"/>
              </a:rPr>
              <a:t>={</a:t>
            </a:r>
            <a:r>
              <a:rPr kumimoji="1" lang="en-US" altLang="zh-CN" sz="2400" b="1" dirty="0" err="1">
                <a:latin typeface="Times New Roman" pitchFamily="18" charset="0"/>
                <a:ea typeface="楷体_GB2312" pitchFamily="49" charset="-122"/>
              </a:rPr>
              <a:t>a,b</a:t>
            </a:r>
            <a:r>
              <a:rPr kumimoji="1" lang="en-US" altLang="zh-CN" sz="2400" b="1" dirty="0">
                <a:latin typeface="Times New Roman" pitchFamily="18" charset="0"/>
                <a:ea typeface="楷体_GB2312" pitchFamily="49" charset="-122"/>
              </a:rPr>
              <a:t>,…,z,0,1,…</a:t>
            </a:r>
            <a:r>
              <a:rPr kumimoji="1" lang="en-US" altLang="zh-CN" sz="2400" b="1" dirty="0" smtClean="0">
                <a:latin typeface="Times New Roman" pitchFamily="18" charset="0"/>
                <a:ea typeface="楷体_GB2312" pitchFamily="49" charset="-122"/>
              </a:rPr>
              <a:t>9, }</a:t>
            </a:r>
            <a:endParaRPr kumimoji="1" lang="en-US" altLang="zh-CN" sz="2400" b="1" dirty="0">
              <a:latin typeface="Times New Roman" pitchFamily="18" charset="0"/>
              <a:ea typeface="楷体_GB2312" pitchFamily="49" charset="-122"/>
            </a:endParaRPr>
          </a:p>
          <a:p>
            <a:pPr algn="just" eaLnBrk="1" hangingPunct="1">
              <a:lnSpc>
                <a:spcPct val="130000"/>
              </a:lnSpc>
              <a:defRPr/>
            </a:pPr>
            <a:endParaRPr kumimoji="1" lang="zh-CN" altLang="en-US" sz="2400" b="1" dirty="0">
              <a:latin typeface="Times New Roman" pitchFamily="18" charset="0"/>
              <a:ea typeface="楷体_GB2312" pitchFamily="49" charset="-122"/>
            </a:endParaRPr>
          </a:p>
        </p:txBody>
      </p:sp>
      <p:sp>
        <p:nvSpPr>
          <p:cNvPr id="8" name="Rectangle 2"/>
          <p:cNvSpPr>
            <a:spLocks noChangeArrowheads="1"/>
          </p:cNvSpPr>
          <p:nvPr/>
        </p:nvSpPr>
        <p:spPr bwMode="auto">
          <a:xfrm>
            <a:off x="1091768" y="241944"/>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9" name="Rectangle 5"/>
          <p:cNvSpPr>
            <a:spLocks noChangeArrowheads="1"/>
          </p:cNvSpPr>
          <p:nvPr/>
        </p:nvSpPr>
        <p:spPr bwMode="auto">
          <a:xfrm>
            <a:off x="1248063" y="1543661"/>
            <a:ext cx="9909931" cy="27469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eaLnBrk="1" hangingPunct="1">
              <a:lnSpc>
                <a:spcPct val="120000"/>
              </a:lnSpc>
              <a:spcBef>
                <a:spcPct val="0"/>
              </a:spcBef>
              <a:buClrTx/>
              <a:buSzTx/>
              <a:buFontTx/>
              <a:buNone/>
            </a:pPr>
            <a:r>
              <a:rPr lang="zh-CN" altLang="en-US" sz="2300" b="1" dirty="0" smtClean="0">
                <a:solidFill>
                  <a:srgbClr val="FFC000"/>
                </a:solidFill>
                <a:latin typeface="Times New Roman" panose="02020603050405020304" pitchFamily="18" charset="0"/>
                <a:ea typeface="楷体_GB2312" pitchFamily="49" charset="-122"/>
              </a:rPr>
              <a:t>例如：</a:t>
            </a:r>
            <a:endParaRPr lang="en-US" altLang="zh-CN" sz="2300" b="1" dirty="0" smtClean="0">
              <a:solidFill>
                <a:srgbClr val="FFC000"/>
              </a:solidFill>
              <a:latin typeface="Times New Roman" panose="02020603050405020304" pitchFamily="18" charset="0"/>
              <a:ea typeface="楷体_GB2312" pitchFamily="49" charset="-122"/>
            </a:endParaRPr>
          </a:p>
          <a:p>
            <a:pPr algn="just" eaLnBrk="1" hangingPunct="1">
              <a:lnSpc>
                <a:spcPct val="120000"/>
              </a:lnSpc>
              <a:spcBef>
                <a:spcPct val="0"/>
              </a:spcBef>
              <a:buClrTx/>
              <a:buSzTx/>
              <a:buFontTx/>
              <a:buNone/>
            </a:pPr>
            <a:r>
              <a:rPr lang="en-US" altLang="zh-CN" sz="2300" b="1" dirty="0" smtClean="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标识符</a:t>
            </a: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      </a:t>
            </a:r>
          </a:p>
          <a:p>
            <a:pPr algn="just" eaLnBrk="1" hangingPunct="1">
              <a:lnSpc>
                <a:spcPct val="120000"/>
              </a:lnSpc>
              <a:spcBef>
                <a:spcPct val="0"/>
              </a:spcBef>
              <a:buClrTx/>
              <a:buSzTx/>
              <a:buFontTx/>
              <a:buNone/>
            </a:pPr>
            <a:r>
              <a:rPr lang="zh-CN" altLang="en-US" sz="2300" b="1" dirty="0">
                <a:solidFill>
                  <a:srgbClr val="FFC000"/>
                </a:solidFill>
                <a:latin typeface="Times New Roman" panose="02020603050405020304" pitchFamily="18" charset="0"/>
                <a:ea typeface="楷体_GB2312" pitchFamily="49" charset="-122"/>
              </a:rPr>
              <a:t>  而</a:t>
            </a:r>
            <a:r>
              <a:rPr lang="en-US" altLang="zh-CN" sz="2300" b="1" dirty="0">
                <a:solidFill>
                  <a:srgbClr val="FFC000"/>
                </a:solidFill>
                <a:latin typeface="Times New Roman" panose="02020603050405020304" pitchFamily="18" charset="0"/>
                <a:ea typeface="楷体_GB2312" pitchFamily="49" charset="-122"/>
              </a:rPr>
              <a:t></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字母</a:t>
            </a:r>
            <a:r>
              <a:rPr lang="en-US" altLang="zh-CN" sz="2300" b="1" dirty="0">
                <a:solidFill>
                  <a:srgbClr val="FFC000"/>
                </a:solidFill>
                <a:latin typeface="Times New Roman" panose="02020603050405020304" pitchFamily="18" charset="0"/>
                <a:ea typeface="楷体_GB2312" pitchFamily="49" charset="-122"/>
              </a:rPr>
              <a:t>〉∷=A|B|C|D|…|</a:t>
            </a:r>
            <a:r>
              <a:rPr lang="en-US" altLang="zh-CN" sz="2300" b="1" dirty="0" err="1">
                <a:solidFill>
                  <a:srgbClr val="FFC000"/>
                </a:solidFill>
                <a:latin typeface="Times New Roman" panose="02020603050405020304" pitchFamily="18" charset="0"/>
                <a:ea typeface="楷体_GB2312" pitchFamily="49" charset="-122"/>
              </a:rPr>
              <a:t>Z|a|b|c|d</a:t>
            </a:r>
            <a:r>
              <a:rPr lang="en-US" altLang="zh-CN" sz="2300" b="1" dirty="0">
                <a:solidFill>
                  <a:srgbClr val="FFC000"/>
                </a:solidFill>
                <a:latin typeface="Times New Roman" panose="02020603050405020304" pitchFamily="18" charset="0"/>
                <a:ea typeface="楷体_GB2312" pitchFamily="49" charset="-122"/>
              </a:rPr>
              <a:t>|…|z</a:t>
            </a:r>
          </a:p>
          <a:p>
            <a:pPr algn="just" eaLnBrk="1" hangingPunct="1">
              <a:lnSpc>
                <a:spcPct val="120000"/>
              </a:lnSpc>
              <a:spcBef>
                <a:spcPct val="0"/>
              </a:spcBef>
              <a:buClrTx/>
              <a:buSzTx/>
              <a:buFontTx/>
              <a:buNone/>
            </a:pPr>
            <a:r>
              <a:rPr lang="en-US" altLang="zh-CN" sz="2300" b="1" dirty="0">
                <a:solidFill>
                  <a:srgbClr val="FFC000"/>
                </a:solidFill>
                <a:latin typeface="Times New Roman" panose="02020603050405020304" pitchFamily="18" charset="0"/>
                <a:ea typeface="楷体_GB2312" pitchFamily="49" charset="-122"/>
              </a:rPr>
              <a:t>〈</a:t>
            </a:r>
            <a:r>
              <a:rPr lang="zh-CN" altLang="en-US" sz="2300" b="1" dirty="0">
                <a:solidFill>
                  <a:srgbClr val="FFC000"/>
                </a:solidFill>
                <a:latin typeface="Times New Roman" panose="02020603050405020304" pitchFamily="18" charset="0"/>
                <a:ea typeface="楷体_GB2312" pitchFamily="49" charset="-122"/>
              </a:rPr>
              <a:t>数字</a:t>
            </a:r>
            <a:r>
              <a:rPr lang="en-US" altLang="zh-CN" sz="2300" b="1" dirty="0">
                <a:solidFill>
                  <a:srgbClr val="FFC000"/>
                </a:solidFill>
                <a:latin typeface="Times New Roman" panose="02020603050405020304" pitchFamily="18" charset="0"/>
                <a:ea typeface="楷体_GB2312" pitchFamily="49" charset="-122"/>
              </a:rPr>
              <a:t>〉∷=0|1|2|…|9</a:t>
            </a:r>
            <a:r>
              <a:rPr lang="en-US" altLang="zh-CN" sz="2300" b="1" dirty="0">
                <a:solidFill>
                  <a:srgbClr val="FFC000"/>
                </a:solidFill>
                <a:ea typeface="宋体" panose="02010600030101010101" pitchFamily="2" charset="-122"/>
              </a:rPr>
              <a:t></a:t>
            </a:r>
          </a:p>
          <a:p>
            <a:pPr eaLnBrk="1" hangingPunct="1">
              <a:spcBef>
                <a:spcPct val="50000"/>
              </a:spcBef>
              <a:buClrTx/>
              <a:buSzTx/>
              <a:buFontTx/>
              <a:buNone/>
            </a:pPr>
            <a:endParaRPr lang="en-US" altLang="zh-CN" sz="2300" b="1" dirty="0">
              <a:solidFill>
                <a:srgbClr val="FFFF00"/>
              </a:solidFill>
              <a:ea typeface="宋体" panose="02010600030101010101" pitchFamily="2" charset="-122"/>
            </a:endParaRPr>
          </a:p>
        </p:txBody>
      </p:sp>
    </p:spTree>
    <p:extLst>
      <p:ext uri="{BB962C8B-B14F-4D97-AF65-F5344CB8AC3E}">
        <p14:creationId xmlns:p14="http://schemas.microsoft.com/office/powerpoint/2010/main" val="4523332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374791">
                                            <p:txEl>
                                              <p:pRg st="0" end="0"/>
                                            </p:txEl>
                                          </p:spTgt>
                                        </p:tgtEl>
                                        <p:attrNameLst>
                                          <p:attrName>style.visibility</p:attrName>
                                        </p:attrNameLst>
                                      </p:cBhvr>
                                      <p:to>
                                        <p:strVal val="visible"/>
                                      </p:to>
                                    </p:set>
                                    <p:animEffect transition="in" filter="blinds(horizontal)">
                                      <p:cBhvr>
                                        <p:cTn id="7" dur="500"/>
                                        <p:tgtEl>
                                          <p:spTgt spid="374791">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74791">
                                            <p:txEl>
                                              <p:pRg st="1" end="1"/>
                                            </p:txEl>
                                          </p:spTgt>
                                        </p:tgtEl>
                                        <p:attrNameLst>
                                          <p:attrName>style.visibility</p:attrName>
                                        </p:attrNameLst>
                                      </p:cBhvr>
                                      <p:to>
                                        <p:strVal val="visible"/>
                                      </p:to>
                                    </p:set>
                                    <p:animEffect transition="in" filter="blinds(horizontal)">
                                      <p:cBhvr>
                                        <p:cTn id="10" dur="500"/>
                                        <p:tgtEl>
                                          <p:spTgt spid="37479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22036" y="1230852"/>
            <a:ext cx="10686473" cy="923330"/>
          </a:xfrm>
          <a:prstGeom prst="rect">
            <a:avLst/>
          </a:prstGeom>
        </p:spPr>
        <p:txBody>
          <a:bodyPr wrap="square">
            <a:spAutoFit/>
          </a:bodyPr>
          <a:lstStyle/>
          <a:p>
            <a:r>
              <a:rPr lang="zh-CN" altLang="en-US" b="1" dirty="0" smtClean="0">
                <a:solidFill>
                  <a:srgbClr val="666666"/>
                </a:solidFill>
                <a:latin typeface="Times New Roman" panose="02020603050405020304" pitchFamily="18" charset="0"/>
              </a:rPr>
              <a:t>判断题：</a:t>
            </a:r>
            <a:endParaRPr lang="en-US" altLang="zh-CN" b="1" dirty="0" smtClean="0">
              <a:solidFill>
                <a:srgbClr val="666666"/>
              </a:solidFill>
              <a:latin typeface="Times New Roman" panose="02020603050405020304" pitchFamily="18" charset="0"/>
            </a:endParaRPr>
          </a:p>
          <a:p>
            <a:r>
              <a:rPr lang="en-US" altLang="zh-CN" b="1" i="0" dirty="0">
                <a:solidFill>
                  <a:srgbClr val="666666"/>
                </a:solidFill>
                <a:effectLst/>
                <a:latin typeface="Times New Roman" panose="02020603050405020304" pitchFamily="18" charset="0"/>
              </a:rPr>
              <a:t> </a:t>
            </a:r>
            <a:r>
              <a:rPr lang="en-US" altLang="zh-CN" b="1" i="0" dirty="0" smtClean="0">
                <a:solidFill>
                  <a:srgbClr val="666666"/>
                </a:solidFill>
                <a:effectLst/>
                <a:latin typeface="Times New Roman" panose="02020603050405020304" pitchFamily="18" charset="0"/>
              </a:rPr>
              <a:t>1</a:t>
            </a:r>
            <a:r>
              <a:rPr lang="zh-CN" altLang="en-US" b="1" i="0" dirty="0" smtClean="0">
                <a:solidFill>
                  <a:srgbClr val="666666"/>
                </a:solidFill>
                <a:effectLst/>
                <a:latin typeface="Times New Roman" panose="02020603050405020304" pitchFamily="18" charset="0"/>
              </a:rPr>
              <a:t>、</a:t>
            </a:r>
            <a:r>
              <a:rPr lang="en-US" altLang="zh-CN" b="1" i="0" dirty="0" smtClean="0">
                <a:solidFill>
                  <a:srgbClr val="666666"/>
                </a:solidFill>
                <a:effectLst/>
                <a:latin typeface="Times New Roman" panose="02020603050405020304" pitchFamily="18" charset="0"/>
              </a:rPr>
              <a:t>G[A]: A::=[B     B::=D]C     C::=AC | </a:t>
            </a:r>
            <a:r>
              <a:rPr lang="el-GR" altLang="zh-CN" b="1" i="0" dirty="0" smtClean="0">
                <a:solidFill>
                  <a:srgbClr val="666666"/>
                </a:solidFill>
                <a:effectLst/>
                <a:latin typeface="Times New Roman" panose="02020603050405020304" pitchFamily="18" charset="0"/>
              </a:rPr>
              <a:t>ε   </a:t>
            </a:r>
            <a:r>
              <a:rPr lang="en-US" altLang="zh-CN" b="1" i="0" dirty="0" smtClean="0">
                <a:solidFill>
                  <a:srgbClr val="666666"/>
                </a:solidFill>
                <a:effectLst/>
                <a:latin typeface="Times New Roman" panose="02020603050405020304" pitchFamily="18" charset="0"/>
              </a:rPr>
              <a:t>D::=aC | </a:t>
            </a:r>
            <a:r>
              <a:rPr lang="en-US" altLang="zh-CN" b="1" i="0" dirty="0" err="1" smtClean="0">
                <a:solidFill>
                  <a:srgbClr val="666666"/>
                </a:solidFill>
                <a:effectLst/>
                <a:latin typeface="Times New Roman" panose="02020603050405020304" pitchFamily="18" charset="0"/>
              </a:rPr>
              <a:t>bC</a:t>
            </a:r>
            <a:r>
              <a:rPr lang="en-US" altLang="zh-CN" b="1" i="0" dirty="0" smtClean="0">
                <a:solidFill>
                  <a:srgbClr val="666666"/>
                </a:solidFill>
                <a:effectLst/>
                <a:latin typeface="Times New Roman" panose="02020603050405020304" pitchFamily="18" charset="0"/>
              </a:rPr>
              <a:t> | </a:t>
            </a:r>
            <a:r>
              <a:rPr lang="el-GR" altLang="zh-CN" b="1" i="0" dirty="0" smtClean="0">
                <a:solidFill>
                  <a:srgbClr val="666666"/>
                </a:solidFill>
                <a:effectLst/>
                <a:latin typeface="Times New Roman" panose="02020603050405020304" pitchFamily="18" charset="0"/>
              </a:rPr>
              <a:t>ε</a:t>
            </a:r>
            <a:r>
              <a:rPr lang="el-GR" altLang="zh-CN" b="0" i="0" dirty="0" smtClean="0">
                <a:solidFill>
                  <a:srgbClr val="666666"/>
                </a:solidFill>
                <a:effectLst/>
                <a:latin typeface="Arial" panose="020B0604020202020204" pitchFamily="34" charset="0"/>
              </a:rPr>
              <a:t> </a:t>
            </a:r>
            <a:r>
              <a:rPr lang="zh-CN" altLang="en-US" b="0" i="0" dirty="0" smtClean="0">
                <a:solidFill>
                  <a:srgbClr val="666666"/>
                </a:solidFill>
                <a:effectLst/>
                <a:latin typeface="Arial" panose="020B0604020202020204" pitchFamily="34" charset="0"/>
              </a:rPr>
              <a:t>的非终结符号集合</a:t>
            </a:r>
            <a:r>
              <a:rPr lang="zh-CN" altLang="en-US" b="1" i="0" dirty="0" smtClean="0">
                <a:solidFill>
                  <a:srgbClr val="000000"/>
                </a:solidFill>
                <a:effectLst/>
                <a:latin typeface="Times New Roman" panose="02020603050405020304" pitchFamily="18" charset="0"/>
              </a:rPr>
              <a:t> </a:t>
            </a:r>
            <a:r>
              <a:rPr lang="en-US" altLang="zh-CN" b="1" i="0" dirty="0" smtClean="0">
                <a:solidFill>
                  <a:srgbClr val="000000"/>
                </a:solidFill>
                <a:effectLst/>
                <a:latin typeface="Times New Roman" panose="02020603050405020304" pitchFamily="18" charset="0"/>
              </a:rPr>
              <a:t>V</a:t>
            </a:r>
            <a:r>
              <a:rPr lang="en-US" altLang="zh-CN" b="1" i="0" baseline="-25000" dirty="0" smtClean="0">
                <a:solidFill>
                  <a:srgbClr val="000000"/>
                </a:solidFill>
                <a:effectLst/>
                <a:latin typeface="Times New Roman" panose="02020603050405020304" pitchFamily="18" charset="0"/>
              </a:rPr>
              <a:t>T</a:t>
            </a:r>
            <a:r>
              <a:rPr lang="en-US" altLang="zh-CN" b="1" i="0" dirty="0" smtClean="0">
                <a:solidFill>
                  <a:srgbClr val="000000"/>
                </a:solidFill>
                <a:effectLst/>
                <a:latin typeface="Times New Roman" panose="02020603050405020304" pitchFamily="18" charset="0"/>
              </a:rPr>
              <a:t>={a, b, [, ]</a:t>
            </a:r>
            <a:r>
              <a:rPr lang="zh-CN" altLang="en-US" b="1" i="0" dirty="0" smtClean="0">
                <a:solidFill>
                  <a:srgbClr val="000000"/>
                </a:solidFill>
                <a:effectLst/>
                <a:latin typeface="Times New Roman" panose="02020603050405020304" pitchFamily="18" charset="0"/>
              </a:rPr>
              <a:t>， </a:t>
            </a:r>
            <a:r>
              <a:rPr lang="el-GR" altLang="zh-CN" b="1" i="0" dirty="0" smtClean="0">
                <a:solidFill>
                  <a:srgbClr val="000000"/>
                </a:solidFill>
                <a:effectLst/>
                <a:latin typeface="Times New Roman" panose="02020603050405020304" pitchFamily="18" charset="0"/>
              </a:rPr>
              <a:t>ε}</a:t>
            </a:r>
            <a:endParaRPr lang="en-US" altLang="zh-CN" b="1" i="0" dirty="0" smtClean="0">
              <a:solidFill>
                <a:srgbClr val="000000"/>
              </a:solidFill>
              <a:effectLst/>
              <a:latin typeface="Times New Roman" panose="02020603050405020304" pitchFamily="18" charset="0"/>
            </a:endParaRPr>
          </a:p>
          <a:p>
            <a:r>
              <a:rPr lang="en-US" altLang="zh-CN" b="1" dirty="0" smtClean="0">
                <a:solidFill>
                  <a:srgbClr val="000000"/>
                </a:solidFill>
                <a:latin typeface="Times New Roman" panose="02020603050405020304" pitchFamily="18" charset="0"/>
              </a:rPr>
              <a:t> 2</a:t>
            </a:r>
            <a:r>
              <a:rPr lang="zh-CN" altLang="en-US" b="1" dirty="0" smtClean="0">
                <a:solidFill>
                  <a:srgbClr val="000000"/>
                </a:solidFill>
                <a:latin typeface="Times New Roman" panose="02020603050405020304" pitchFamily="18" charset="0"/>
              </a:rPr>
              <a:t>、</a:t>
            </a:r>
            <a:r>
              <a:rPr lang="zh-CN" altLang="en-US" dirty="0"/>
              <a:t>字汇表中的某个符号不可能既是终结符又是非终结符</a:t>
            </a:r>
            <a:r>
              <a:rPr lang="el-GR" altLang="zh-CN" b="1" i="0" dirty="0" smtClean="0">
                <a:solidFill>
                  <a:srgbClr val="000000"/>
                </a:solidFill>
                <a:effectLst/>
                <a:latin typeface="Times New Roman" panose="02020603050405020304" pitchFamily="18" charset="0"/>
              </a:rPr>
              <a:t> </a:t>
            </a:r>
            <a:r>
              <a:rPr lang="zh-CN" altLang="en-US" b="1" i="0" dirty="0" smtClean="0">
                <a:solidFill>
                  <a:srgbClr val="000000"/>
                </a:solidFill>
                <a:effectLst/>
                <a:latin typeface="Times New Roman" panose="02020603050405020304" pitchFamily="18" charset="0"/>
              </a:rPr>
              <a:t>。</a:t>
            </a:r>
            <a:endParaRPr lang="zh-CN" altLang="en-US" dirty="0"/>
          </a:p>
        </p:txBody>
      </p:sp>
      <p:sp>
        <p:nvSpPr>
          <p:cNvPr id="3" name="矩形 2"/>
          <p:cNvSpPr/>
          <p:nvPr/>
        </p:nvSpPr>
        <p:spPr>
          <a:xfrm>
            <a:off x="1385454" y="3307037"/>
            <a:ext cx="6096000" cy="1823576"/>
          </a:xfrm>
          <a:prstGeom prst="rect">
            <a:avLst/>
          </a:prstGeom>
        </p:spPr>
        <p:txBody>
          <a:bodyPr>
            <a:spAutoFit/>
          </a:bodyPr>
          <a:lstStyle/>
          <a:p>
            <a:pPr algn="just">
              <a:lnSpc>
                <a:spcPct val="125000"/>
              </a:lnSpc>
              <a:spcAft>
                <a:spcPts val="0"/>
              </a:spcAft>
            </a:pPr>
            <a:r>
              <a:rPr lang="zh-CN" altLang="zh-CN" kern="100" dirty="0" smtClean="0">
                <a:latin typeface="Times New Roman" panose="02020603050405020304" pitchFamily="18" charset="0"/>
                <a:cs typeface="Times New Roman" panose="02020603050405020304" pitchFamily="18" charset="0"/>
              </a:rPr>
              <a:t>设有文法</a:t>
            </a:r>
            <a:r>
              <a:rPr lang="en-US" altLang="zh-CN" kern="100" dirty="0" smtClean="0">
                <a:latin typeface="Times New Roman" panose="02020603050405020304" pitchFamily="18" charset="0"/>
                <a:cs typeface="Times New Roman" panose="02020603050405020304" pitchFamily="18" charset="0"/>
              </a:rPr>
              <a:t>G[S]</a:t>
            </a:r>
            <a:r>
              <a:rPr lang="zh-CN" altLang="zh-CN" kern="100" dirty="0" smtClean="0">
                <a:latin typeface="Times New Roman" panose="02020603050405020304" pitchFamily="18" charset="0"/>
                <a:cs typeface="Times New Roman" panose="02020603050405020304" pitchFamily="18" charset="0"/>
              </a:rPr>
              <a:t>：</a:t>
            </a:r>
            <a:endParaRPr lang="zh-CN" altLang="zh-CN" kern="100" dirty="0" smtClean="0">
              <a:latin typeface="Times New Roman" panose="02020603050405020304" pitchFamily="18" charset="0"/>
              <a:cs typeface="黑体" panose="02010609060101010101" pitchFamily="49" charset="-122"/>
            </a:endParaRPr>
          </a:p>
          <a:p>
            <a:r>
              <a:rPr lang="en-US" altLang="zh-CN" b="1" dirty="0"/>
              <a:t>S∷</a:t>
            </a:r>
            <a:r>
              <a:rPr lang="zh-CN" altLang="en-US" b="1" dirty="0"/>
              <a:t>＝</a:t>
            </a:r>
            <a:r>
              <a:rPr lang="en-US" altLang="zh-CN" b="1" dirty="0"/>
              <a:t>A</a:t>
            </a:r>
            <a:endParaRPr lang="en-US" altLang="zh-CN" dirty="0"/>
          </a:p>
          <a:p>
            <a:r>
              <a:rPr lang="en-US" altLang="zh-CN" b="1" dirty="0"/>
              <a:t>A∷</a:t>
            </a:r>
            <a:r>
              <a:rPr lang="zh-CN" altLang="en-US" b="1" dirty="0"/>
              <a:t>＝</a:t>
            </a:r>
            <a:r>
              <a:rPr lang="en-US" altLang="zh-CN" b="1" dirty="0"/>
              <a:t>B | IF A THEN A ELSE A</a:t>
            </a:r>
            <a:endParaRPr lang="en-US" altLang="zh-CN" dirty="0"/>
          </a:p>
          <a:p>
            <a:r>
              <a:rPr lang="en-US" altLang="zh-CN" b="1" dirty="0"/>
              <a:t>B∷</a:t>
            </a:r>
            <a:r>
              <a:rPr lang="zh-CN" altLang="en-US" b="1" dirty="0"/>
              <a:t>＝</a:t>
            </a:r>
            <a:r>
              <a:rPr lang="en-US" altLang="zh-CN" b="1" dirty="0"/>
              <a:t>C | B+C | +C</a:t>
            </a:r>
            <a:endParaRPr lang="en-US" altLang="zh-CN" dirty="0"/>
          </a:p>
          <a:p>
            <a:r>
              <a:rPr lang="en-US" altLang="zh-CN" b="1" dirty="0"/>
              <a:t>C∷</a:t>
            </a:r>
            <a:r>
              <a:rPr lang="zh-CN" altLang="en-US" b="1" dirty="0"/>
              <a:t>＝</a:t>
            </a:r>
            <a:r>
              <a:rPr lang="en-US" altLang="zh-CN" b="1" dirty="0"/>
              <a:t>D | C*D | *D</a:t>
            </a:r>
            <a:endParaRPr lang="en-US" altLang="zh-CN" dirty="0"/>
          </a:p>
          <a:p>
            <a:r>
              <a:rPr lang="en-US" altLang="zh-CN" b="1" dirty="0"/>
              <a:t>D∷</a:t>
            </a:r>
            <a:r>
              <a:rPr lang="zh-CN" altLang="en-US" b="1" dirty="0"/>
              <a:t>＝</a:t>
            </a:r>
            <a:r>
              <a:rPr lang="en-US" altLang="zh-CN" b="1" dirty="0"/>
              <a:t>X | (A) | -D             </a:t>
            </a:r>
            <a:r>
              <a:rPr lang="zh-CN" altLang="en-US" b="1" dirty="0"/>
              <a:t>试写出</a:t>
            </a:r>
            <a:r>
              <a:rPr lang="en-US" altLang="zh-CN" b="1" dirty="0"/>
              <a:t>V</a:t>
            </a:r>
            <a:r>
              <a:rPr lang="en-US" altLang="zh-CN" b="1" baseline="-25000" dirty="0"/>
              <a:t>N</a:t>
            </a:r>
            <a:r>
              <a:rPr lang="zh-CN" altLang="en-US" b="1" dirty="0"/>
              <a:t>和</a:t>
            </a:r>
            <a:r>
              <a:rPr lang="en-US" altLang="zh-CN" b="1" dirty="0"/>
              <a:t>V</a:t>
            </a:r>
            <a:r>
              <a:rPr lang="en-US" altLang="zh-CN" b="1" baseline="-25000" dirty="0"/>
              <a:t>T</a:t>
            </a:r>
            <a:r>
              <a:rPr lang="zh-CN" altLang="en-US" b="1" dirty="0" smtClean="0"/>
              <a:t>。</a:t>
            </a:r>
            <a:endParaRPr lang="zh-CN" altLang="en-US" b="1" dirty="0"/>
          </a:p>
        </p:txBody>
      </p:sp>
    </p:spTree>
    <p:extLst>
      <p:ext uri="{BB962C8B-B14F-4D97-AF65-F5344CB8AC3E}">
        <p14:creationId xmlns:p14="http://schemas.microsoft.com/office/powerpoint/2010/main" val="922673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1590A664-22B6-4D33-AE04-931FA1AA979F}" type="datetime1">
              <a:rPr lang="zh-CN" altLang="en-US"/>
              <a:pPr>
                <a:defRPr/>
              </a:pPr>
              <a:t>2021/3/3</a:t>
            </a:fld>
            <a:endParaRPr lang="zh-CN" altLang="en-US"/>
          </a:p>
        </p:txBody>
      </p:sp>
      <p:sp>
        <p:nvSpPr>
          <p:cNvPr id="737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4BD975B-7298-4B68-B774-58590933F39B}" type="slidenum">
              <a:rPr lang="zh-CN" altLang="en-US" sz="1000">
                <a:solidFill>
                  <a:srgbClr val="9B9A98"/>
                </a:solidFill>
              </a:rPr>
              <a:pPr>
                <a:spcBef>
                  <a:spcPct val="0"/>
                </a:spcBef>
                <a:buClrTx/>
                <a:buSzTx/>
                <a:buFontTx/>
                <a:buNone/>
              </a:pPr>
              <a:t>42</a:t>
            </a:fld>
            <a:endParaRPr lang="zh-CN" altLang="en-US" sz="1000">
              <a:solidFill>
                <a:srgbClr val="9B9A98"/>
              </a:solidFill>
            </a:endParaRPr>
          </a:p>
        </p:txBody>
      </p:sp>
      <p:sp>
        <p:nvSpPr>
          <p:cNvPr id="378886" name="Rectangle 6"/>
          <p:cNvSpPr>
            <a:spLocks/>
          </p:cNvSpPr>
          <p:nvPr/>
        </p:nvSpPr>
        <p:spPr bwMode="auto">
          <a:xfrm>
            <a:off x="1725614" y="1803401"/>
            <a:ext cx="8535987" cy="4779963"/>
          </a:xfrm>
          <a:prstGeom prst="rect">
            <a:avLst/>
          </a:prstGeom>
          <a:noFill/>
          <a:ln w="9525">
            <a:noFill/>
            <a:miter lim="800000"/>
            <a:headEnd/>
            <a:tailEnd/>
          </a:ln>
        </p:spPr>
        <p:txBody>
          <a:bodyPr/>
          <a:lstStyle/>
          <a:p>
            <a:pPr marL="419100" indent="-382588">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定义：文法是规则的有穷集合</a:t>
            </a:r>
            <a:r>
              <a:rPr lang="en-US" altLang="zh-CN" sz="2600" b="1" dirty="0">
                <a:latin typeface="Times New Roman" pitchFamily="18" charset="0"/>
                <a:ea typeface="楷体_GB2312" pitchFamily="49" charset="-122"/>
              </a:rPr>
              <a:t>,</a:t>
            </a:r>
            <a:r>
              <a:rPr lang="zh-CN" altLang="en-US" sz="2600" b="1" dirty="0">
                <a:latin typeface="Times New Roman" pitchFamily="18" charset="0"/>
                <a:ea typeface="楷体_GB2312" pitchFamily="49" charset="-122"/>
              </a:rPr>
              <a:t>形式定义为</a:t>
            </a:r>
            <a:r>
              <a:rPr lang="zh-CN" altLang="en-US" sz="2600" b="1" dirty="0">
                <a:solidFill>
                  <a:srgbClr val="FFC000"/>
                </a:solidFill>
                <a:latin typeface="Times New Roman" pitchFamily="18" charset="0"/>
                <a:ea typeface="楷体_GB2312" pitchFamily="49" charset="-122"/>
              </a:rPr>
              <a:t>四元组</a:t>
            </a:r>
            <a:r>
              <a:rPr lang="zh-CN" altLang="en-US" sz="2600" b="1" dirty="0">
                <a:latin typeface="Times New Roman" pitchFamily="18" charset="0"/>
                <a:ea typeface="楷体_GB2312" pitchFamily="49" charset="-122"/>
              </a:rPr>
              <a:t>形式为    </a:t>
            </a:r>
            <a:r>
              <a:rPr lang="en-US" altLang="zh-CN" sz="2600" b="1" dirty="0">
                <a:latin typeface="Times New Roman" pitchFamily="18" charset="0"/>
                <a:ea typeface="楷体_GB2312" pitchFamily="49" charset="-122"/>
              </a:rPr>
              <a:t>G=(V</a:t>
            </a:r>
            <a:r>
              <a:rPr lang="en-US" altLang="zh-CN" sz="2600" b="1" baseline="-25000" dirty="0">
                <a:latin typeface="Times New Roman" pitchFamily="18" charset="0"/>
                <a:ea typeface="楷体_GB2312" pitchFamily="49" charset="-122"/>
              </a:rPr>
              <a:t>N</a:t>
            </a:r>
            <a:r>
              <a:rPr lang="en-US" altLang="zh-CN" sz="2600" b="1" dirty="0">
                <a:latin typeface="Times New Roman" pitchFamily="18" charset="0"/>
                <a:ea typeface="楷体_GB2312" pitchFamily="49" charset="-122"/>
              </a:rPr>
              <a:t>,V</a:t>
            </a:r>
            <a:r>
              <a:rPr lang="en-US" altLang="zh-CN" sz="2600" b="1" baseline="-25000" dirty="0">
                <a:latin typeface="Times New Roman" pitchFamily="18" charset="0"/>
                <a:ea typeface="楷体_GB2312" pitchFamily="49" charset="-122"/>
              </a:rPr>
              <a:t>T</a:t>
            </a:r>
            <a:r>
              <a:rPr lang="en-US" altLang="zh-CN" sz="2600" b="1" dirty="0">
                <a:latin typeface="Times New Roman" pitchFamily="18" charset="0"/>
                <a:ea typeface="楷体_GB2312" pitchFamily="49" charset="-122"/>
              </a:rPr>
              <a:t>,P,Z)</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其中：</a:t>
            </a:r>
            <a:r>
              <a:rPr lang="en-US" altLang="zh-CN" sz="2600" b="1" dirty="0">
                <a:solidFill>
                  <a:srgbClr val="FFC000"/>
                </a:solidFill>
                <a:latin typeface="Times New Roman" pitchFamily="18" charset="0"/>
                <a:ea typeface="楷体_GB2312" pitchFamily="49" charset="-122"/>
              </a:rPr>
              <a:t>V</a:t>
            </a:r>
            <a:r>
              <a:rPr lang="en-US" altLang="zh-CN" sz="2600" b="1" baseline="-25000" dirty="0">
                <a:solidFill>
                  <a:srgbClr val="FFC000"/>
                </a:solidFill>
                <a:latin typeface="Times New Roman" pitchFamily="18" charset="0"/>
                <a:ea typeface="楷体_GB2312" pitchFamily="49" charset="-122"/>
              </a:rPr>
              <a:t>N </a:t>
            </a:r>
            <a:r>
              <a:rPr lang="zh-CN" altLang="en-US" sz="2600" b="1" dirty="0">
                <a:solidFill>
                  <a:srgbClr val="FFC000"/>
                </a:solidFill>
                <a:latin typeface="Times New Roman" pitchFamily="18" charset="0"/>
                <a:ea typeface="楷体_GB2312" pitchFamily="49" charset="-122"/>
              </a:rPr>
              <a:t>是非终结符集合</a:t>
            </a:r>
            <a:r>
              <a:rPr lang="en-US" altLang="zh-CN" sz="2600" b="1" dirty="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600" b="1" dirty="0">
                <a:solidFill>
                  <a:srgbClr val="FFC000"/>
                </a:solidFill>
                <a:latin typeface="Times New Roman" pitchFamily="18" charset="0"/>
                <a:ea typeface="楷体_GB2312" pitchFamily="49" charset="-122"/>
              </a:rPr>
              <a:t>     	 V</a:t>
            </a:r>
            <a:r>
              <a:rPr lang="en-US" altLang="zh-CN" sz="2600" b="1" baseline="-25000" dirty="0">
                <a:solidFill>
                  <a:srgbClr val="FFC000"/>
                </a:solidFill>
                <a:latin typeface="Times New Roman" pitchFamily="18" charset="0"/>
                <a:ea typeface="楷体_GB2312" pitchFamily="49" charset="-122"/>
              </a:rPr>
              <a:t>T  </a:t>
            </a:r>
            <a:r>
              <a:rPr lang="zh-CN" altLang="en-US" sz="2600" b="1" dirty="0">
                <a:solidFill>
                  <a:srgbClr val="FFC000"/>
                </a:solidFill>
                <a:latin typeface="Times New Roman" pitchFamily="18" charset="0"/>
                <a:ea typeface="楷体_GB2312" pitchFamily="49" charset="-122"/>
              </a:rPr>
              <a:t>是终结符集合</a:t>
            </a:r>
            <a:r>
              <a:rPr lang="en-US" altLang="zh-CN" sz="2600" b="1" dirty="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600" b="1" dirty="0">
                <a:solidFill>
                  <a:srgbClr val="FFC000"/>
                </a:solidFill>
                <a:latin typeface="Times New Roman" pitchFamily="18" charset="0"/>
                <a:ea typeface="楷体_GB2312" pitchFamily="49" charset="-122"/>
              </a:rPr>
              <a:t>    	       P   </a:t>
            </a:r>
            <a:r>
              <a:rPr lang="zh-CN" altLang="en-US" sz="2600" b="1" dirty="0">
                <a:solidFill>
                  <a:srgbClr val="FFC000"/>
                </a:solidFill>
                <a:latin typeface="Times New Roman" pitchFamily="18" charset="0"/>
                <a:ea typeface="楷体_GB2312" pitchFamily="49" charset="-122"/>
              </a:rPr>
              <a:t>代表产生式集</a:t>
            </a:r>
            <a:r>
              <a:rPr lang="en-US" altLang="zh-CN" sz="2600" b="1" dirty="0">
                <a:solidFill>
                  <a:srgbClr val="FFC000"/>
                </a:solidFill>
                <a:latin typeface="Times New Roman" pitchFamily="18" charset="0"/>
                <a:ea typeface="楷体_GB2312" pitchFamily="49" charset="-122"/>
              </a:rPr>
              <a:t>, </a:t>
            </a:r>
          </a:p>
          <a:p>
            <a:pPr marL="419100" indent="-382588" algn="just">
              <a:lnSpc>
                <a:spcPct val="120000"/>
              </a:lnSpc>
              <a:spcBef>
                <a:spcPct val="20000"/>
              </a:spcBef>
              <a:buClr>
                <a:schemeClr val="accent1"/>
              </a:buClr>
              <a:buSzPct val="80000"/>
              <a:defRPr/>
            </a:pPr>
            <a:r>
              <a:rPr lang="en-US" altLang="zh-CN" sz="2600" b="1" dirty="0">
                <a:solidFill>
                  <a:srgbClr val="FFC000"/>
                </a:solidFill>
                <a:latin typeface="Times New Roman" pitchFamily="18" charset="0"/>
                <a:ea typeface="楷体_GB2312" pitchFamily="49" charset="-122"/>
              </a:rPr>
              <a:t>   		 Z∈V</a:t>
            </a:r>
            <a:r>
              <a:rPr lang="en-US" altLang="zh-CN" sz="2600" b="1" baseline="-25000" dirty="0">
                <a:solidFill>
                  <a:srgbClr val="FFC000"/>
                </a:solidFill>
                <a:latin typeface="Times New Roman" pitchFamily="18" charset="0"/>
                <a:ea typeface="楷体_GB2312" pitchFamily="49" charset="-122"/>
              </a:rPr>
              <a:t>N</a:t>
            </a:r>
            <a:r>
              <a:rPr lang="zh-CN" altLang="en-US" sz="2600" b="1" dirty="0">
                <a:solidFill>
                  <a:srgbClr val="FFC000"/>
                </a:solidFill>
                <a:latin typeface="Times New Roman" pitchFamily="18" charset="0"/>
                <a:ea typeface="楷体_GB2312" pitchFamily="49" charset="-122"/>
              </a:rPr>
              <a:t>是文法</a:t>
            </a:r>
            <a:r>
              <a:rPr lang="en-US" altLang="zh-CN" sz="2600" b="1" dirty="0">
                <a:solidFill>
                  <a:srgbClr val="FFC000"/>
                </a:solidFill>
                <a:latin typeface="Times New Roman" pitchFamily="18" charset="0"/>
                <a:ea typeface="楷体_GB2312" pitchFamily="49" charset="-122"/>
              </a:rPr>
              <a:t>G</a:t>
            </a:r>
            <a:r>
              <a:rPr lang="zh-CN" altLang="en-US" sz="2600" b="1" dirty="0">
                <a:solidFill>
                  <a:srgbClr val="FFC000"/>
                </a:solidFill>
                <a:latin typeface="Times New Roman" pitchFamily="18" charset="0"/>
                <a:ea typeface="楷体_GB2312" pitchFamily="49" charset="-122"/>
              </a:rPr>
              <a:t>开始符号</a:t>
            </a:r>
            <a:r>
              <a:rPr lang="zh-CN" altLang="en-US" sz="2600" b="1" dirty="0">
                <a:latin typeface="Times New Roman" pitchFamily="18" charset="0"/>
                <a:ea typeface="楷体_GB2312" pitchFamily="49" charset="-122"/>
              </a:rPr>
              <a:t>，也称识别符号，它至少</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要在一条产生式左部出现。</a:t>
            </a:r>
          </a:p>
          <a:p>
            <a:pPr marL="419100" indent="-382588" algn="just">
              <a:lnSpc>
                <a:spcPct val="120000"/>
              </a:lnSpc>
              <a:spcBef>
                <a:spcPct val="20000"/>
              </a:spcBef>
              <a:buClr>
                <a:schemeClr val="accent1"/>
              </a:buClr>
              <a:buSzPct val="80000"/>
              <a:defRPr/>
            </a:pPr>
            <a:r>
              <a:rPr lang="zh-CN" altLang="en-US" sz="2600" b="1" dirty="0">
                <a:solidFill>
                  <a:srgbClr val="FFFF00"/>
                </a:solidFill>
                <a:latin typeface="Times New Roman" pitchFamily="18" charset="0"/>
                <a:ea typeface="楷体_GB2312" pitchFamily="49" charset="-122"/>
              </a:rPr>
              <a:t>           </a:t>
            </a:r>
            <a:r>
              <a:rPr lang="zh-CN" altLang="en-US" sz="2600" b="1" dirty="0">
                <a:solidFill>
                  <a:srgbClr val="FFC000"/>
                </a:solidFill>
                <a:latin typeface="Times New Roman" pitchFamily="18" charset="0"/>
                <a:ea typeface="楷体_GB2312" pitchFamily="49" charset="-122"/>
              </a:rPr>
              <a:t>文法</a:t>
            </a:r>
            <a:r>
              <a:rPr lang="en-US" altLang="zh-CN" sz="2600" b="1" dirty="0">
                <a:solidFill>
                  <a:srgbClr val="FFC000"/>
                </a:solidFill>
                <a:latin typeface="Times New Roman" pitchFamily="18" charset="0"/>
                <a:ea typeface="楷体_GB2312" pitchFamily="49" charset="-122"/>
              </a:rPr>
              <a:t>G</a:t>
            </a:r>
            <a:r>
              <a:rPr lang="zh-CN" altLang="en-US" sz="2600" b="1" dirty="0">
                <a:solidFill>
                  <a:srgbClr val="FFC000"/>
                </a:solidFill>
                <a:latin typeface="Times New Roman" pitchFamily="18" charset="0"/>
                <a:ea typeface="楷体_GB2312" pitchFamily="49" charset="-122"/>
              </a:rPr>
              <a:t>通常记为</a:t>
            </a:r>
            <a:r>
              <a:rPr lang="en-US" altLang="zh-CN" sz="2600" b="1" dirty="0">
                <a:solidFill>
                  <a:srgbClr val="FFC000"/>
                </a:solidFill>
                <a:latin typeface="Times New Roman" pitchFamily="18" charset="0"/>
                <a:ea typeface="楷体_GB2312" pitchFamily="49" charset="-122"/>
              </a:rPr>
              <a:t>G</a:t>
            </a:r>
            <a:r>
              <a:rPr lang="zh-CN" altLang="en-US" sz="2600" b="1" dirty="0">
                <a:solidFill>
                  <a:srgbClr val="FFC000"/>
                </a:solidFill>
                <a:latin typeface="Times New Roman" pitchFamily="18" charset="0"/>
                <a:ea typeface="楷体_GB2312" pitchFamily="49" charset="-122"/>
              </a:rPr>
              <a:t>［</a:t>
            </a:r>
            <a:r>
              <a:rPr lang="en-US" altLang="zh-CN" sz="2600" b="1" dirty="0">
                <a:solidFill>
                  <a:srgbClr val="FFC000"/>
                </a:solidFill>
                <a:latin typeface="Times New Roman" pitchFamily="18" charset="0"/>
                <a:ea typeface="楷体_GB2312" pitchFamily="49" charset="-122"/>
              </a:rPr>
              <a:t>Z</a:t>
            </a:r>
            <a:r>
              <a:rPr lang="zh-CN" altLang="en-US" sz="2600" b="1" dirty="0">
                <a:solidFill>
                  <a:srgbClr val="FFC000"/>
                </a:solidFill>
                <a:latin typeface="Times New Roman" pitchFamily="18" charset="0"/>
                <a:ea typeface="楷体_GB2312" pitchFamily="49" charset="-122"/>
              </a:rPr>
              <a:t>］ 。</a:t>
            </a:r>
          </a:p>
        </p:txBody>
      </p:sp>
      <p:sp>
        <p:nvSpPr>
          <p:cNvPr id="6" name="Rectangle 2"/>
          <p:cNvSpPr>
            <a:spLocks noChangeArrowheads="1"/>
          </p:cNvSpPr>
          <p:nvPr/>
        </p:nvSpPr>
        <p:spPr bwMode="auto">
          <a:xfrm>
            <a:off x="1112549" y="285751"/>
            <a:ext cx="8839200" cy="89113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7" name="Text Box 3"/>
          <p:cNvSpPr txBox="1">
            <a:spLocks noChangeArrowheads="1"/>
          </p:cNvSpPr>
          <p:nvPr/>
        </p:nvSpPr>
        <p:spPr bwMode="auto">
          <a:xfrm>
            <a:off x="1112549" y="1176881"/>
            <a:ext cx="8639175" cy="695575"/>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3</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、文法</a:t>
            </a:r>
            <a:endPar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endParaRPr>
          </a:p>
        </p:txBody>
      </p:sp>
    </p:spTree>
    <p:extLst>
      <p:ext uri="{BB962C8B-B14F-4D97-AF65-F5344CB8AC3E}">
        <p14:creationId xmlns:p14="http://schemas.microsoft.com/office/powerpoint/2010/main" val="199536468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CC35412-B4E9-4730-B837-C8F252612E03}" type="datetime1">
              <a:rPr lang="zh-CN" altLang="en-US"/>
              <a:pPr>
                <a:defRPr/>
              </a:pPr>
              <a:t>2021/3/3</a:t>
            </a:fld>
            <a:endParaRPr lang="zh-CN" altLang="en-US"/>
          </a:p>
        </p:txBody>
      </p:sp>
      <p:sp>
        <p:nvSpPr>
          <p:cNvPr id="7577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7BD495C-349F-4812-9468-61DD87EB64C9}" type="slidenum">
              <a:rPr lang="zh-CN" altLang="en-US" sz="1000">
                <a:solidFill>
                  <a:srgbClr val="9B9A98"/>
                </a:solidFill>
              </a:rPr>
              <a:pPr>
                <a:spcBef>
                  <a:spcPct val="0"/>
                </a:spcBef>
                <a:buClrTx/>
                <a:buSzTx/>
                <a:buFontTx/>
                <a:buNone/>
              </a:pPr>
              <a:t>43</a:t>
            </a:fld>
            <a:endParaRPr lang="zh-CN" altLang="en-US" sz="1000">
              <a:solidFill>
                <a:srgbClr val="9B9A98"/>
              </a:solidFill>
            </a:endParaRPr>
          </a:p>
        </p:txBody>
      </p:sp>
      <p:sp>
        <p:nvSpPr>
          <p:cNvPr id="380933" name="Rectangle 5"/>
          <p:cNvSpPr>
            <a:spLocks/>
          </p:cNvSpPr>
          <p:nvPr/>
        </p:nvSpPr>
        <p:spPr bwMode="auto">
          <a:xfrm>
            <a:off x="2020888" y="1676401"/>
            <a:ext cx="8458200" cy="4962525"/>
          </a:xfrm>
          <a:prstGeom prst="rect">
            <a:avLst/>
          </a:prstGeom>
          <a:noFill/>
          <a:ln w="9525">
            <a:noFill/>
            <a:miter lim="800000"/>
            <a:headEnd/>
            <a:tailEnd/>
          </a:ln>
        </p:spPr>
        <p:txBody>
          <a:bodyPr/>
          <a:lstStyle/>
          <a:p>
            <a:pPr marL="419100" indent="-382588" algn="just">
              <a:lnSpc>
                <a:spcPct val="120000"/>
              </a:lnSpc>
              <a:spcBef>
                <a:spcPct val="20000"/>
              </a:spcBef>
              <a:buClr>
                <a:schemeClr val="accent1"/>
              </a:buClr>
              <a:buSzPct val="80000"/>
              <a:defRPr/>
            </a:pPr>
            <a:r>
              <a:rPr lang="zh-CN" altLang="en-US" sz="2400" b="1" dirty="0" smtClean="0">
                <a:latin typeface="Times New Roman" pitchFamily="18" charset="0"/>
                <a:ea typeface="楷体_GB2312" pitchFamily="49" charset="-122"/>
              </a:rPr>
              <a:t>例如</a:t>
            </a:r>
            <a:r>
              <a:rPr lang="zh-CN" altLang="en-US" sz="2400" b="1" dirty="0">
                <a:latin typeface="Times New Roman" pitchFamily="18" charset="0"/>
                <a:ea typeface="楷体_GB2312" pitchFamily="49" charset="-122"/>
              </a:rPr>
              <a:t>：标识符文法可定义如下</a:t>
            </a:r>
            <a:r>
              <a:rPr lang="en-US" altLang="zh-CN" sz="24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G</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Z</a:t>
            </a:r>
            <a:r>
              <a:rPr lang="zh-CN" altLang="en-US" sz="2400" b="1" dirty="0">
                <a:latin typeface="Times New Roman" pitchFamily="18" charset="0"/>
                <a:ea typeface="楷体_GB2312" pitchFamily="49" charset="-122"/>
              </a:rPr>
              <a:t>］</a:t>
            </a:r>
            <a:r>
              <a:rPr lang="en-US" altLang="zh-CN" sz="2400" b="1" dirty="0">
                <a:latin typeface="Times New Roman" pitchFamily="18" charset="0"/>
                <a:ea typeface="楷体_GB2312" pitchFamily="49" charset="-122"/>
              </a:rPr>
              <a:t>=(V</a:t>
            </a:r>
            <a:r>
              <a:rPr lang="en-US" altLang="zh-CN" sz="2400" b="1" baseline="-25000" dirty="0">
                <a:latin typeface="Times New Roman" pitchFamily="18" charset="0"/>
                <a:ea typeface="楷体_GB2312" pitchFamily="49" charset="-122"/>
              </a:rPr>
              <a:t>N</a:t>
            </a:r>
            <a:r>
              <a:rPr lang="en-US" altLang="zh-CN" sz="2400" b="1" dirty="0">
                <a:latin typeface="Times New Roman" pitchFamily="18" charset="0"/>
                <a:ea typeface="楷体_GB2312" pitchFamily="49" charset="-122"/>
              </a:rPr>
              <a:t>,V</a:t>
            </a:r>
            <a:r>
              <a:rPr lang="en-US" altLang="zh-CN" sz="2400" b="1" baseline="-25000" dirty="0">
                <a:latin typeface="Times New Roman" pitchFamily="18" charset="0"/>
                <a:ea typeface="楷体_GB2312" pitchFamily="49" charset="-122"/>
              </a:rPr>
              <a:t>T</a:t>
            </a:r>
            <a:r>
              <a:rPr lang="en-US" altLang="zh-CN" sz="2400" b="1" dirty="0">
                <a:latin typeface="Times New Roman" pitchFamily="18" charset="0"/>
                <a:ea typeface="楷体_GB2312" pitchFamily="49" charset="-122"/>
              </a:rPr>
              <a:t>,P,Z)</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V</a:t>
            </a:r>
            <a:r>
              <a:rPr lang="en-US" altLang="zh-CN" sz="2400" b="1" baseline="-25000" dirty="0">
                <a:latin typeface="Times New Roman" pitchFamily="18" charset="0"/>
                <a:ea typeface="楷体_GB2312" pitchFamily="49" charset="-122"/>
              </a:rPr>
              <a:t>N</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字母</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数字</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标识符</a:t>
            </a:r>
            <a:r>
              <a:rPr lang="en-US" altLang="zh-CN" sz="24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V</a:t>
            </a:r>
            <a:r>
              <a:rPr lang="en-US" altLang="zh-CN" sz="2400" b="1" baseline="-25000" dirty="0">
                <a:latin typeface="Times New Roman" pitchFamily="18" charset="0"/>
                <a:ea typeface="楷体_GB2312" pitchFamily="49" charset="-122"/>
              </a:rPr>
              <a:t>T</a:t>
            </a:r>
            <a:r>
              <a:rPr lang="en-US" altLang="zh-CN" sz="2400" b="1" dirty="0">
                <a:latin typeface="Times New Roman" pitchFamily="18" charset="0"/>
                <a:ea typeface="楷体_GB2312" pitchFamily="49" charset="-122"/>
              </a:rPr>
              <a:t>={</a:t>
            </a:r>
            <a:r>
              <a:rPr lang="en-US" altLang="zh-CN" sz="2400" b="1" dirty="0" err="1">
                <a:latin typeface="Times New Roman" pitchFamily="18" charset="0"/>
                <a:ea typeface="楷体_GB2312" pitchFamily="49" charset="-122"/>
              </a:rPr>
              <a:t>a,b</a:t>
            </a:r>
            <a:r>
              <a:rPr lang="en-US" altLang="zh-CN" sz="2400" b="1" dirty="0">
                <a:latin typeface="Times New Roman" pitchFamily="18" charset="0"/>
                <a:ea typeface="楷体_GB2312" pitchFamily="49" charset="-122"/>
              </a:rPr>
              <a:t>,…,z,0,1,…9}</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P</a:t>
            </a:r>
            <a:r>
              <a:rPr lang="zh-CN" altLang="en-US" sz="2400" b="1" dirty="0">
                <a:latin typeface="Times New Roman" pitchFamily="18" charset="0"/>
                <a:ea typeface="楷体_GB2312" pitchFamily="49" charset="-122"/>
              </a:rPr>
              <a:t>由下列规则组成</a:t>
            </a:r>
            <a:r>
              <a:rPr lang="en-US" altLang="zh-CN" sz="24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标识符</a:t>
            </a:r>
            <a:r>
              <a:rPr lang="en-US" altLang="zh-CN" sz="2400" b="1" dirty="0">
                <a:latin typeface="Times New Roman" pitchFamily="18" charset="0"/>
                <a:ea typeface="楷体_GB2312" pitchFamily="49" charset="-122"/>
              </a:rPr>
              <a:t>〉∷=&lt;</a:t>
            </a:r>
            <a:r>
              <a:rPr lang="zh-CN" altLang="en-US" sz="2400" b="1" dirty="0">
                <a:latin typeface="Times New Roman" pitchFamily="18" charset="0"/>
                <a:ea typeface="楷体_GB2312" pitchFamily="49" charset="-122"/>
              </a:rPr>
              <a:t>字母</a:t>
            </a:r>
            <a:r>
              <a:rPr lang="en-US" altLang="zh-CN" sz="2400" b="1" dirty="0">
                <a:latin typeface="Times New Roman" pitchFamily="18" charset="0"/>
                <a:ea typeface="楷体_GB2312" pitchFamily="49" charset="-122"/>
              </a:rPr>
              <a:t>&gt;|&lt;</a:t>
            </a:r>
            <a:r>
              <a:rPr lang="zh-CN" altLang="en-US" sz="2400" b="1" dirty="0">
                <a:latin typeface="Times New Roman" pitchFamily="18" charset="0"/>
                <a:ea typeface="楷体_GB2312" pitchFamily="49" charset="-122"/>
              </a:rPr>
              <a:t>标识符</a:t>
            </a:r>
            <a:r>
              <a:rPr lang="en-US" altLang="zh-CN" sz="2400" b="1" dirty="0">
                <a:latin typeface="Times New Roman" pitchFamily="18" charset="0"/>
                <a:ea typeface="楷体_GB2312" pitchFamily="49" charset="-122"/>
              </a:rPr>
              <a:t>&gt;&lt;</a:t>
            </a:r>
            <a:r>
              <a:rPr lang="zh-CN" altLang="en-US" sz="2400" b="1" dirty="0">
                <a:latin typeface="Times New Roman" pitchFamily="18" charset="0"/>
                <a:ea typeface="楷体_GB2312" pitchFamily="49" charset="-122"/>
              </a:rPr>
              <a:t>字母</a:t>
            </a:r>
            <a:r>
              <a:rPr lang="en-US" altLang="zh-CN" sz="2400" b="1" dirty="0">
                <a:latin typeface="Times New Roman" pitchFamily="18" charset="0"/>
                <a:ea typeface="楷体_GB2312" pitchFamily="49" charset="-122"/>
              </a:rPr>
              <a:t>&gt;|&lt;</a:t>
            </a:r>
            <a:r>
              <a:rPr lang="zh-CN" altLang="en-US" sz="2400" b="1" dirty="0">
                <a:latin typeface="Times New Roman" pitchFamily="18" charset="0"/>
                <a:ea typeface="楷体_GB2312" pitchFamily="49" charset="-122"/>
              </a:rPr>
              <a:t>标识符</a:t>
            </a:r>
            <a:r>
              <a:rPr lang="en-US" altLang="zh-CN" sz="2400" b="1" dirty="0">
                <a:latin typeface="Times New Roman" pitchFamily="18" charset="0"/>
                <a:ea typeface="楷体_GB2312" pitchFamily="49" charset="-122"/>
              </a:rPr>
              <a:t>&gt;&lt;</a:t>
            </a:r>
            <a:r>
              <a:rPr lang="zh-CN" altLang="en-US" sz="2400" b="1" dirty="0">
                <a:latin typeface="Times New Roman" pitchFamily="18" charset="0"/>
                <a:ea typeface="楷体_GB2312" pitchFamily="49" charset="-122"/>
              </a:rPr>
              <a:t>数字</a:t>
            </a:r>
            <a:r>
              <a:rPr lang="en-US" altLang="zh-CN" sz="2400" b="1" dirty="0">
                <a:latin typeface="Times New Roman" pitchFamily="18" charset="0"/>
                <a:ea typeface="楷体_GB2312" pitchFamily="49" charset="-122"/>
              </a:rPr>
              <a:t>&gt;</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字母</a:t>
            </a:r>
            <a:r>
              <a:rPr lang="en-US" altLang="zh-CN" sz="2400" b="1" dirty="0">
                <a:latin typeface="Times New Roman" pitchFamily="18" charset="0"/>
                <a:ea typeface="楷体_GB2312" pitchFamily="49" charset="-122"/>
              </a:rPr>
              <a:t>〉∷=</a:t>
            </a:r>
            <a:r>
              <a:rPr lang="en-US" altLang="zh-CN" sz="2400" b="1" dirty="0" err="1">
                <a:latin typeface="Times New Roman" pitchFamily="18" charset="0"/>
                <a:ea typeface="楷体_GB2312" pitchFamily="49" charset="-122"/>
              </a:rPr>
              <a:t>a|b</a:t>
            </a:r>
            <a:r>
              <a:rPr lang="en-US" altLang="zh-CN" sz="2400" b="1" dirty="0">
                <a:latin typeface="Times New Roman" pitchFamily="18" charset="0"/>
                <a:ea typeface="楷体_GB2312" pitchFamily="49" charset="-122"/>
              </a:rPr>
              <a:t>|…|z</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数字</a:t>
            </a:r>
            <a:r>
              <a:rPr lang="en-US" altLang="zh-CN" sz="2400" b="1" dirty="0">
                <a:latin typeface="Times New Roman" pitchFamily="18" charset="0"/>
                <a:ea typeface="楷体_GB2312" pitchFamily="49" charset="-122"/>
              </a:rPr>
              <a:t>〉∷=0|1|…|9</a:t>
            </a:r>
          </a:p>
          <a:p>
            <a:pPr marL="419100" indent="-382588" algn="just">
              <a:lnSpc>
                <a:spcPct val="120000"/>
              </a:lnSpc>
              <a:spcBef>
                <a:spcPct val="20000"/>
              </a:spcBef>
              <a:buClr>
                <a:schemeClr val="accent1"/>
              </a:buClr>
              <a:buSzPct val="80000"/>
              <a:defRPr/>
            </a:pPr>
            <a:r>
              <a:rPr lang="en-US" altLang="zh-CN" sz="2400" b="1" dirty="0">
                <a:latin typeface="Times New Roman" pitchFamily="18" charset="0"/>
                <a:ea typeface="楷体_GB2312" pitchFamily="49" charset="-122"/>
              </a:rPr>
              <a:t>    Z=〈</a:t>
            </a:r>
            <a:r>
              <a:rPr lang="zh-CN" altLang="en-US" sz="2400" b="1" dirty="0">
                <a:latin typeface="Times New Roman" pitchFamily="18" charset="0"/>
                <a:ea typeface="楷体_GB2312" pitchFamily="49" charset="-122"/>
              </a:rPr>
              <a:t>标识符</a:t>
            </a:r>
            <a:r>
              <a:rPr lang="en-US" altLang="zh-CN" sz="2400" b="1" dirty="0">
                <a:latin typeface="Times New Roman" pitchFamily="18" charset="0"/>
                <a:ea typeface="楷体_GB2312" pitchFamily="49" charset="-122"/>
              </a:rPr>
              <a:t>〉</a:t>
            </a:r>
          </a:p>
        </p:txBody>
      </p:sp>
      <p:sp>
        <p:nvSpPr>
          <p:cNvPr id="6" name="Rectangle 2"/>
          <p:cNvSpPr>
            <a:spLocks noChangeArrowheads="1"/>
          </p:cNvSpPr>
          <p:nvPr/>
        </p:nvSpPr>
        <p:spPr bwMode="auto">
          <a:xfrm>
            <a:off x="1112549" y="285751"/>
            <a:ext cx="8839200" cy="89113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7" name="Text Box 3"/>
          <p:cNvSpPr txBox="1">
            <a:spLocks noChangeArrowheads="1"/>
          </p:cNvSpPr>
          <p:nvPr/>
        </p:nvSpPr>
        <p:spPr bwMode="auto">
          <a:xfrm>
            <a:off x="1112549" y="1176881"/>
            <a:ext cx="8639175" cy="695575"/>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3</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、文法</a:t>
            </a:r>
            <a:endPar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endParaRPr>
          </a:p>
        </p:txBody>
      </p:sp>
    </p:spTree>
    <p:extLst>
      <p:ext uri="{BB962C8B-B14F-4D97-AF65-F5344CB8AC3E}">
        <p14:creationId xmlns:p14="http://schemas.microsoft.com/office/powerpoint/2010/main" val="24522345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44</a:t>
            </a:fld>
            <a:endParaRPr lang="zh-CN" altLang="en-US">
              <a:solidFill>
                <a:prstClr val="black">
                  <a:tint val="75000"/>
                </a:prstClr>
              </a:solidFill>
            </a:endParaRPr>
          </a:p>
        </p:txBody>
      </p:sp>
      <p:sp>
        <p:nvSpPr>
          <p:cNvPr id="3" name="Rectangle 2"/>
          <p:cNvSpPr>
            <a:spLocks noChangeArrowheads="1"/>
          </p:cNvSpPr>
          <p:nvPr/>
        </p:nvSpPr>
        <p:spPr bwMode="auto">
          <a:xfrm>
            <a:off x="1112549" y="285751"/>
            <a:ext cx="8839200" cy="89113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zh-CN" altLang="en-US" sz="3600" b="1" dirty="0">
              <a:solidFill>
                <a:srgbClr val="FFC000"/>
              </a:solidFill>
              <a:latin typeface="Times New Roman" pitchFamily="18" charset="0"/>
              <a:ea typeface="黑体" pitchFamily="2" charset="-122"/>
            </a:endParaRPr>
          </a:p>
        </p:txBody>
      </p:sp>
      <p:sp>
        <p:nvSpPr>
          <p:cNvPr id="4" name="Text Box 3"/>
          <p:cNvSpPr txBox="1">
            <a:spLocks noChangeArrowheads="1"/>
          </p:cNvSpPr>
          <p:nvPr/>
        </p:nvSpPr>
        <p:spPr bwMode="auto">
          <a:xfrm>
            <a:off x="1112549" y="1176881"/>
            <a:ext cx="8639175" cy="695575"/>
          </a:xfrm>
          <a:prstGeom prst="rect">
            <a:avLst/>
          </a:prstGeom>
          <a:noFill/>
          <a:ln w="9525">
            <a:noFill/>
            <a:miter lim="800000"/>
            <a:headEnd/>
            <a:tailEnd/>
          </a:ln>
          <a:effectLst/>
        </p:spPr>
        <p:txBody>
          <a:bodyPr>
            <a:spAutoFit/>
          </a:bodyPr>
          <a:lstStyle/>
          <a:p>
            <a:pPr algn="just" eaLnBrk="1" hangingPunct="1">
              <a:lnSpc>
                <a:spcPct val="140000"/>
              </a:lnSpc>
              <a:defRPr/>
            </a:pPr>
            <a:r>
              <a:rPr lang="en-US" altLang="zh-CN"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3</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、文法</a:t>
            </a:r>
            <a:endPar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endParaRPr>
          </a:p>
        </p:txBody>
      </p:sp>
      <p:sp>
        <p:nvSpPr>
          <p:cNvPr id="5" name="矩形 4"/>
          <p:cNvSpPr/>
          <p:nvPr/>
        </p:nvSpPr>
        <p:spPr>
          <a:xfrm>
            <a:off x="1494054" y="2231150"/>
            <a:ext cx="8863446" cy="2862322"/>
          </a:xfrm>
          <a:prstGeom prst="rect">
            <a:avLst/>
          </a:prstGeom>
        </p:spPr>
        <p:txBody>
          <a:bodyPr wrap="square">
            <a:spAutoFit/>
          </a:bodyPr>
          <a:lstStyle/>
          <a:p>
            <a:pPr algn="just">
              <a:lnSpc>
                <a:spcPct val="125000"/>
              </a:lnSpc>
              <a:spcAft>
                <a:spcPts val="0"/>
              </a:spcAft>
            </a:pPr>
            <a:r>
              <a:rPr lang="zh-CN" altLang="en-US" kern="100" dirty="0" smtClean="0">
                <a:latin typeface="Times New Roman" panose="02020603050405020304" pitchFamily="18" charset="0"/>
                <a:cs typeface="黑体" panose="02010609060101010101" pitchFamily="49" charset="-122"/>
              </a:rPr>
              <a:t>例如： </a:t>
            </a:r>
            <a:r>
              <a:rPr lang="zh-CN" altLang="zh-CN" kern="100" dirty="0" smtClean="0">
                <a:latin typeface="Times New Roman" panose="02020603050405020304" pitchFamily="18" charset="0"/>
                <a:cs typeface="黑体" panose="02010609060101010101" pitchFamily="49" charset="-122"/>
              </a:rPr>
              <a:t>文法</a:t>
            </a:r>
            <a:r>
              <a:rPr lang="en-US" altLang="zh-CN" kern="100" dirty="0">
                <a:latin typeface="Times New Roman" panose="02020603050405020304" pitchFamily="18" charset="0"/>
                <a:cs typeface="黑体" panose="02010609060101010101" pitchFamily="49" charset="-122"/>
              </a:rPr>
              <a:t>G = (V</a:t>
            </a:r>
            <a:r>
              <a:rPr lang="en-US" altLang="zh-CN" kern="100" baseline="-25000" dirty="0">
                <a:latin typeface="Times New Roman" panose="02020603050405020304" pitchFamily="18" charset="0"/>
                <a:cs typeface="黑体" panose="02010609060101010101" pitchFamily="49" charset="-122"/>
              </a:rPr>
              <a:t>N</a:t>
            </a:r>
            <a:r>
              <a:rPr lang="en-US" altLang="zh-CN" kern="100" dirty="0">
                <a:latin typeface="Times New Roman" panose="02020603050405020304" pitchFamily="18" charset="0"/>
                <a:cs typeface="黑体" panose="02010609060101010101" pitchFamily="49" charset="-122"/>
              </a:rPr>
              <a:t>, V</a:t>
            </a:r>
            <a:r>
              <a:rPr lang="en-US" altLang="zh-CN" kern="100" baseline="-25000" dirty="0">
                <a:latin typeface="Times New Roman" panose="02020603050405020304" pitchFamily="18" charset="0"/>
                <a:cs typeface="黑体" panose="02010609060101010101" pitchFamily="49" charset="-122"/>
              </a:rPr>
              <a:t>T</a:t>
            </a:r>
            <a:r>
              <a:rPr lang="en-US" altLang="zh-CN" kern="100" dirty="0">
                <a:latin typeface="Times New Roman" panose="02020603050405020304" pitchFamily="18" charset="0"/>
                <a:cs typeface="黑体" panose="02010609060101010101" pitchFamily="49" charset="-122"/>
              </a:rPr>
              <a:t>, P, S)</a:t>
            </a:r>
            <a:endParaRPr lang="zh-CN" altLang="zh-CN" kern="100" dirty="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a:latin typeface="Times New Roman" panose="02020603050405020304" pitchFamily="18" charset="0"/>
                <a:cs typeface="黑体" panose="02010609060101010101" pitchFamily="49" charset="-122"/>
              </a:rPr>
              <a:t>V</a:t>
            </a:r>
            <a:r>
              <a:rPr lang="en-US" altLang="zh-CN" kern="100" baseline="-25000" dirty="0">
                <a:latin typeface="Times New Roman" panose="02020603050405020304" pitchFamily="18" charset="0"/>
                <a:cs typeface="黑体" panose="02010609060101010101" pitchFamily="49" charset="-122"/>
              </a:rPr>
              <a:t>N</a:t>
            </a:r>
            <a:r>
              <a:rPr lang="en-US" altLang="zh-CN" kern="100" dirty="0">
                <a:latin typeface="Times New Roman" panose="02020603050405020304" pitchFamily="18" charset="0"/>
                <a:cs typeface="黑体" panose="02010609060101010101" pitchFamily="49" charset="-122"/>
              </a:rPr>
              <a:t> = {A, B}</a:t>
            </a:r>
            <a:endParaRPr lang="zh-CN" altLang="zh-CN" kern="100" dirty="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a:latin typeface="Times New Roman" panose="02020603050405020304" pitchFamily="18" charset="0"/>
                <a:cs typeface="黑体" panose="02010609060101010101" pitchFamily="49" charset="-122"/>
              </a:rPr>
              <a:t>V</a:t>
            </a:r>
            <a:r>
              <a:rPr lang="en-US" altLang="zh-CN" kern="100" baseline="-25000" dirty="0">
                <a:latin typeface="Times New Roman" panose="02020603050405020304" pitchFamily="18" charset="0"/>
                <a:cs typeface="黑体" panose="02010609060101010101" pitchFamily="49" charset="-122"/>
              </a:rPr>
              <a:t>T</a:t>
            </a:r>
            <a:r>
              <a:rPr lang="en-US" altLang="zh-CN" kern="100" dirty="0">
                <a:latin typeface="Times New Roman" panose="02020603050405020304" pitchFamily="18" charset="0"/>
                <a:cs typeface="黑体" panose="02010609060101010101" pitchFamily="49" charset="-122"/>
              </a:rPr>
              <a:t> = {c, d}</a:t>
            </a:r>
            <a:endParaRPr lang="zh-CN" altLang="zh-CN" kern="100" dirty="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a:latin typeface="Times New Roman" panose="02020603050405020304" pitchFamily="18" charset="0"/>
                <a:cs typeface="黑体" panose="02010609060101010101" pitchFamily="49" charset="-122"/>
              </a:rPr>
              <a:t>P = {A → </a:t>
            </a:r>
            <a:r>
              <a:rPr lang="en-US" altLang="zh-CN" kern="100" dirty="0" err="1">
                <a:latin typeface="Times New Roman" panose="02020603050405020304" pitchFamily="18" charset="0"/>
                <a:cs typeface="黑体" panose="02010609060101010101" pitchFamily="49" charset="-122"/>
              </a:rPr>
              <a:t>Bc</a:t>
            </a:r>
            <a:r>
              <a:rPr lang="en-US" altLang="zh-CN" kern="100" dirty="0">
                <a:latin typeface="Times New Roman" panose="02020603050405020304" pitchFamily="18" charset="0"/>
                <a:cs typeface="黑体" panose="02010609060101010101" pitchFamily="49" charset="-122"/>
              </a:rPr>
              <a:t>, B → d}</a:t>
            </a:r>
            <a:endParaRPr lang="zh-CN" altLang="zh-CN" kern="100" dirty="0">
              <a:latin typeface="Times New Roman" panose="02020603050405020304" pitchFamily="18" charset="0"/>
              <a:cs typeface="黑体" panose="02010609060101010101" pitchFamily="49" charset="-122"/>
            </a:endParaRPr>
          </a:p>
          <a:p>
            <a:pPr indent="266700" algn="just">
              <a:lnSpc>
                <a:spcPct val="125000"/>
              </a:lnSpc>
              <a:spcAft>
                <a:spcPts val="0"/>
              </a:spcAft>
            </a:pPr>
            <a:r>
              <a:rPr lang="en-US" altLang="zh-CN" kern="100" dirty="0">
                <a:latin typeface="Times New Roman" panose="02020603050405020304" pitchFamily="18" charset="0"/>
                <a:cs typeface="黑体" panose="02010609060101010101" pitchFamily="49" charset="-122"/>
              </a:rPr>
              <a:t>S = A</a:t>
            </a:r>
            <a:endParaRPr lang="zh-CN" altLang="zh-CN" kern="100" dirty="0">
              <a:latin typeface="Times New Roman" panose="02020603050405020304" pitchFamily="18" charset="0"/>
              <a:cs typeface="黑体" panose="02010609060101010101" pitchFamily="49" charset="-122"/>
            </a:endParaRPr>
          </a:p>
          <a:p>
            <a:pPr indent="266700" algn="just">
              <a:lnSpc>
                <a:spcPct val="125000"/>
              </a:lnSpc>
              <a:spcAft>
                <a:spcPts val="0"/>
              </a:spcAft>
            </a:pPr>
            <a:r>
              <a:rPr lang="zh-CN" altLang="zh-CN" kern="100" dirty="0">
                <a:latin typeface="Times New Roman" panose="02020603050405020304" pitchFamily="18" charset="0"/>
                <a:cs typeface="黑体" panose="02010609060101010101" pitchFamily="49" charset="-122"/>
              </a:rPr>
              <a:t>通常情况下，在对文法的描述时可以省略</a:t>
            </a:r>
            <a:r>
              <a:rPr lang="en-US" altLang="zh-CN" kern="100" dirty="0">
                <a:latin typeface="Times New Roman" panose="02020603050405020304" pitchFamily="18" charset="0"/>
                <a:cs typeface="黑体" panose="02010609060101010101" pitchFamily="49" charset="-122"/>
              </a:rPr>
              <a:t>V</a:t>
            </a:r>
            <a:r>
              <a:rPr lang="en-US" altLang="zh-CN" kern="100" baseline="-25000" dirty="0">
                <a:latin typeface="Times New Roman" panose="02020603050405020304" pitchFamily="18" charset="0"/>
                <a:cs typeface="黑体" panose="02010609060101010101" pitchFamily="49" charset="-122"/>
              </a:rPr>
              <a:t>N</a:t>
            </a:r>
            <a:r>
              <a:rPr lang="zh-CN" altLang="zh-CN" kern="100" dirty="0">
                <a:latin typeface="Times New Roman" panose="02020603050405020304" pitchFamily="18" charset="0"/>
                <a:cs typeface="黑体" panose="02010609060101010101" pitchFamily="49" charset="-122"/>
              </a:rPr>
              <a:t>和</a:t>
            </a:r>
            <a:r>
              <a:rPr lang="en-US" altLang="zh-CN" kern="100" dirty="0">
                <a:latin typeface="Times New Roman" panose="02020603050405020304" pitchFamily="18" charset="0"/>
                <a:cs typeface="黑体" panose="02010609060101010101" pitchFamily="49" charset="-122"/>
              </a:rPr>
              <a:t>V</a:t>
            </a:r>
            <a:r>
              <a:rPr lang="en-US" altLang="zh-CN" kern="100" baseline="-25000" dirty="0">
                <a:latin typeface="Times New Roman" panose="02020603050405020304" pitchFamily="18" charset="0"/>
                <a:cs typeface="黑体" panose="02010609060101010101" pitchFamily="49" charset="-122"/>
              </a:rPr>
              <a:t>T</a:t>
            </a:r>
            <a:r>
              <a:rPr lang="zh-CN" altLang="zh-CN" kern="100" dirty="0">
                <a:latin typeface="Times New Roman" panose="02020603050405020304" pitchFamily="18" charset="0"/>
                <a:cs typeface="黑体" panose="02010609060101010101" pitchFamily="49" charset="-122"/>
              </a:rPr>
              <a:t>，文法的开始符号也可以不需要“显式地”指定，仅需将开始符号写在</a:t>
            </a:r>
            <a:r>
              <a:rPr lang="en-US" altLang="zh-CN" kern="100" dirty="0">
                <a:latin typeface="Times New Roman" panose="02020603050405020304" pitchFamily="18" charset="0"/>
                <a:cs typeface="黑体" panose="02010609060101010101" pitchFamily="49" charset="-122"/>
              </a:rPr>
              <a:t>G</a:t>
            </a:r>
            <a:r>
              <a:rPr lang="zh-CN" altLang="zh-CN" kern="100" dirty="0">
                <a:latin typeface="Times New Roman" panose="02020603050405020304" pitchFamily="18" charset="0"/>
                <a:cs typeface="黑体" panose="02010609060101010101" pitchFamily="49" charset="-122"/>
              </a:rPr>
              <a:t>后的中括号中即可。上述文法可以描述为：</a:t>
            </a:r>
          </a:p>
          <a:p>
            <a:pPr algn="ctr">
              <a:lnSpc>
                <a:spcPct val="125000"/>
              </a:lnSpc>
              <a:spcAft>
                <a:spcPts val="0"/>
              </a:spcAft>
            </a:pPr>
            <a:r>
              <a:rPr lang="en-US" altLang="zh-CN" kern="100" dirty="0">
                <a:latin typeface="Times New Roman" panose="02020603050405020304" pitchFamily="18" charset="0"/>
                <a:cs typeface="黑体" panose="02010609060101010101" pitchFamily="49" charset="-122"/>
              </a:rPr>
              <a:t>G[A]: A → </a:t>
            </a:r>
            <a:r>
              <a:rPr lang="en-US" altLang="zh-CN" kern="100" dirty="0" err="1">
                <a:latin typeface="Times New Roman" panose="02020603050405020304" pitchFamily="18" charset="0"/>
                <a:cs typeface="黑体" panose="02010609060101010101" pitchFamily="49" charset="-122"/>
              </a:rPr>
              <a:t>Bc</a:t>
            </a:r>
            <a:r>
              <a:rPr lang="zh-CN" altLang="zh-CN" kern="100" dirty="0">
                <a:latin typeface="Times New Roman" panose="02020603050405020304" pitchFamily="18" charset="0"/>
                <a:cs typeface="黑体" panose="02010609060101010101" pitchFamily="49" charset="-122"/>
              </a:rPr>
              <a:t>，</a:t>
            </a:r>
            <a:r>
              <a:rPr lang="en-US" altLang="zh-CN" kern="100" dirty="0">
                <a:latin typeface="Times New Roman" panose="02020603050405020304" pitchFamily="18" charset="0"/>
                <a:cs typeface="黑体" panose="02010609060101010101" pitchFamily="49" charset="-122"/>
              </a:rPr>
              <a:t>B → d</a:t>
            </a:r>
            <a:endParaRPr lang="zh-CN" altLang="zh-CN" kern="100" dirty="0">
              <a:latin typeface="Times New Roman" panose="02020603050405020304" pitchFamily="18" charset="0"/>
              <a:cs typeface="黑体" panose="02010609060101010101" pitchFamily="49" charset="-122"/>
            </a:endParaRPr>
          </a:p>
        </p:txBody>
      </p:sp>
    </p:spTree>
    <p:extLst>
      <p:ext uri="{BB962C8B-B14F-4D97-AF65-F5344CB8AC3E}">
        <p14:creationId xmlns:p14="http://schemas.microsoft.com/office/powerpoint/2010/main" val="384065333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B474AA48-2ECA-4888-9441-60B2A30ACF78}" type="datetime1">
              <a:rPr lang="zh-CN" altLang="en-US"/>
              <a:pPr>
                <a:defRPr/>
              </a:pPr>
              <a:t>2021/3/3</a:t>
            </a:fld>
            <a:endParaRPr lang="zh-CN" altLang="en-US"/>
          </a:p>
        </p:txBody>
      </p:sp>
      <p:sp>
        <p:nvSpPr>
          <p:cNvPr id="7680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0737E6F-7147-4264-BC27-194B643A8492}" type="slidenum">
              <a:rPr lang="zh-CN" altLang="en-US" sz="1000">
                <a:solidFill>
                  <a:srgbClr val="9B9A98"/>
                </a:solidFill>
              </a:rPr>
              <a:pPr>
                <a:spcBef>
                  <a:spcPct val="0"/>
                </a:spcBef>
                <a:buClrTx/>
                <a:buSzTx/>
                <a:buFontTx/>
                <a:buNone/>
              </a:pPr>
              <a:t>45</a:t>
            </a:fld>
            <a:endParaRPr lang="zh-CN" altLang="en-US" sz="1000">
              <a:solidFill>
                <a:srgbClr val="9B9A98"/>
              </a:solidFill>
            </a:endParaRPr>
          </a:p>
        </p:txBody>
      </p:sp>
      <p:sp>
        <p:nvSpPr>
          <p:cNvPr id="38707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effectLst>
                  <a:outerShdw blurRad="38100" dist="38100" dir="2700000" algn="tl">
                    <a:srgbClr val="000000"/>
                  </a:outerShdw>
                </a:effectLst>
                <a:latin typeface="Times New Roman" pitchFamily="18" charset="0"/>
                <a:ea typeface="黑体" pitchFamily="2" charset="-122"/>
              </a:rPr>
              <a:t>4</a:t>
            </a:r>
            <a:r>
              <a:rPr lang="zh-CN" altLang="en-US" sz="3200" b="1" dirty="0" smtClean="0">
                <a:effectLst>
                  <a:outerShdw blurRad="38100" dist="38100" dir="2700000" algn="tl">
                    <a:srgbClr val="000000"/>
                  </a:outerShdw>
                </a:effectLst>
                <a:latin typeface="Times New Roman" pitchFamily="18" charset="0"/>
                <a:ea typeface="黑体" pitchFamily="2" charset="-122"/>
              </a:rPr>
              <a:t>、</a:t>
            </a:r>
            <a:r>
              <a:rPr lang="zh-CN" altLang="en-US" sz="3200" b="1" dirty="0">
                <a:effectLst>
                  <a:outerShdw blurRad="38100" dist="38100" dir="2700000" algn="tl">
                    <a:srgbClr val="000000"/>
                  </a:outerShdw>
                </a:effectLst>
                <a:latin typeface="Times New Roman" pitchFamily="18" charset="0"/>
                <a:ea typeface="黑体" pitchFamily="2" charset="-122"/>
              </a:rPr>
              <a:t>推导和归约</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387076" name="Rectangle 4"/>
          <p:cNvSpPr>
            <a:spLocks/>
          </p:cNvSpPr>
          <p:nvPr/>
        </p:nvSpPr>
        <p:spPr bwMode="auto">
          <a:xfrm>
            <a:off x="1778000" y="1828801"/>
            <a:ext cx="8713788" cy="5635625"/>
          </a:xfrm>
          <a:prstGeom prst="rect">
            <a:avLst/>
          </a:prstGeom>
          <a:noFill/>
          <a:ln w="9525">
            <a:noFill/>
            <a:miter lim="800000"/>
            <a:headEnd/>
            <a:tailEnd/>
          </a:ln>
        </p:spPr>
        <p:txBody>
          <a:bodyPr/>
          <a:lstStyle/>
          <a:p>
            <a:pPr marL="419100" indent="-382588">
              <a:lnSpc>
                <a:spcPct val="120000"/>
              </a:lnSpc>
              <a:spcBef>
                <a:spcPct val="20000"/>
              </a:spcBef>
              <a:buClr>
                <a:schemeClr val="accent1"/>
              </a:buClr>
              <a:buSzPct val="80000"/>
              <a:defRPr/>
            </a:pPr>
            <a:r>
              <a:rPr lang="zh-CN" altLang="en-US" sz="2400" b="1" dirty="0" smtClean="0">
                <a:solidFill>
                  <a:srgbClr val="FFC000"/>
                </a:solidFill>
                <a:latin typeface="Times New Roman" pitchFamily="18" charset="0"/>
                <a:ea typeface="楷体_GB2312" pitchFamily="49" charset="-122"/>
              </a:rPr>
              <a:t>定义</a:t>
            </a:r>
            <a:r>
              <a:rPr lang="en-US" altLang="zh-CN" sz="2400" b="1" dirty="0" smtClean="0">
                <a:solidFill>
                  <a:srgbClr val="FFC000"/>
                </a:solidFill>
                <a:latin typeface="Times New Roman" pitchFamily="18" charset="0"/>
                <a:ea typeface="楷体_GB2312" pitchFamily="49" charset="-122"/>
              </a:rPr>
              <a:t>1</a:t>
            </a:r>
            <a:r>
              <a:rPr lang="zh-CN" altLang="en-US" sz="2400" b="1" dirty="0" smtClean="0">
                <a:solidFill>
                  <a:srgbClr val="FFC000"/>
                </a:solidFill>
                <a:latin typeface="Times New Roman" pitchFamily="18" charset="0"/>
                <a:ea typeface="楷体_GB2312" pitchFamily="49" charset="-122"/>
              </a:rPr>
              <a:t>：</a:t>
            </a:r>
            <a:r>
              <a:rPr lang="zh-CN" altLang="en-US" sz="2400" b="1" dirty="0" smtClean="0">
                <a:latin typeface="Times New Roman" pitchFamily="18" charset="0"/>
                <a:ea typeface="楷体_GB2312" pitchFamily="49" charset="-122"/>
              </a:rPr>
              <a:t>设</a:t>
            </a:r>
            <a:r>
              <a:rPr lang="en-US" altLang="zh-CN" sz="2400" b="1" dirty="0" smtClean="0">
                <a:latin typeface="Times New Roman" pitchFamily="18" charset="0"/>
                <a:ea typeface="楷体_GB2312" pitchFamily="49" charset="-122"/>
              </a:rPr>
              <a:t>G</a:t>
            </a:r>
            <a:r>
              <a:rPr lang="zh-CN" altLang="en-US" sz="2400" b="1" dirty="0" smtClean="0">
                <a:latin typeface="Times New Roman" pitchFamily="18" charset="0"/>
                <a:ea typeface="楷体_GB2312" pitchFamily="49" charset="-122"/>
              </a:rPr>
              <a:t>为一个文法，</a:t>
            </a:r>
            <a:r>
              <a:rPr lang="en-US" altLang="zh-CN" sz="2400" b="1" dirty="0" smtClean="0">
                <a:latin typeface="Times New Roman" pitchFamily="18" charset="0"/>
                <a:ea typeface="楷体_GB2312" pitchFamily="49" charset="-122"/>
              </a:rPr>
              <a:t>U∷=u</a:t>
            </a:r>
            <a:r>
              <a:rPr lang="zh-CN" altLang="en-US" sz="2400" b="1" dirty="0" smtClean="0">
                <a:latin typeface="Times New Roman" pitchFamily="18" charset="0"/>
                <a:ea typeface="楷体_GB2312" pitchFamily="49" charset="-122"/>
              </a:rPr>
              <a:t>是</a:t>
            </a:r>
            <a:r>
              <a:rPr lang="en-US" altLang="zh-CN" sz="2400" b="1" dirty="0" smtClean="0">
                <a:latin typeface="Times New Roman" pitchFamily="18" charset="0"/>
                <a:ea typeface="楷体_GB2312" pitchFamily="49" charset="-122"/>
              </a:rPr>
              <a:t>G</a:t>
            </a:r>
            <a:r>
              <a:rPr lang="zh-CN" altLang="en-US" sz="2400" b="1" dirty="0" smtClean="0">
                <a:latin typeface="Times New Roman" pitchFamily="18" charset="0"/>
                <a:ea typeface="楷体_GB2312" pitchFamily="49" charset="-122"/>
              </a:rPr>
              <a:t>中一个规则，</a:t>
            </a:r>
            <a:r>
              <a:rPr lang="en-US" altLang="zh-CN" sz="2400" b="1" dirty="0" smtClean="0">
                <a:latin typeface="Times New Roman" pitchFamily="18" charset="0"/>
                <a:ea typeface="楷体_GB2312" pitchFamily="49" charset="-122"/>
              </a:rPr>
              <a:t>x</a:t>
            </a:r>
            <a:r>
              <a:rPr lang="zh-CN" altLang="en-US" sz="2400" b="1" dirty="0" smtClean="0">
                <a:latin typeface="Times New Roman" pitchFamily="18" charset="0"/>
                <a:ea typeface="楷体_GB2312" pitchFamily="49" charset="-122"/>
              </a:rPr>
              <a:t>和</a:t>
            </a:r>
            <a:r>
              <a:rPr lang="en-US" altLang="zh-CN" sz="2400" b="1" dirty="0" smtClean="0">
                <a:latin typeface="Times New Roman" pitchFamily="18" charset="0"/>
                <a:ea typeface="楷体_GB2312" pitchFamily="49" charset="-122"/>
              </a:rPr>
              <a:t>y</a:t>
            </a:r>
            <a:r>
              <a:rPr lang="zh-CN" altLang="en-US" sz="2400" b="1" dirty="0" smtClean="0">
                <a:latin typeface="Times New Roman" pitchFamily="18" charset="0"/>
                <a:ea typeface="楷体_GB2312" pitchFamily="49" charset="-122"/>
              </a:rPr>
              <a:t>是</a:t>
            </a:r>
            <a:r>
              <a:rPr lang="en-US" altLang="zh-CN" sz="2400" b="1" dirty="0" smtClean="0">
                <a:latin typeface="Times New Roman" pitchFamily="18" charset="0"/>
                <a:ea typeface="楷体_GB2312" pitchFamily="49" charset="-122"/>
              </a:rPr>
              <a:t>V</a:t>
            </a:r>
            <a:r>
              <a:rPr lang="en-US" altLang="zh-CN" sz="2400" b="1" baseline="30000" dirty="0" smtClean="0">
                <a:latin typeface="Times New Roman" pitchFamily="18" charset="0"/>
                <a:ea typeface="楷体_GB2312" pitchFamily="49" charset="-122"/>
              </a:rPr>
              <a:t>*</a:t>
            </a:r>
            <a:r>
              <a:rPr lang="zh-CN" altLang="en-US" sz="2400" b="1" dirty="0" smtClean="0">
                <a:latin typeface="Times New Roman" pitchFamily="18" charset="0"/>
                <a:ea typeface="楷体_GB2312" pitchFamily="49" charset="-122"/>
              </a:rPr>
              <a:t>上</a:t>
            </a:r>
          </a:p>
          <a:p>
            <a:pPr marL="419100" indent="-382588" algn="just">
              <a:lnSpc>
                <a:spcPct val="120000"/>
              </a:lnSpc>
              <a:spcBef>
                <a:spcPct val="20000"/>
              </a:spcBef>
              <a:buClr>
                <a:schemeClr val="accent1"/>
              </a:buClr>
              <a:buSzPct val="80000"/>
              <a:defRPr/>
            </a:pPr>
            <a:r>
              <a:rPr lang="zh-CN" altLang="en-US" sz="2400" b="1" dirty="0" smtClean="0">
                <a:latin typeface="Times New Roman" pitchFamily="18" charset="0"/>
                <a:ea typeface="楷体_GB2312" pitchFamily="49" charset="-122"/>
              </a:rPr>
              <a:t>              符号串，使得</a:t>
            </a:r>
            <a:r>
              <a:rPr lang="en-US" altLang="zh-CN" sz="24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400" b="1" dirty="0" smtClean="0">
                <a:solidFill>
                  <a:srgbClr val="FFFF00"/>
                </a:solidFill>
                <a:latin typeface="Times New Roman" pitchFamily="18" charset="0"/>
                <a:ea typeface="楷体_GB2312" pitchFamily="49" charset="-122"/>
              </a:rPr>
              <a:t>               </a:t>
            </a:r>
            <a:r>
              <a:rPr lang="en-US" altLang="zh-CN" sz="2400" b="1" dirty="0" smtClean="0">
                <a:solidFill>
                  <a:srgbClr val="FFC000"/>
                </a:solidFill>
                <a:latin typeface="Times New Roman" pitchFamily="18" charset="0"/>
                <a:ea typeface="楷体_GB2312" pitchFamily="49" charset="-122"/>
              </a:rPr>
              <a:t>v=</a:t>
            </a:r>
            <a:r>
              <a:rPr lang="en-US" altLang="zh-CN" sz="2400" b="1" dirty="0" err="1" smtClean="0">
                <a:solidFill>
                  <a:srgbClr val="FFC000"/>
                </a:solidFill>
                <a:latin typeface="Times New Roman" pitchFamily="18" charset="0"/>
                <a:ea typeface="楷体_GB2312" pitchFamily="49" charset="-122"/>
              </a:rPr>
              <a:t>xUy</a:t>
            </a:r>
            <a:r>
              <a:rPr lang="en-US" altLang="zh-CN" sz="2400" b="1" dirty="0" smtClean="0">
                <a:solidFill>
                  <a:srgbClr val="FFC000"/>
                </a:solidFill>
                <a:latin typeface="Times New Roman" pitchFamily="18" charset="0"/>
                <a:ea typeface="楷体_GB2312" pitchFamily="49" charset="-122"/>
              </a:rPr>
              <a:t>  </a:t>
            </a:r>
            <a:r>
              <a:rPr lang="zh-CN" altLang="en-US" sz="2400" b="1" dirty="0" smtClean="0">
                <a:solidFill>
                  <a:srgbClr val="FFC000"/>
                </a:solidFill>
                <a:latin typeface="Times New Roman" pitchFamily="18" charset="0"/>
                <a:ea typeface="楷体_GB2312" pitchFamily="49" charset="-122"/>
              </a:rPr>
              <a:t>与  </a:t>
            </a:r>
            <a:r>
              <a:rPr lang="en-US" altLang="zh-CN" sz="2400" b="1" dirty="0" smtClean="0">
                <a:solidFill>
                  <a:srgbClr val="FFC000"/>
                </a:solidFill>
                <a:latin typeface="Times New Roman" pitchFamily="18" charset="0"/>
                <a:ea typeface="楷体_GB2312" pitchFamily="49" charset="-122"/>
              </a:rPr>
              <a:t>w=</a:t>
            </a:r>
            <a:r>
              <a:rPr lang="en-US" altLang="zh-CN" sz="2400" b="1" dirty="0" err="1" smtClean="0">
                <a:solidFill>
                  <a:srgbClr val="FFC000"/>
                </a:solidFill>
                <a:latin typeface="Times New Roman" pitchFamily="18" charset="0"/>
                <a:ea typeface="楷体_GB2312" pitchFamily="49" charset="-122"/>
              </a:rPr>
              <a:t>xuy</a:t>
            </a:r>
            <a:r>
              <a:rPr lang="en-US" altLang="zh-CN" sz="2400" b="1" dirty="0" smtClean="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400" b="1" dirty="0" smtClean="0">
                <a:latin typeface="Times New Roman" pitchFamily="18" charset="0"/>
                <a:ea typeface="楷体_GB2312" pitchFamily="49" charset="-122"/>
              </a:rPr>
              <a:t>              则称符号串</a:t>
            </a:r>
            <a:r>
              <a:rPr lang="en-US" altLang="zh-CN" sz="2400" b="1" dirty="0" smtClean="0">
                <a:latin typeface="Times New Roman" pitchFamily="18" charset="0"/>
                <a:ea typeface="楷体_GB2312" pitchFamily="49" charset="-122"/>
              </a:rPr>
              <a:t>v</a:t>
            </a:r>
            <a:r>
              <a:rPr lang="zh-CN" altLang="en-US" sz="2400" b="1" dirty="0" smtClean="0">
                <a:solidFill>
                  <a:srgbClr val="FFC000"/>
                </a:solidFill>
                <a:latin typeface="Times New Roman" pitchFamily="18" charset="0"/>
                <a:ea typeface="楷体_GB2312" pitchFamily="49" charset="-122"/>
              </a:rPr>
              <a:t>直接推导</a:t>
            </a:r>
            <a:r>
              <a:rPr lang="zh-CN" altLang="en-US" sz="2400" b="1" dirty="0" smtClean="0">
                <a:latin typeface="Times New Roman" pitchFamily="18" charset="0"/>
                <a:ea typeface="楷体_GB2312" pitchFamily="49" charset="-122"/>
              </a:rPr>
              <a:t>出符号串</a:t>
            </a:r>
            <a:r>
              <a:rPr lang="en-US" altLang="zh-CN" sz="2400" b="1" dirty="0" smtClean="0">
                <a:latin typeface="Times New Roman" pitchFamily="18" charset="0"/>
                <a:ea typeface="楷体_GB2312" pitchFamily="49" charset="-122"/>
              </a:rPr>
              <a:t>w</a:t>
            </a:r>
            <a:r>
              <a:rPr lang="zh-CN" altLang="en-US" sz="2400" b="1" dirty="0" smtClean="0">
                <a:latin typeface="Times New Roman" pitchFamily="18" charset="0"/>
                <a:ea typeface="楷体_GB2312" pitchFamily="49" charset="-122"/>
              </a:rPr>
              <a:t>，或称</a:t>
            </a:r>
            <a:r>
              <a:rPr lang="en-US" altLang="zh-CN" sz="2400" b="1" dirty="0" smtClean="0">
                <a:latin typeface="Times New Roman" pitchFamily="18" charset="0"/>
                <a:ea typeface="楷体_GB2312" pitchFamily="49" charset="-122"/>
              </a:rPr>
              <a:t>w</a:t>
            </a:r>
            <a:r>
              <a:rPr lang="zh-CN" altLang="en-US" sz="2400" b="1" dirty="0" smtClean="0">
                <a:solidFill>
                  <a:srgbClr val="FFC000"/>
                </a:solidFill>
                <a:latin typeface="Times New Roman" pitchFamily="18" charset="0"/>
                <a:ea typeface="楷体_GB2312" pitchFamily="49" charset="-122"/>
              </a:rPr>
              <a:t>直接归约</a:t>
            </a:r>
            <a:r>
              <a:rPr lang="zh-CN" altLang="en-US" sz="2400" b="1" dirty="0" smtClean="0">
                <a:latin typeface="Times New Roman" pitchFamily="18" charset="0"/>
                <a:ea typeface="楷体_GB2312" pitchFamily="49" charset="-122"/>
              </a:rPr>
              <a:t>到</a:t>
            </a:r>
          </a:p>
          <a:p>
            <a:pPr marL="419100" indent="-382588" algn="just">
              <a:lnSpc>
                <a:spcPct val="120000"/>
              </a:lnSpc>
              <a:spcBef>
                <a:spcPct val="20000"/>
              </a:spcBef>
              <a:buClr>
                <a:schemeClr val="accent1"/>
              </a:buClr>
              <a:buSzPct val="80000"/>
              <a:defRPr/>
            </a:pPr>
            <a:r>
              <a:rPr lang="en-US" altLang="zh-CN" sz="2400" b="1" dirty="0" smtClean="0">
                <a:latin typeface="Times New Roman" pitchFamily="18" charset="0"/>
                <a:ea typeface="楷体_GB2312" pitchFamily="49" charset="-122"/>
              </a:rPr>
              <a:t>        v</a:t>
            </a:r>
            <a:r>
              <a:rPr lang="zh-CN" altLang="en-US" sz="2400" b="1" dirty="0" smtClean="0">
                <a:latin typeface="Times New Roman" pitchFamily="18" charset="0"/>
                <a:ea typeface="楷体_GB2312" pitchFamily="49" charset="-122"/>
              </a:rPr>
              <a:t>，并把</a:t>
            </a:r>
            <a:r>
              <a:rPr lang="en-US" altLang="zh-CN" sz="2400" b="1" dirty="0" smtClean="0">
                <a:latin typeface="Times New Roman" pitchFamily="18" charset="0"/>
                <a:ea typeface="楷体_GB2312" pitchFamily="49" charset="-122"/>
              </a:rPr>
              <a:t>w</a:t>
            </a:r>
            <a:r>
              <a:rPr lang="zh-CN" altLang="en-US" sz="2400" b="1" dirty="0" smtClean="0">
                <a:latin typeface="Times New Roman" pitchFamily="18" charset="0"/>
                <a:ea typeface="楷体_GB2312" pitchFamily="49" charset="-122"/>
              </a:rPr>
              <a:t>叫做</a:t>
            </a:r>
            <a:r>
              <a:rPr lang="en-US" altLang="zh-CN" sz="2400" b="1" dirty="0" smtClean="0">
                <a:latin typeface="Times New Roman" pitchFamily="18" charset="0"/>
                <a:ea typeface="楷体_GB2312" pitchFamily="49" charset="-122"/>
              </a:rPr>
              <a:t>v</a:t>
            </a:r>
            <a:r>
              <a:rPr lang="zh-CN" altLang="en-US" sz="2400" b="1" dirty="0" smtClean="0">
                <a:solidFill>
                  <a:srgbClr val="FFC000"/>
                </a:solidFill>
                <a:latin typeface="Times New Roman" pitchFamily="18" charset="0"/>
                <a:ea typeface="楷体_GB2312" pitchFamily="49" charset="-122"/>
              </a:rPr>
              <a:t>直接派生式</a:t>
            </a:r>
            <a:r>
              <a:rPr lang="zh-CN" altLang="en-US" sz="2400" b="1" dirty="0" smtClean="0">
                <a:latin typeface="Times New Roman" pitchFamily="18" charset="0"/>
                <a:ea typeface="楷体_GB2312" pitchFamily="49" charset="-122"/>
              </a:rPr>
              <a:t>，记做  </a:t>
            </a:r>
            <a:r>
              <a:rPr lang="en-US" altLang="zh-CN" sz="2400" b="1" dirty="0" smtClean="0">
                <a:latin typeface="Times New Roman" pitchFamily="18" charset="0"/>
                <a:ea typeface="楷体_GB2312" pitchFamily="49" charset="-122"/>
              </a:rPr>
              <a:t>v </a:t>
            </a:r>
            <a:r>
              <a:rPr lang="en-US" altLang="zh-CN" sz="2400" b="1" dirty="0" smtClean="0">
                <a:latin typeface="Times New Roman" pitchFamily="18" charset="0"/>
                <a:ea typeface="楷体_GB2312" pitchFamily="49" charset="-122"/>
                <a:sym typeface="Symbol" pitchFamily="18" charset="2"/>
              </a:rPr>
              <a:t></a:t>
            </a:r>
            <a:r>
              <a:rPr lang="en-US" altLang="zh-CN" sz="2400" b="1" dirty="0" smtClean="0">
                <a:latin typeface="Times New Roman" pitchFamily="18" charset="0"/>
                <a:ea typeface="楷体_GB2312" pitchFamily="49" charset="-122"/>
              </a:rPr>
              <a:t> w</a:t>
            </a:r>
          </a:p>
          <a:p>
            <a:pPr marL="419100" indent="-382588" algn="just">
              <a:lnSpc>
                <a:spcPct val="120000"/>
              </a:lnSpc>
              <a:spcBef>
                <a:spcPct val="20000"/>
              </a:spcBef>
              <a:buClr>
                <a:schemeClr val="accent1"/>
              </a:buClr>
              <a:buSzPct val="80000"/>
              <a:defRPr/>
            </a:pPr>
            <a:endParaRPr lang="en-US" altLang="zh-CN" sz="1000" b="1" dirty="0">
              <a:latin typeface="Times New Roman" pitchFamily="18" charset="0"/>
              <a:ea typeface="楷体_GB2312" pitchFamily="49" charset="-122"/>
            </a:endParaRPr>
          </a:p>
        </p:txBody>
      </p:sp>
      <p:sp>
        <p:nvSpPr>
          <p:cNvPr id="6" name="矩形 5"/>
          <p:cNvSpPr/>
          <p:nvPr/>
        </p:nvSpPr>
        <p:spPr>
          <a:xfrm>
            <a:off x="2681819" y="4950785"/>
            <a:ext cx="6096000" cy="1588127"/>
          </a:xfrm>
          <a:prstGeom prst="rect">
            <a:avLst/>
          </a:prstGeom>
        </p:spPr>
        <p:txBody>
          <a:bodyPr>
            <a:spAutoFit/>
          </a:bodyPr>
          <a:lstStyle/>
          <a:p>
            <a:pPr marL="419100" indent="-382588" algn="just">
              <a:lnSpc>
                <a:spcPct val="120000"/>
              </a:lnSpc>
              <a:spcBef>
                <a:spcPct val="20000"/>
              </a:spcBef>
              <a:buClr>
                <a:schemeClr val="accent1"/>
              </a:buClr>
              <a:buSzPct val="80000"/>
              <a:defRPr/>
            </a:pPr>
            <a:r>
              <a:rPr lang="zh-CN" altLang="en-US" b="1" dirty="0">
                <a:latin typeface="Times New Roman" pitchFamily="18" charset="0"/>
                <a:ea typeface="楷体_GB2312" pitchFamily="49" charset="-122"/>
              </a:rPr>
              <a:t>注意三点</a:t>
            </a:r>
            <a:r>
              <a:rPr lang="zh-CN" altLang="en-US" b="1" dirty="0">
                <a:solidFill>
                  <a:srgbClr val="FFC000"/>
                </a:solidFill>
                <a:latin typeface="Times New Roman" pitchFamily="18" charset="0"/>
                <a:ea typeface="楷体_GB2312" pitchFamily="49" charset="-122"/>
              </a:rPr>
              <a:t>：  </a:t>
            </a:r>
            <a:r>
              <a:rPr lang="en-US" altLang="zh-CN" b="1" dirty="0">
                <a:solidFill>
                  <a:srgbClr val="FFC000"/>
                </a:solidFill>
                <a:latin typeface="Times New Roman" pitchFamily="18" charset="0"/>
                <a:ea typeface="楷体_GB2312" pitchFamily="49" charset="-122"/>
              </a:rPr>
              <a:t>1</a:t>
            </a:r>
            <a:r>
              <a:rPr lang="zh-CN" altLang="en-US" b="1" dirty="0">
                <a:solidFill>
                  <a:srgbClr val="FFC000"/>
                </a:solidFill>
                <a:latin typeface="Times New Roman" pitchFamily="18" charset="0"/>
                <a:ea typeface="楷体_GB2312" pitchFamily="49" charset="-122"/>
              </a:rPr>
              <a:t>）</a:t>
            </a:r>
            <a:r>
              <a:rPr lang="en-US" altLang="zh-CN" b="1" dirty="0">
                <a:solidFill>
                  <a:srgbClr val="FFC000"/>
                </a:solidFill>
                <a:latin typeface="Times New Roman" pitchFamily="18" charset="0"/>
                <a:ea typeface="楷体_GB2312" pitchFamily="49" charset="-122"/>
              </a:rPr>
              <a:t>v </a:t>
            </a:r>
            <a:r>
              <a:rPr lang="zh-CN" altLang="en-US" b="1" dirty="0">
                <a:solidFill>
                  <a:srgbClr val="FFC000"/>
                </a:solidFill>
                <a:latin typeface="Times New Roman" pitchFamily="18" charset="0"/>
                <a:ea typeface="楷体_GB2312" pitchFamily="49" charset="-122"/>
              </a:rPr>
              <a:t>，</a:t>
            </a:r>
            <a:r>
              <a:rPr lang="en-US" altLang="zh-CN" b="1" dirty="0">
                <a:solidFill>
                  <a:srgbClr val="FFC000"/>
                </a:solidFill>
                <a:latin typeface="Times New Roman" pitchFamily="18" charset="0"/>
                <a:ea typeface="楷体_GB2312" pitchFamily="49" charset="-122"/>
              </a:rPr>
              <a:t>w</a:t>
            </a:r>
            <a:r>
              <a:rPr lang="zh-CN" altLang="en-US" b="1" dirty="0">
                <a:solidFill>
                  <a:srgbClr val="FFC000"/>
                </a:solidFill>
                <a:latin typeface="Times New Roman" pitchFamily="18" charset="0"/>
                <a:ea typeface="楷体_GB2312" pitchFamily="49" charset="-122"/>
              </a:rPr>
              <a:t>是两个不同符号串</a:t>
            </a:r>
          </a:p>
          <a:p>
            <a:pPr marL="419100" indent="-382588" algn="just">
              <a:lnSpc>
                <a:spcPct val="120000"/>
              </a:lnSpc>
              <a:spcBef>
                <a:spcPct val="20000"/>
              </a:spcBef>
              <a:buClr>
                <a:schemeClr val="accent1"/>
              </a:buClr>
              <a:buSzPct val="80000"/>
              <a:defRPr/>
            </a:pPr>
            <a:r>
              <a:rPr lang="zh-CN" altLang="en-US" b="1" dirty="0">
                <a:solidFill>
                  <a:srgbClr val="FFC000"/>
                </a:solidFill>
                <a:latin typeface="Times New Roman" pitchFamily="18" charset="0"/>
                <a:ea typeface="楷体_GB2312" pitchFamily="49" charset="-122"/>
              </a:rPr>
              <a:t>                      </a:t>
            </a:r>
            <a:r>
              <a:rPr lang="en-US" altLang="zh-CN" b="1" dirty="0">
                <a:solidFill>
                  <a:srgbClr val="FFC000"/>
                </a:solidFill>
                <a:latin typeface="Times New Roman" pitchFamily="18" charset="0"/>
                <a:ea typeface="楷体_GB2312" pitchFamily="49" charset="-122"/>
              </a:rPr>
              <a:t>2</a:t>
            </a:r>
            <a:r>
              <a:rPr lang="zh-CN" altLang="en-US" b="1" dirty="0">
                <a:solidFill>
                  <a:srgbClr val="FFC000"/>
                </a:solidFill>
                <a:latin typeface="Times New Roman" pitchFamily="18" charset="0"/>
                <a:ea typeface="楷体_GB2312" pitchFamily="49" charset="-122"/>
              </a:rPr>
              <a:t>）有一规则</a:t>
            </a:r>
            <a:r>
              <a:rPr lang="en-US" altLang="zh-CN" b="1" dirty="0">
                <a:solidFill>
                  <a:srgbClr val="FFC000"/>
                </a:solidFill>
                <a:latin typeface="Times New Roman" pitchFamily="18" charset="0"/>
                <a:ea typeface="楷体_GB2312" pitchFamily="49" charset="-122"/>
              </a:rPr>
              <a:t>U∷=u</a:t>
            </a:r>
          </a:p>
          <a:p>
            <a:pPr marL="419100" indent="-382588" algn="just">
              <a:lnSpc>
                <a:spcPct val="120000"/>
              </a:lnSpc>
              <a:spcBef>
                <a:spcPct val="20000"/>
              </a:spcBef>
              <a:buClr>
                <a:schemeClr val="accent1"/>
              </a:buClr>
              <a:buSzPct val="80000"/>
              <a:defRPr/>
            </a:pPr>
            <a:r>
              <a:rPr lang="en-US" altLang="zh-CN" b="1" dirty="0">
                <a:solidFill>
                  <a:srgbClr val="FFC000"/>
                </a:solidFill>
                <a:latin typeface="Times New Roman" pitchFamily="18" charset="0"/>
                <a:ea typeface="楷体_GB2312" pitchFamily="49" charset="-122"/>
              </a:rPr>
              <a:t>                      3</a:t>
            </a:r>
            <a:r>
              <a:rPr lang="zh-CN" altLang="en-US" b="1" dirty="0">
                <a:solidFill>
                  <a:srgbClr val="FFC000"/>
                </a:solidFill>
                <a:latin typeface="Times New Roman" pitchFamily="18" charset="0"/>
                <a:ea typeface="楷体_GB2312" pitchFamily="49" charset="-122"/>
              </a:rPr>
              <a:t>）直接推导</a:t>
            </a:r>
            <a:r>
              <a:rPr lang="en-US" altLang="zh-CN" b="1" dirty="0">
                <a:solidFill>
                  <a:srgbClr val="FFC000"/>
                </a:solidFill>
                <a:latin typeface="Times New Roman" pitchFamily="18" charset="0"/>
                <a:ea typeface="楷体_GB2312" pitchFamily="49" charset="-122"/>
              </a:rPr>
              <a:t>v </a:t>
            </a:r>
            <a:r>
              <a:rPr lang="en-US" altLang="zh-CN" b="1" dirty="0">
                <a:solidFill>
                  <a:srgbClr val="FFC000"/>
                </a:solidFill>
                <a:latin typeface="Times New Roman" pitchFamily="18" charset="0"/>
                <a:ea typeface="楷体_GB2312" pitchFamily="49" charset="-122"/>
                <a:sym typeface="Symbol" pitchFamily="18" charset="2"/>
              </a:rPr>
              <a:t></a:t>
            </a:r>
            <a:r>
              <a:rPr lang="en-US" altLang="zh-CN" b="1" dirty="0">
                <a:solidFill>
                  <a:srgbClr val="FFC000"/>
                </a:solidFill>
                <a:latin typeface="Times New Roman" pitchFamily="18" charset="0"/>
                <a:ea typeface="楷体_GB2312" pitchFamily="49" charset="-122"/>
              </a:rPr>
              <a:t> w</a:t>
            </a:r>
          </a:p>
          <a:p>
            <a:pPr marL="419100" indent="-382588" algn="just">
              <a:lnSpc>
                <a:spcPct val="120000"/>
              </a:lnSpc>
              <a:spcBef>
                <a:spcPct val="20000"/>
              </a:spcBef>
              <a:buClr>
                <a:schemeClr val="accent1"/>
              </a:buClr>
              <a:buSzPct val="80000"/>
              <a:defRPr/>
            </a:pPr>
            <a:r>
              <a:rPr lang="en-US" altLang="zh-CN" b="1" dirty="0">
                <a:latin typeface="Times New Roman" pitchFamily="18" charset="0"/>
                <a:ea typeface="楷体_GB2312" pitchFamily="49" charset="-122"/>
              </a:rPr>
              <a:t>  </a:t>
            </a:r>
            <a:endParaRPr lang="zh-CN" altLang="en-US" b="1" dirty="0">
              <a:latin typeface="Times New Roman" pitchFamily="18" charset="0"/>
              <a:ea typeface="楷体_GB2312" pitchFamily="49" charset="-122"/>
            </a:endParaRPr>
          </a:p>
        </p:txBody>
      </p:sp>
    </p:spTree>
    <p:extLst>
      <p:ext uri="{BB962C8B-B14F-4D97-AF65-F5344CB8AC3E}">
        <p14:creationId xmlns:p14="http://schemas.microsoft.com/office/powerpoint/2010/main" val="168397381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1D57D11D-D5CC-4EBC-9CBB-DCF741B4E795}" type="datetime1">
              <a:rPr lang="zh-CN" altLang="en-US"/>
              <a:pPr>
                <a:defRPr/>
              </a:pPr>
              <a:t>2021/3/3</a:t>
            </a:fld>
            <a:endParaRPr lang="zh-CN" altLang="en-US"/>
          </a:p>
        </p:txBody>
      </p:sp>
      <p:sp>
        <p:nvSpPr>
          <p:cNvPr id="7782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39BEF4-5D4C-49C6-A74F-F21D07346604}" type="slidenum">
              <a:rPr lang="zh-CN" altLang="en-US" sz="1000">
                <a:solidFill>
                  <a:srgbClr val="9B9A98"/>
                </a:solidFill>
              </a:rPr>
              <a:pPr>
                <a:spcBef>
                  <a:spcPct val="0"/>
                </a:spcBef>
                <a:buClrTx/>
                <a:buSzTx/>
                <a:buFontTx/>
                <a:buNone/>
              </a:pPr>
              <a:t>46</a:t>
            </a:fld>
            <a:endParaRPr lang="zh-CN" altLang="en-US" sz="1000">
              <a:solidFill>
                <a:srgbClr val="9B9A98"/>
              </a:solidFill>
            </a:endParaRPr>
          </a:p>
        </p:txBody>
      </p:sp>
      <p:sp>
        <p:nvSpPr>
          <p:cNvPr id="388100" name="Rectangle 4"/>
          <p:cNvSpPr>
            <a:spLocks/>
          </p:cNvSpPr>
          <p:nvPr/>
        </p:nvSpPr>
        <p:spPr bwMode="auto">
          <a:xfrm>
            <a:off x="1814514" y="1866901"/>
            <a:ext cx="8497887" cy="3629025"/>
          </a:xfrm>
          <a:prstGeom prst="rect">
            <a:avLst/>
          </a:prstGeom>
          <a:noFill/>
          <a:ln w="9525">
            <a:noFill/>
            <a:miter lim="800000"/>
            <a:headEnd/>
            <a:tailEnd/>
          </a:ln>
        </p:spPr>
        <p:txBody>
          <a:bodyPr/>
          <a:lstStyle/>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若</a:t>
            </a:r>
            <a:r>
              <a:rPr lang="en-US" altLang="zh-CN" sz="2800" b="1" dirty="0">
                <a:latin typeface="Times New Roman" pitchFamily="18" charset="0"/>
                <a:ea typeface="楷体_GB2312" pitchFamily="49" charset="-122"/>
              </a:rPr>
              <a:t>x=y=ε</a:t>
            </a:r>
            <a:r>
              <a:rPr lang="zh-CN" altLang="en-US" sz="2800" b="1" dirty="0">
                <a:latin typeface="Times New Roman" pitchFamily="18" charset="0"/>
                <a:ea typeface="楷体_GB2312" pitchFamily="49" charset="-122"/>
              </a:rPr>
              <a:t>，则</a:t>
            </a:r>
            <a:r>
              <a:rPr lang="en-US" altLang="zh-CN" sz="2800" b="1" dirty="0">
                <a:latin typeface="Times New Roman" pitchFamily="18" charset="0"/>
                <a:ea typeface="楷体_GB2312" pitchFamily="49" charset="-122"/>
              </a:rPr>
              <a:t>v=</a:t>
            </a:r>
            <a:r>
              <a:rPr lang="en-US" altLang="zh-CN" sz="2800" b="1" dirty="0" err="1">
                <a:latin typeface="Times New Roman" pitchFamily="18" charset="0"/>
                <a:ea typeface="楷体_GB2312" pitchFamily="49" charset="-122"/>
              </a:rPr>
              <a:t>xUy</a:t>
            </a:r>
            <a:r>
              <a:rPr lang="en-US" altLang="zh-CN" sz="2800" b="1" dirty="0">
                <a:latin typeface="Times New Roman" pitchFamily="18" charset="0"/>
                <a:ea typeface="楷体_GB2312" pitchFamily="49" charset="-122"/>
              </a:rPr>
              <a:t> =U</a:t>
            </a:r>
            <a:r>
              <a:rPr lang="zh-CN" altLang="en-US" sz="2800" b="1" dirty="0">
                <a:latin typeface="Times New Roman" pitchFamily="18" charset="0"/>
                <a:ea typeface="楷体_GB2312" pitchFamily="49" charset="-122"/>
              </a:rPr>
              <a:t>， </a:t>
            </a:r>
            <a:r>
              <a:rPr lang="en-US" altLang="zh-CN" sz="2800" b="1" dirty="0">
                <a:latin typeface="Times New Roman" pitchFamily="18" charset="0"/>
                <a:ea typeface="楷体_GB2312" pitchFamily="49" charset="-122"/>
              </a:rPr>
              <a:t>w=</a:t>
            </a:r>
            <a:r>
              <a:rPr lang="en-US" altLang="zh-CN" sz="2800" b="1" dirty="0" err="1">
                <a:latin typeface="Times New Roman" pitchFamily="18" charset="0"/>
                <a:ea typeface="楷体_GB2312" pitchFamily="49" charset="-122"/>
              </a:rPr>
              <a:t>xuy</a:t>
            </a:r>
            <a:r>
              <a:rPr lang="en-US" altLang="zh-CN" sz="2800" b="1" dirty="0">
                <a:latin typeface="Times New Roman" pitchFamily="18" charset="0"/>
                <a:ea typeface="楷体_GB2312" pitchFamily="49" charset="-122"/>
              </a:rPr>
              <a:t>=u</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可见</a:t>
            </a:r>
            <a:r>
              <a:rPr lang="en-US" altLang="zh-CN" sz="2800" b="1" dirty="0">
                <a:latin typeface="Times New Roman" pitchFamily="18" charset="0"/>
                <a:ea typeface="楷体_GB2312" pitchFamily="49" charset="-122"/>
              </a:rPr>
              <a:t>v </a:t>
            </a:r>
            <a:r>
              <a:rPr lang="en-US" altLang="zh-CN" sz="2800" b="1" dirty="0">
                <a:latin typeface="Times New Roman" pitchFamily="18" charset="0"/>
                <a:ea typeface="楷体_GB2312" pitchFamily="49" charset="-122"/>
                <a:sym typeface="Symbol" pitchFamily="18" charset="2"/>
              </a:rPr>
              <a:t></a:t>
            </a:r>
            <a:r>
              <a:rPr lang="en-US" altLang="zh-CN" sz="2800" b="1" dirty="0">
                <a:latin typeface="Times New Roman" pitchFamily="18" charset="0"/>
                <a:ea typeface="楷体_GB2312" pitchFamily="49" charset="-122"/>
              </a:rPr>
              <a:t> w </a:t>
            </a:r>
            <a:r>
              <a:rPr lang="zh-CN" altLang="en-US" sz="2800" b="1" dirty="0">
                <a:latin typeface="Times New Roman" pitchFamily="18" charset="0"/>
                <a:ea typeface="楷体_GB2312" pitchFamily="49" charset="-122"/>
              </a:rPr>
              <a:t>即 </a:t>
            </a:r>
            <a:r>
              <a:rPr lang="en-US" altLang="zh-CN" sz="2800" b="1" dirty="0">
                <a:latin typeface="Times New Roman" pitchFamily="18" charset="0"/>
                <a:ea typeface="楷体_GB2312" pitchFamily="49" charset="-122"/>
              </a:rPr>
              <a:t>U </a:t>
            </a:r>
            <a:r>
              <a:rPr lang="en-US" altLang="zh-CN" sz="2800" b="1" dirty="0">
                <a:latin typeface="Times New Roman" pitchFamily="18" charset="0"/>
                <a:ea typeface="楷体_GB2312" pitchFamily="49" charset="-122"/>
                <a:sym typeface="Symbol" pitchFamily="18" charset="2"/>
              </a:rPr>
              <a:t></a:t>
            </a:r>
            <a:r>
              <a:rPr lang="en-US" altLang="zh-CN" sz="2800" b="1" dirty="0">
                <a:latin typeface="Times New Roman" pitchFamily="18" charset="0"/>
                <a:ea typeface="楷体_GB2312" pitchFamily="49" charset="-122"/>
              </a:rPr>
              <a:t> u </a:t>
            </a:r>
            <a:r>
              <a:rPr lang="zh-CN" altLang="en-US" sz="28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800" b="1" dirty="0" smtClean="0">
                <a:latin typeface="Times New Roman" pitchFamily="18" charset="0"/>
                <a:ea typeface="楷体_GB2312" pitchFamily="49" charset="-122"/>
              </a:rPr>
              <a:t>说明：</a:t>
            </a:r>
            <a:r>
              <a:rPr lang="zh-CN" altLang="en-US" sz="2800" b="1" dirty="0" smtClean="0">
                <a:solidFill>
                  <a:srgbClr val="FFC000"/>
                </a:solidFill>
                <a:latin typeface="Times New Roman" pitchFamily="18" charset="0"/>
                <a:ea typeface="楷体_GB2312" pitchFamily="49" charset="-122"/>
              </a:rPr>
              <a:t>一个产生式就是</a:t>
            </a:r>
            <a:r>
              <a:rPr lang="zh-CN" altLang="en-US" sz="2800" b="1" dirty="0">
                <a:solidFill>
                  <a:srgbClr val="FFC000"/>
                </a:solidFill>
                <a:latin typeface="Times New Roman" pitchFamily="18" charset="0"/>
                <a:ea typeface="楷体_GB2312" pitchFamily="49" charset="-122"/>
              </a:rPr>
              <a:t>一个直接推导。</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例如</a:t>
            </a:r>
            <a:r>
              <a:rPr lang="zh-CN" altLang="en-US" sz="2800" b="1" dirty="0" smtClean="0">
                <a:latin typeface="Times New Roman" pitchFamily="18" charset="0"/>
                <a:ea typeface="楷体_GB2312" pitchFamily="49" charset="-122"/>
              </a:rPr>
              <a:t>：</a:t>
            </a:r>
            <a:r>
              <a:rPr lang="en-US" altLang="zh-CN" sz="2800" kern="100" dirty="0" smtClean="0">
                <a:latin typeface="Times New Roman" panose="02020603050405020304" pitchFamily="18" charset="0"/>
                <a:cs typeface="黑体" panose="02010609060101010101" pitchFamily="49" charset="-122"/>
              </a:rPr>
              <a:t>G[A</a:t>
            </a:r>
            <a:r>
              <a:rPr lang="en-US" altLang="zh-CN" sz="2800" kern="100" dirty="0">
                <a:latin typeface="Times New Roman" panose="02020603050405020304" pitchFamily="18" charset="0"/>
                <a:cs typeface="黑体" panose="02010609060101010101" pitchFamily="49" charset="-122"/>
              </a:rPr>
              <a:t>]: A → </a:t>
            </a:r>
            <a:r>
              <a:rPr lang="en-US" altLang="zh-CN" sz="2800" kern="100" dirty="0" err="1">
                <a:latin typeface="Times New Roman" panose="02020603050405020304" pitchFamily="18" charset="0"/>
                <a:cs typeface="黑体" panose="02010609060101010101" pitchFamily="49" charset="-122"/>
              </a:rPr>
              <a:t>Bc</a:t>
            </a:r>
            <a:r>
              <a:rPr lang="zh-CN" altLang="zh-CN" sz="2800" kern="100" dirty="0">
                <a:latin typeface="Times New Roman" panose="02020603050405020304" pitchFamily="18" charset="0"/>
                <a:cs typeface="黑体" panose="02010609060101010101" pitchFamily="49" charset="-122"/>
              </a:rPr>
              <a:t>，</a:t>
            </a:r>
            <a:r>
              <a:rPr lang="en-US" altLang="zh-CN" sz="2800" kern="100" dirty="0">
                <a:latin typeface="Times New Roman" panose="02020603050405020304" pitchFamily="18" charset="0"/>
                <a:cs typeface="黑体" panose="02010609060101010101" pitchFamily="49" charset="-122"/>
              </a:rPr>
              <a:t>B → d</a:t>
            </a:r>
            <a:endParaRPr lang="zh-CN" altLang="zh-CN" sz="2800" kern="100" dirty="0">
              <a:latin typeface="Times New Roman" panose="02020603050405020304" pitchFamily="18" charset="0"/>
              <a:cs typeface="黑体" panose="02010609060101010101" pitchFamily="49" charset="-122"/>
            </a:endParaRPr>
          </a:p>
          <a:p>
            <a:pPr marL="419100" indent="-382588" algn="just">
              <a:lnSpc>
                <a:spcPct val="120000"/>
              </a:lnSpc>
              <a:spcBef>
                <a:spcPct val="20000"/>
              </a:spcBef>
              <a:buClr>
                <a:schemeClr val="accent1"/>
              </a:buClr>
              <a:buSzPct val="80000"/>
              <a:defRPr/>
            </a:pPr>
            <a:r>
              <a:rPr lang="zh-CN" altLang="en-US" sz="2800" b="1" dirty="0" smtClean="0">
                <a:latin typeface="Times New Roman" pitchFamily="18" charset="0"/>
                <a:ea typeface="楷体_GB2312" pitchFamily="49" charset="-122"/>
              </a:rPr>
              <a:t> 而</a:t>
            </a:r>
            <a:r>
              <a:rPr lang="en-US" altLang="zh-CN" sz="2800" b="1" dirty="0" smtClean="0">
                <a:latin typeface="Times New Roman" pitchFamily="18" charset="0"/>
                <a:ea typeface="楷体_GB2312" pitchFamily="49" charset="-122"/>
              </a:rPr>
              <a:t>A</a:t>
            </a:r>
            <a:r>
              <a:rPr lang="zh-CN" altLang="en-US" sz="2800" b="1" dirty="0" smtClean="0">
                <a:latin typeface="Times New Roman" pitchFamily="18" charset="0"/>
                <a:ea typeface="楷体_GB2312" pitchFamily="49" charset="-122"/>
              </a:rPr>
              <a:t>直接推导到</a:t>
            </a:r>
            <a:r>
              <a:rPr lang="en-US" altLang="zh-CN" sz="2800" b="1" dirty="0" err="1" smtClean="0">
                <a:latin typeface="Times New Roman" pitchFamily="18" charset="0"/>
                <a:ea typeface="楷体_GB2312" pitchFamily="49" charset="-122"/>
              </a:rPr>
              <a:t>Bc</a:t>
            </a:r>
            <a:r>
              <a:rPr lang="zh-CN" altLang="en-US" sz="2800" b="1" dirty="0" smtClean="0">
                <a:latin typeface="Times New Roman" pitchFamily="18" charset="0"/>
                <a:ea typeface="楷体_GB2312" pitchFamily="49" charset="-122"/>
              </a:rPr>
              <a:t>，而</a:t>
            </a:r>
            <a:r>
              <a:rPr lang="en-US" altLang="zh-CN" sz="2800" b="1" dirty="0" err="1" smtClean="0">
                <a:latin typeface="Times New Roman" pitchFamily="18" charset="0"/>
                <a:ea typeface="楷体_GB2312" pitchFamily="49" charset="-122"/>
              </a:rPr>
              <a:t>Bc</a:t>
            </a:r>
            <a:r>
              <a:rPr lang="zh-CN" altLang="en-US" sz="2800" b="1" dirty="0" smtClean="0">
                <a:latin typeface="Times New Roman" pitchFamily="18" charset="0"/>
                <a:ea typeface="楷体_GB2312" pitchFamily="49" charset="-122"/>
              </a:rPr>
              <a:t>直接</a:t>
            </a:r>
            <a:r>
              <a:rPr lang="zh-CN" altLang="en-US" sz="2800" b="1" dirty="0">
                <a:latin typeface="Times New Roman" pitchFamily="18" charset="0"/>
                <a:ea typeface="楷体_GB2312" pitchFamily="49" charset="-122"/>
              </a:rPr>
              <a:t>归约</a:t>
            </a:r>
            <a:r>
              <a:rPr lang="zh-CN" altLang="en-US" sz="2800" b="1" dirty="0" smtClean="0">
                <a:latin typeface="Times New Roman" pitchFamily="18" charset="0"/>
                <a:ea typeface="楷体_GB2312" pitchFamily="49" charset="-122"/>
              </a:rPr>
              <a:t>到</a:t>
            </a:r>
            <a:r>
              <a:rPr lang="en-US" altLang="zh-CN" sz="2800" b="1" dirty="0" smtClean="0">
                <a:latin typeface="Times New Roman" pitchFamily="18" charset="0"/>
                <a:ea typeface="楷体_GB2312" pitchFamily="49" charset="-122"/>
              </a:rPr>
              <a:t>A</a:t>
            </a:r>
            <a:r>
              <a:rPr lang="zh-CN" altLang="en-US" sz="2800" b="1" dirty="0" smtClean="0">
                <a:latin typeface="Times New Roman" pitchFamily="18" charset="0"/>
                <a:ea typeface="楷体_GB2312" pitchFamily="49" charset="-122"/>
              </a:rPr>
              <a:t>。 </a:t>
            </a:r>
            <a:endParaRPr lang="zh-CN" altLang="en-US" sz="2800" b="1" dirty="0">
              <a:latin typeface="Times New Roman" pitchFamily="18" charset="0"/>
              <a:ea typeface="楷体_GB2312" pitchFamily="49" charset="-122"/>
            </a:endParaRPr>
          </a:p>
        </p:txBody>
      </p:sp>
      <p:sp>
        <p:nvSpPr>
          <p:cNvPr id="6"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effectLst>
                  <a:outerShdw blurRad="38100" dist="38100" dir="2700000" algn="tl">
                    <a:srgbClr val="000000"/>
                  </a:outerShdw>
                </a:effectLst>
                <a:latin typeface="Times New Roman" pitchFamily="18" charset="0"/>
                <a:ea typeface="黑体" pitchFamily="2" charset="-122"/>
              </a:rPr>
              <a:t>4</a:t>
            </a:r>
            <a:r>
              <a:rPr lang="zh-CN" altLang="en-US" sz="3200" b="1" dirty="0" smtClean="0">
                <a:effectLst>
                  <a:outerShdw blurRad="38100" dist="38100" dir="2700000" algn="tl">
                    <a:srgbClr val="000000"/>
                  </a:outerShdw>
                </a:effectLst>
                <a:latin typeface="Times New Roman" pitchFamily="18" charset="0"/>
                <a:ea typeface="黑体" pitchFamily="2" charset="-122"/>
              </a:rPr>
              <a:t>、</a:t>
            </a:r>
            <a:r>
              <a:rPr lang="zh-CN" altLang="en-US" sz="3200" b="1" dirty="0">
                <a:effectLst>
                  <a:outerShdw blurRad="38100" dist="38100" dir="2700000" algn="tl">
                    <a:srgbClr val="000000"/>
                  </a:outerShdw>
                </a:effectLst>
                <a:latin typeface="Times New Roman" pitchFamily="18" charset="0"/>
                <a:ea typeface="黑体" pitchFamily="2" charset="-122"/>
              </a:rPr>
              <a:t>推导和归约</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Tree>
    <p:extLst>
      <p:ext uri="{BB962C8B-B14F-4D97-AF65-F5344CB8AC3E}">
        <p14:creationId xmlns:p14="http://schemas.microsoft.com/office/powerpoint/2010/main" val="284284812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0EDFF11-5956-4970-A0EA-C5F616543182}" type="datetime1">
              <a:rPr lang="zh-CN" altLang="en-US"/>
              <a:pPr>
                <a:defRPr/>
              </a:pPr>
              <a:t>2021/3/3</a:t>
            </a:fld>
            <a:endParaRPr lang="zh-CN" altLang="en-US"/>
          </a:p>
        </p:txBody>
      </p:sp>
      <p:sp>
        <p:nvSpPr>
          <p:cNvPr id="8192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79FF5CB-28DE-44AE-8DD5-E60362D51F0E}" type="slidenum">
              <a:rPr lang="zh-CN" altLang="en-US" sz="1000">
                <a:solidFill>
                  <a:srgbClr val="9B9A98"/>
                </a:solidFill>
              </a:rPr>
              <a:pPr>
                <a:spcBef>
                  <a:spcPct val="0"/>
                </a:spcBef>
                <a:buClrTx/>
                <a:buSzTx/>
                <a:buFontTx/>
                <a:buNone/>
              </a:pPr>
              <a:t>47</a:t>
            </a:fld>
            <a:endParaRPr lang="zh-CN" altLang="en-US" sz="1000">
              <a:solidFill>
                <a:srgbClr val="9B9A98"/>
              </a:solidFill>
            </a:endParaRPr>
          </a:p>
        </p:txBody>
      </p:sp>
      <p:sp>
        <p:nvSpPr>
          <p:cNvPr id="393219" name="Rectangle 3"/>
          <p:cNvSpPr>
            <a:spLocks/>
          </p:cNvSpPr>
          <p:nvPr/>
        </p:nvSpPr>
        <p:spPr bwMode="auto">
          <a:xfrm>
            <a:off x="1681164" y="1481138"/>
            <a:ext cx="9135772" cy="6057900"/>
          </a:xfrm>
          <a:prstGeom prst="rect">
            <a:avLst/>
          </a:prstGeom>
          <a:noFill/>
          <a:ln w="9525">
            <a:noFill/>
            <a:miter lim="800000"/>
            <a:headEnd/>
            <a:tailEnd/>
          </a:ln>
        </p:spPr>
        <p:txBody>
          <a:bodyPr/>
          <a:lstStyle/>
          <a:p>
            <a:pPr marL="419100" indent="-382588" algn="just">
              <a:lnSpc>
                <a:spcPct val="120000"/>
              </a:lnSpc>
              <a:spcBef>
                <a:spcPct val="20000"/>
              </a:spcBef>
              <a:buClr>
                <a:schemeClr val="accent1"/>
              </a:buClr>
              <a:buSzPct val="80000"/>
              <a:defRPr/>
            </a:pPr>
            <a:r>
              <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cs typeface="Courier New" pitchFamily="49" charset="0"/>
              </a:rPr>
              <a:t>定义</a:t>
            </a:r>
            <a:r>
              <a:rPr lang="en-US" altLang="zh-CN" sz="2600" b="1" dirty="0">
                <a:solidFill>
                  <a:srgbClr val="FFC000"/>
                </a:solidFill>
                <a:effectLst>
                  <a:outerShdw blurRad="38100" dist="38100" dir="2700000" algn="tl">
                    <a:srgbClr val="000000"/>
                  </a:outerShdw>
                </a:effectLst>
                <a:latin typeface="Times New Roman" pitchFamily="18" charset="0"/>
                <a:ea typeface="楷体_GB2312" pitchFamily="49" charset="-122"/>
                <a:cs typeface="Courier New" pitchFamily="49" charset="0"/>
              </a:rPr>
              <a:t>2</a:t>
            </a:r>
            <a:r>
              <a:rPr lang="zh-CN" altLang="en-US" sz="2600" b="1" dirty="0">
                <a:solidFill>
                  <a:srgbClr val="FFC000"/>
                </a:solidFill>
                <a:effectLst>
                  <a:outerShdw blurRad="38100" dist="38100" dir="2700000" algn="tl">
                    <a:srgbClr val="000000"/>
                  </a:outerShdw>
                </a:effectLst>
                <a:latin typeface="Times New Roman" pitchFamily="18" charset="0"/>
                <a:ea typeface="楷体_GB2312" pitchFamily="49" charset="-122"/>
                <a:cs typeface="Courier New" pitchFamily="49" charset="0"/>
              </a:rPr>
              <a:t>：</a:t>
            </a:r>
            <a:r>
              <a:rPr lang="zh-CN" altLang="en-US" sz="2600" b="1" dirty="0">
                <a:latin typeface="Times New Roman" pitchFamily="18" charset="0"/>
                <a:ea typeface="楷体_GB2312" pitchFamily="49" charset="-122"/>
                <a:cs typeface="Courier New" pitchFamily="49" charset="0"/>
              </a:rPr>
              <a:t>设</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0</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1</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2</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n</a:t>
            </a:r>
            <a:r>
              <a:rPr lang="zh-CN" altLang="en-US" sz="2600" b="1" dirty="0">
                <a:latin typeface="Times New Roman" pitchFamily="18" charset="0"/>
                <a:ea typeface="楷体_GB2312" pitchFamily="49" charset="-122"/>
                <a:cs typeface="Courier New" pitchFamily="49" charset="0"/>
              </a:rPr>
              <a:t>均为</a:t>
            </a:r>
            <a:r>
              <a:rPr lang="en-US" altLang="zh-CN" sz="2600" b="1" dirty="0">
                <a:latin typeface="Times New Roman" pitchFamily="18" charset="0"/>
                <a:ea typeface="楷体_GB2312" pitchFamily="49" charset="-122"/>
                <a:cs typeface="Courier New" pitchFamily="49" charset="0"/>
              </a:rPr>
              <a:t>V</a:t>
            </a:r>
            <a:r>
              <a:rPr lang="en-US" altLang="zh-CN" sz="2600" b="1" baseline="30000" dirty="0">
                <a:latin typeface="Times New Roman" pitchFamily="18" charset="0"/>
                <a:ea typeface="楷体_GB2312" pitchFamily="49" charset="-122"/>
                <a:cs typeface="Courier New" pitchFamily="49" charset="0"/>
              </a:rPr>
              <a:t>*</a:t>
            </a:r>
            <a:r>
              <a:rPr lang="zh-CN" altLang="en-US" sz="2600" b="1" dirty="0">
                <a:latin typeface="Times New Roman" pitchFamily="18" charset="0"/>
                <a:ea typeface="楷体_GB2312" pitchFamily="49" charset="-122"/>
                <a:cs typeface="Courier New" pitchFamily="49" charset="0"/>
              </a:rPr>
              <a:t>上符号串</a:t>
            </a:r>
            <a:r>
              <a:rPr lang="en-US" altLang="zh-CN" sz="2600" b="1" dirty="0">
                <a:latin typeface="Times New Roman" pitchFamily="18" charset="0"/>
                <a:ea typeface="楷体_GB2312" pitchFamily="49" charset="-122"/>
                <a:cs typeface="Courier New" pitchFamily="49" charset="0"/>
              </a:rPr>
              <a:t>,</a:t>
            </a:r>
            <a:r>
              <a:rPr lang="zh-CN" altLang="en-US" sz="2600" b="1" dirty="0">
                <a:latin typeface="Times New Roman" pitchFamily="18" charset="0"/>
                <a:ea typeface="楷体_GB2312" pitchFamily="49" charset="-122"/>
                <a:cs typeface="Courier New" pitchFamily="49" charset="0"/>
              </a:rPr>
              <a:t>若</a:t>
            </a:r>
            <a:r>
              <a:rPr lang="en-US" altLang="zh-CN" sz="2600" b="1" dirty="0">
                <a:latin typeface="Times New Roman" pitchFamily="18" charset="0"/>
                <a:ea typeface="楷体_GB2312" pitchFamily="49" charset="-122"/>
                <a:cs typeface="Courier New" pitchFamily="49" charset="0"/>
              </a:rPr>
              <a:t>w</a:t>
            </a:r>
            <a:r>
              <a:rPr lang="zh-CN" altLang="en-US" sz="2600" b="1" dirty="0">
                <a:latin typeface="Times New Roman" pitchFamily="18" charset="0"/>
                <a:ea typeface="楷体_GB2312" pitchFamily="49" charset="-122"/>
                <a:cs typeface="Courier New" pitchFamily="49" charset="0"/>
              </a:rPr>
              <a:t>是</a:t>
            </a:r>
            <a:r>
              <a:rPr lang="en-US" altLang="zh-CN" sz="2600" b="1" dirty="0">
                <a:latin typeface="Times New Roman" pitchFamily="18" charset="0"/>
                <a:ea typeface="楷体_GB2312" pitchFamily="49" charset="-122"/>
                <a:cs typeface="Courier New" pitchFamily="49" charset="0"/>
              </a:rPr>
              <a:t>v</a:t>
            </a:r>
            <a:r>
              <a:rPr lang="zh-CN" altLang="en-US" sz="2600" b="1" dirty="0">
                <a:latin typeface="Times New Roman" pitchFamily="18" charset="0"/>
                <a:ea typeface="楷体_GB2312" pitchFamily="49" charset="-122"/>
                <a:cs typeface="Courier New" pitchFamily="49" charset="0"/>
              </a:rPr>
              <a:t>经过一系列</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直接推导得到的。</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即：</a:t>
            </a:r>
            <a:r>
              <a:rPr lang="en-US" altLang="zh-CN" sz="2600" b="1" dirty="0">
                <a:latin typeface="Times New Roman" pitchFamily="18" charset="0"/>
                <a:ea typeface="楷体_GB2312" pitchFamily="49" charset="-122"/>
                <a:cs typeface="Courier New" pitchFamily="49" charset="0"/>
              </a:rPr>
              <a:t>v= u</a:t>
            </a:r>
            <a:r>
              <a:rPr lang="en-US" altLang="zh-CN" sz="2600" b="1" baseline="-25000" dirty="0">
                <a:latin typeface="Times New Roman" pitchFamily="18" charset="0"/>
                <a:ea typeface="楷体_GB2312" pitchFamily="49" charset="-122"/>
                <a:cs typeface="Courier New" pitchFamily="49" charset="0"/>
              </a:rPr>
              <a:t>0</a:t>
            </a:r>
            <a:r>
              <a:rPr lang="en-US" altLang="zh-CN" sz="2600" b="1" dirty="0">
                <a:latin typeface="Times New Roman" pitchFamily="18" charset="0"/>
                <a:ea typeface="楷体_GB2312" pitchFamily="49" charset="-122"/>
                <a:cs typeface="Courier New" pitchFamily="49" charset="0"/>
              </a:rPr>
              <a:t> </a:t>
            </a:r>
            <a:r>
              <a:rPr lang="en-US" altLang="zh-CN" sz="2600" b="1" dirty="0">
                <a:latin typeface="Times New Roman" pitchFamily="18" charset="0"/>
                <a:ea typeface="楷体_GB2312" pitchFamily="49" charset="-122"/>
                <a:cs typeface="Courier New" pitchFamily="49" charset="0"/>
                <a:sym typeface="Symbol" pitchFamily="18" charset="2"/>
              </a:rPr>
              <a:t> </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1</a:t>
            </a:r>
            <a:r>
              <a:rPr lang="en-US" altLang="zh-CN" sz="2600" b="1" dirty="0">
                <a:latin typeface="Times New Roman" pitchFamily="18" charset="0"/>
                <a:ea typeface="楷体_GB2312" pitchFamily="49" charset="-122"/>
                <a:cs typeface="Courier New" pitchFamily="49" charset="0"/>
              </a:rPr>
              <a:t> </a:t>
            </a:r>
            <a:r>
              <a:rPr lang="en-US" altLang="zh-CN" sz="2600" b="1" dirty="0">
                <a:latin typeface="Times New Roman" pitchFamily="18" charset="0"/>
                <a:ea typeface="楷体_GB2312" pitchFamily="49" charset="-122"/>
                <a:cs typeface="Courier New" pitchFamily="49" charset="0"/>
                <a:sym typeface="Symbol" pitchFamily="18" charset="2"/>
              </a:rPr>
              <a:t> </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2</a:t>
            </a:r>
            <a:r>
              <a:rPr lang="en-US" altLang="zh-CN" sz="2600" b="1" dirty="0">
                <a:latin typeface="Times New Roman" pitchFamily="18" charset="0"/>
                <a:ea typeface="楷体_GB2312" pitchFamily="49" charset="-122"/>
                <a:cs typeface="Courier New" pitchFamily="49" charset="0"/>
              </a:rPr>
              <a:t> </a:t>
            </a:r>
            <a:r>
              <a:rPr lang="en-US" altLang="zh-CN" sz="2600" b="1" dirty="0">
                <a:latin typeface="Times New Roman" pitchFamily="18" charset="0"/>
                <a:ea typeface="楷体_GB2312" pitchFamily="49" charset="-122"/>
                <a:cs typeface="Courier New" pitchFamily="49" charset="0"/>
                <a:sym typeface="Symbol" pitchFamily="18" charset="2"/>
              </a:rPr>
              <a:t></a:t>
            </a:r>
            <a:r>
              <a:rPr lang="en-US" altLang="zh-CN" sz="2600" b="1" dirty="0">
                <a:latin typeface="Times New Roman" pitchFamily="18" charset="0"/>
                <a:ea typeface="楷体_GB2312" pitchFamily="49" charset="-122"/>
                <a:cs typeface="Courier New" pitchFamily="49" charset="0"/>
              </a:rPr>
              <a:t>… </a:t>
            </a:r>
            <a:r>
              <a:rPr lang="en-US" altLang="zh-CN" sz="2600" b="1" dirty="0">
                <a:latin typeface="Times New Roman" pitchFamily="18" charset="0"/>
                <a:ea typeface="楷体_GB2312" pitchFamily="49" charset="-122"/>
                <a:cs typeface="Courier New" pitchFamily="49" charset="0"/>
                <a:sym typeface="Symbol" pitchFamily="18" charset="2"/>
              </a:rPr>
              <a:t></a:t>
            </a:r>
            <a:r>
              <a:rPr lang="en-US" altLang="zh-CN" sz="2600" b="1" dirty="0">
                <a:latin typeface="Times New Roman" pitchFamily="18" charset="0"/>
                <a:ea typeface="楷体_GB2312" pitchFamily="49" charset="-122"/>
                <a:cs typeface="Courier New" pitchFamily="49" charset="0"/>
              </a:rPr>
              <a:t>u</a:t>
            </a:r>
            <a:r>
              <a:rPr lang="en-US" altLang="zh-CN" sz="2600" b="1" baseline="-25000" dirty="0">
                <a:latin typeface="Times New Roman" pitchFamily="18" charset="0"/>
                <a:ea typeface="楷体_GB2312" pitchFamily="49" charset="-122"/>
                <a:cs typeface="Courier New" pitchFamily="49" charset="0"/>
              </a:rPr>
              <a:t>n-1</a:t>
            </a:r>
            <a:r>
              <a:rPr lang="en-US" altLang="zh-CN" sz="2600" b="1" dirty="0">
                <a:latin typeface="Times New Roman" pitchFamily="18" charset="0"/>
                <a:ea typeface="楷体_GB2312" pitchFamily="49" charset="-122"/>
                <a:cs typeface="Courier New" pitchFamily="49" charset="0"/>
              </a:rPr>
              <a:t> </a:t>
            </a:r>
            <a:r>
              <a:rPr lang="en-US" altLang="zh-CN" sz="2600" b="1" dirty="0">
                <a:latin typeface="Times New Roman" pitchFamily="18" charset="0"/>
                <a:ea typeface="楷体_GB2312" pitchFamily="49" charset="-122"/>
                <a:cs typeface="Courier New" pitchFamily="49" charset="0"/>
                <a:sym typeface="Symbol" pitchFamily="18" charset="2"/>
              </a:rPr>
              <a:t></a:t>
            </a:r>
            <a:r>
              <a:rPr lang="en-US" altLang="zh-CN" sz="2600" b="1" dirty="0">
                <a:latin typeface="Times New Roman" pitchFamily="18" charset="0"/>
                <a:ea typeface="楷体_GB2312" pitchFamily="49" charset="-122"/>
                <a:cs typeface="Courier New" pitchFamily="49" charset="0"/>
              </a:rPr>
              <a:t> u</a:t>
            </a:r>
            <a:r>
              <a:rPr lang="en-US" altLang="zh-CN" sz="2600" b="1" baseline="-25000" dirty="0">
                <a:latin typeface="Times New Roman" pitchFamily="18" charset="0"/>
                <a:ea typeface="楷体_GB2312" pitchFamily="49" charset="-122"/>
                <a:cs typeface="Courier New" pitchFamily="49" charset="0"/>
              </a:rPr>
              <a:t>n</a:t>
            </a:r>
            <a:r>
              <a:rPr lang="en-US" altLang="zh-CN" sz="2600" b="1" dirty="0">
                <a:latin typeface="Times New Roman" pitchFamily="18" charset="0"/>
                <a:ea typeface="楷体_GB2312" pitchFamily="49" charset="-122"/>
                <a:cs typeface="Courier New" pitchFamily="49" charset="0"/>
              </a:rPr>
              <a:t> =w (n&gt;0)</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则称 </a:t>
            </a:r>
            <a:r>
              <a:rPr lang="en-US" altLang="zh-CN" sz="2600" b="1" dirty="0">
                <a:latin typeface="Times New Roman" pitchFamily="18" charset="0"/>
                <a:ea typeface="楷体_GB2312" pitchFamily="49" charset="-122"/>
                <a:cs typeface="Courier New" pitchFamily="49" charset="0"/>
              </a:rPr>
              <a:t>v </a:t>
            </a:r>
            <a:r>
              <a:rPr lang="zh-CN" altLang="en-US" sz="2600" b="1" dirty="0">
                <a:solidFill>
                  <a:srgbClr val="FFC000"/>
                </a:solidFill>
                <a:latin typeface="Times New Roman" pitchFamily="18" charset="0"/>
                <a:ea typeface="楷体_GB2312" pitchFamily="49" charset="-122"/>
                <a:cs typeface="Courier New" pitchFamily="49" charset="0"/>
              </a:rPr>
              <a:t>推导</a:t>
            </a:r>
            <a:r>
              <a:rPr lang="zh-CN" altLang="en-US" sz="2600" b="1" dirty="0">
                <a:latin typeface="Times New Roman" pitchFamily="18" charset="0"/>
                <a:ea typeface="楷体_GB2312" pitchFamily="49" charset="-122"/>
                <a:cs typeface="Courier New" pitchFamily="49" charset="0"/>
              </a:rPr>
              <a:t>到 </a:t>
            </a:r>
            <a:r>
              <a:rPr lang="en-US" altLang="zh-CN" sz="2600" b="1" dirty="0">
                <a:latin typeface="Times New Roman" pitchFamily="18" charset="0"/>
                <a:ea typeface="楷体_GB2312" pitchFamily="49" charset="-122"/>
                <a:cs typeface="Courier New" pitchFamily="49" charset="0"/>
              </a:rPr>
              <a:t>w</a:t>
            </a:r>
            <a:r>
              <a:rPr lang="zh-CN" altLang="en-US" sz="2600" b="1" dirty="0">
                <a:latin typeface="Times New Roman" pitchFamily="18" charset="0"/>
                <a:ea typeface="楷体_GB2312" pitchFamily="49" charset="-122"/>
                <a:cs typeface="Courier New" pitchFamily="49" charset="0"/>
              </a:rPr>
              <a:t>，或称 </a:t>
            </a:r>
            <a:r>
              <a:rPr lang="en-US" altLang="zh-CN" sz="2600" b="1" dirty="0">
                <a:latin typeface="Times New Roman" pitchFamily="18" charset="0"/>
                <a:ea typeface="楷体_GB2312" pitchFamily="49" charset="-122"/>
                <a:cs typeface="Courier New" pitchFamily="49" charset="0"/>
              </a:rPr>
              <a:t>w </a:t>
            </a:r>
            <a:r>
              <a:rPr lang="zh-CN" altLang="en-US" sz="2600" b="1" dirty="0">
                <a:solidFill>
                  <a:srgbClr val="FFC000"/>
                </a:solidFill>
                <a:latin typeface="Times New Roman" pitchFamily="18" charset="0"/>
                <a:ea typeface="楷体_GB2312" pitchFamily="49" charset="-122"/>
                <a:cs typeface="Courier New" pitchFamily="49" charset="0"/>
              </a:rPr>
              <a:t>归约</a:t>
            </a:r>
            <a:r>
              <a:rPr lang="zh-CN" altLang="en-US" sz="2600" b="1" dirty="0">
                <a:latin typeface="Times New Roman" pitchFamily="18" charset="0"/>
                <a:ea typeface="楷体_GB2312" pitchFamily="49" charset="-122"/>
                <a:cs typeface="Courier New" pitchFamily="49" charset="0"/>
              </a:rPr>
              <a:t>到 </a:t>
            </a:r>
            <a:r>
              <a:rPr lang="en-US" altLang="zh-CN" sz="2600" b="1" dirty="0">
                <a:latin typeface="Times New Roman" pitchFamily="18" charset="0"/>
                <a:ea typeface="楷体_GB2312" pitchFamily="49" charset="-122"/>
                <a:cs typeface="Courier New" pitchFamily="49" charset="0"/>
              </a:rPr>
              <a:t>v</a:t>
            </a:r>
            <a:r>
              <a:rPr lang="zh-CN" altLang="en-US" sz="2600" b="1" dirty="0">
                <a:latin typeface="Times New Roman" pitchFamily="18" charset="0"/>
                <a:ea typeface="楷体_GB2312" pitchFamily="49" charset="-122"/>
                <a:cs typeface="Courier New" pitchFamily="49" charset="0"/>
              </a:rPr>
              <a:t>，记作：</a:t>
            </a:r>
            <a:endParaRPr lang="en-US" altLang="zh-CN" sz="2600" b="1" dirty="0">
              <a:latin typeface="Times New Roman" pitchFamily="18" charset="0"/>
              <a:ea typeface="楷体_GB2312" pitchFamily="49" charset="-122"/>
              <a:cs typeface="Courier New" pitchFamily="49" charset="0"/>
            </a:endParaRP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 </a:t>
            </a:r>
            <a:r>
              <a:rPr lang="en-US" altLang="zh-CN" sz="2600" b="1" dirty="0">
                <a:solidFill>
                  <a:srgbClr val="FFC000"/>
                </a:solidFill>
                <a:latin typeface="Times New Roman" pitchFamily="18" charset="0"/>
                <a:ea typeface="楷体_GB2312" pitchFamily="49" charset="-122"/>
                <a:cs typeface="Courier New" pitchFamily="49" charset="0"/>
              </a:rPr>
              <a:t>v </a:t>
            </a:r>
            <a:r>
              <a:rPr lang="en-US" altLang="zh-CN" sz="2600" b="1" dirty="0">
                <a:solidFill>
                  <a:srgbClr val="FFC000"/>
                </a:solidFill>
                <a:latin typeface="Times New Roman" pitchFamily="18" charset="0"/>
                <a:ea typeface="楷体_GB2312" pitchFamily="49" charset="-122"/>
                <a:cs typeface="Courier New" pitchFamily="49" charset="0"/>
                <a:sym typeface="Symbol" pitchFamily="18" charset="2"/>
              </a:rPr>
              <a:t> </a:t>
            </a:r>
            <a:r>
              <a:rPr lang="en-US" altLang="zh-CN" sz="2600" b="1" dirty="0">
                <a:solidFill>
                  <a:srgbClr val="FFC000"/>
                </a:solidFill>
                <a:latin typeface="Times New Roman" pitchFamily="18" charset="0"/>
                <a:ea typeface="楷体_GB2312" pitchFamily="49" charset="-122"/>
                <a:cs typeface="Courier New" pitchFamily="49" charset="0"/>
              </a:rPr>
              <a:t>+w</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称这个直接推导序列为</a:t>
            </a:r>
            <a:r>
              <a:rPr lang="zh-CN" altLang="en-US" sz="2600" b="1" dirty="0">
                <a:solidFill>
                  <a:srgbClr val="FFC000"/>
                </a:solidFill>
                <a:latin typeface="Times New Roman" pitchFamily="18" charset="0"/>
                <a:ea typeface="楷体_GB2312" pitchFamily="49" charset="-122"/>
                <a:cs typeface="Courier New" pitchFamily="49" charset="0"/>
              </a:rPr>
              <a:t>长度为</a:t>
            </a:r>
            <a:r>
              <a:rPr lang="en-US" altLang="zh-CN" sz="2600" b="1" dirty="0">
                <a:solidFill>
                  <a:srgbClr val="FFC000"/>
                </a:solidFill>
                <a:latin typeface="Times New Roman" pitchFamily="18" charset="0"/>
                <a:ea typeface="楷体_GB2312" pitchFamily="49" charset="-122"/>
                <a:cs typeface="Courier New" pitchFamily="49" charset="0"/>
              </a:rPr>
              <a:t>n</a:t>
            </a:r>
            <a:r>
              <a:rPr lang="zh-CN" altLang="en-US" sz="2600" b="1" dirty="0">
                <a:solidFill>
                  <a:srgbClr val="FFC000"/>
                </a:solidFill>
                <a:latin typeface="Times New Roman" pitchFamily="18" charset="0"/>
                <a:ea typeface="楷体_GB2312" pitchFamily="49" charset="-122"/>
                <a:cs typeface="Courier New" pitchFamily="49" charset="0"/>
              </a:rPr>
              <a:t>的推导。</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如果</a:t>
            </a:r>
            <a:r>
              <a:rPr lang="en-US" altLang="zh-CN" sz="2600" b="1" dirty="0">
                <a:latin typeface="Times New Roman" pitchFamily="18" charset="0"/>
                <a:ea typeface="楷体_GB2312" pitchFamily="49" charset="-122"/>
                <a:cs typeface="Courier New" pitchFamily="49" charset="0"/>
              </a:rPr>
              <a:t>v </a:t>
            </a:r>
            <a:r>
              <a:rPr lang="en-US" altLang="zh-CN" sz="2600" b="1" dirty="0">
                <a:latin typeface="Times New Roman" pitchFamily="18" charset="0"/>
                <a:ea typeface="楷体_GB2312" pitchFamily="49" charset="-122"/>
                <a:cs typeface="Courier New" pitchFamily="49" charset="0"/>
                <a:sym typeface="Symbol" pitchFamily="18" charset="2"/>
              </a:rPr>
              <a:t> </a:t>
            </a:r>
            <a:r>
              <a:rPr lang="en-US" altLang="zh-CN" sz="2600" b="1" dirty="0">
                <a:latin typeface="Times New Roman" pitchFamily="18" charset="0"/>
                <a:ea typeface="楷体_GB2312" pitchFamily="49" charset="-122"/>
                <a:cs typeface="Courier New" pitchFamily="49" charset="0"/>
              </a:rPr>
              <a:t>+w </a:t>
            </a:r>
            <a:r>
              <a:rPr lang="zh-CN" altLang="en-US" sz="2600" b="1" dirty="0">
                <a:latin typeface="Times New Roman" pitchFamily="18" charset="0"/>
                <a:ea typeface="楷体_GB2312" pitchFamily="49" charset="-122"/>
                <a:cs typeface="Courier New" pitchFamily="49" charset="0"/>
              </a:rPr>
              <a:t>或者</a:t>
            </a:r>
            <a:r>
              <a:rPr lang="en-US" altLang="zh-CN" sz="2600" b="1" dirty="0">
                <a:latin typeface="Times New Roman" pitchFamily="18" charset="0"/>
                <a:ea typeface="楷体_GB2312" pitchFamily="49" charset="-122"/>
                <a:cs typeface="Courier New" pitchFamily="49" charset="0"/>
              </a:rPr>
              <a:t>v=w</a:t>
            </a:r>
            <a:r>
              <a:rPr lang="zh-CN" altLang="en-US" sz="2600" b="1" dirty="0">
                <a:latin typeface="Times New Roman" pitchFamily="18" charset="0"/>
                <a:ea typeface="楷体_GB2312" pitchFamily="49" charset="-122"/>
                <a:cs typeface="Courier New" pitchFamily="49" charset="0"/>
              </a:rPr>
              <a:t>（表示</a:t>
            </a:r>
            <a:r>
              <a:rPr lang="en-US" altLang="zh-CN" sz="2600" b="1" dirty="0">
                <a:latin typeface="Times New Roman" pitchFamily="18" charset="0"/>
                <a:ea typeface="楷体_GB2312" pitchFamily="49" charset="-122"/>
                <a:cs typeface="Courier New" pitchFamily="49" charset="0"/>
              </a:rPr>
              <a:t>0</a:t>
            </a:r>
            <a:r>
              <a:rPr lang="zh-CN" altLang="en-US" sz="2600" b="1" dirty="0">
                <a:latin typeface="Times New Roman" pitchFamily="18" charset="0"/>
                <a:ea typeface="楷体_GB2312" pitchFamily="49" charset="-122"/>
                <a:cs typeface="Courier New" pitchFamily="49" charset="0"/>
              </a:rPr>
              <a:t>步推导），则记作</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cs typeface="Courier New" pitchFamily="49" charset="0"/>
              </a:rPr>
              <a:t> </a:t>
            </a:r>
            <a:r>
              <a:rPr lang="en-US" altLang="zh-CN" sz="2600" b="1" dirty="0">
                <a:solidFill>
                  <a:srgbClr val="FFC000"/>
                </a:solidFill>
                <a:latin typeface="Times New Roman" pitchFamily="18" charset="0"/>
                <a:ea typeface="楷体_GB2312" pitchFamily="49" charset="-122"/>
                <a:cs typeface="Courier New" pitchFamily="49" charset="0"/>
              </a:rPr>
              <a:t>v </a:t>
            </a:r>
            <a:r>
              <a:rPr lang="en-US" altLang="zh-CN" sz="2600"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2600" b="1" dirty="0">
                <a:solidFill>
                  <a:srgbClr val="FFC000"/>
                </a:solidFill>
                <a:latin typeface="Times New Roman" pitchFamily="18" charset="0"/>
                <a:ea typeface="楷体_GB2312" pitchFamily="49" charset="-122"/>
                <a:cs typeface="Courier New" pitchFamily="49" charset="0"/>
              </a:rPr>
              <a:t>*w</a:t>
            </a:r>
          </a:p>
          <a:p>
            <a:pPr marL="419100" indent="-382588" algn="just">
              <a:lnSpc>
                <a:spcPct val="120000"/>
              </a:lnSpc>
              <a:spcBef>
                <a:spcPct val="20000"/>
              </a:spcBef>
              <a:buClr>
                <a:schemeClr val="accent1"/>
              </a:buClr>
              <a:buSzPct val="80000"/>
              <a:defRPr/>
            </a:pPr>
            <a:r>
              <a:rPr lang="zh-CN" altLang="en-US" sz="2600" b="1" dirty="0">
                <a:solidFill>
                  <a:srgbClr val="FFC000"/>
                </a:solidFill>
                <a:latin typeface="Times New Roman" pitchFamily="18" charset="0"/>
                <a:ea typeface="楷体_GB2312" pitchFamily="49" charset="-122"/>
                <a:cs typeface="Courier New" pitchFamily="49" charset="0"/>
              </a:rPr>
              <a:t>称</a:t>
            </a:r>
            <a:r>
              <a:rPr lang="en-US" altLang="zh-CN" sz="2600" b="1" dirty="0">
                <a:solidFill>
                  <a:srgbClr val="FFC000"/>
                </a:solidFill>
                <a:latin typeface="Times New Roman" pitchFamily="18" charset="0"/>
                <a:ea typeface="楷体_GB2312" pitchFamily="49" charset="-122"/>
                <a:cs typeface="Courier New" pitchFamily="49" charset="0"/>
              </a:rPr>
              <a:t>v</a:t>
            </a:r>
            <a:r>
              <a:rPr lang="zh-CN" altLang="en-US" sz="2600" b="1" dirty="0">
                <a:solidFill>
                  <a:srgbClr val="FFC000"/>
                </a:solidFill>
                <a:latin typeface="Times New Roman" pitchFamily="18" charset="0"/>
                <a:ea typeface="楷体_GB2312" pitchFamily="49" charset="-122"/>
                <a:cs typeface="Courier New" pitchFamily="49" charset="0"/>
              </a:rPr>
              <a:t>广义推导到</a:t>
            </a:r>
            <a:r>
              <a:rPr lang="en-US" altLang="zh-CN" sz="2600" b="1" dirty="0">
                <a:solidFill>
                  <a:srgbClr val="FFC000"/>
                </a:solidFill>
                <a:latin typeface="Times New Roman" pitchFamily="18" charset="0"/>
                <a:ea typeface="楷体_GB2312" pitchFamily="49" charset="-122"/>
                <a:cs typeface="Courier New" pitchFamily="49" charset="0"/>
              </a:rPr>
              <a:t>w</a:t>
            </a:r>
            <a:r>
              <a:rPr lang="zh-CN" altLang="en-US" sz="2600" b="1" dirty="0">
                <a:solidFill>
                  <a:srgbClr val="FFC000"/>
                </a:solidFill>
                <a:latin typeface="Times New Roman" pitchFamily="18" charset="0"/>
                <a:ea typeface="楷体_GB2312" pitchFamily="49" charset="-122"/>
                <a:cs typeface="Courier New" pitchFamily="49" charset="0"/>
              </a:rPr>
              <a:t>或称</a:t>
            </a:r>
            <a:r>
              <a:rPr lang="en-US" altLang="zh-CN" sz="2600" b="1" dirty="0">
                <a:solidFill>
                  <a:srgbClr val="FFC000"/>
                </a:solidFill>
                <a:latin typeface="Times New Roman" pitchFamily="18" charset="0"/>
                <a:ea typeface="楷体_GB2312" pitchFamily="49" charset="-122"/>
                <a:cs typeface="Courier New" pitchFamily="49" charset="0"/>
              </a:rPr>
              <a:t>w</a:t>
            </a:r>
            <a:r>
              <a:rPr lang="zh-CN" altLang="en-US" sz="2600" b="1" dirty="0">
                <a:solidFill>
                  <a:srgbClr val="FFC000"/>
                </a:solidFill>
                <a:latin typeface="Times New Roman" pitchFamily="18" charset="0"/>
                <a:ea typeface="楷体_GB2312" pitchFamily="49" charset="-122"/>
                <a:cs typeface="Courier New" pitchFamily="49" charset="0"/>
              </a:rPr>
              <a:t>广义归约到</a:t>
            </a:r>
            <a:r>
              <a:rPr lang="en-US" altLang="zh-CN" sz="2600" b="1" dirty="0">
                <a:solidFill>
                  <a:srgbClr val="FFC000"/>
                </a:solidFill>
                <a:latin typeface="Times New Roman" pitchFamily="18" charset="0"/>
                <a:ea typeface="楷体_GB2312" pitchFamily="49" charset="-122"/>
                <a:cs typeface="Courier New" pitchFamily="49" charset="0"/>
              </a:rPr>
              <a:t>v</a:t>
            </a:r>
            <a:r>
              <a:rPr lang="zh-CN" altLang="en-US" sz="2600" b="1" dirty="0">
                <a:solidFill>
                  <a:srgbClr val="FFC000"/>
                </a:solidFill>
                <a:latin typeface="Times New Roman" pitchFamily="18" charset="0"/>
                <a:ea typeface="楷体_GB2312" pitchFamily="49" charset="-122"/>
                <a:cs typeface="Courier New" pitchFamily="49" charset="0"/>
              </a:rPr>
              <a:t>。 </a:t>
            </a:r>
          </a:p>
        </p:txBody>
      </p:sp>
      <p:sp>
        <p:nvSpPr>
          <p:cNvPr id="6"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effectLst>
                  <a:outerShdw blurRad="38100" dist="38100" dir="2700000" algn="tl">
                    <a:srgbClr val="000000"/>
                  </a:outerShdw>
                </a:effectLst>
                <a:latin typeface="Times New Roman" pitchFamily="18" charset="0"/>
                <a:ea typeface="黑体" pitchFamily="2" charset="-122"/>
              </a:rPr>
              <a:t>4</a:t>
            </a:r>
            <a:r>
              <a:rPr lang="zh-CN" altLang="en-US" sz="3200" b="1" dirty="0" smtClean="0">
                <a:effectLst>
                  <a:outerShdw blurRad="38100" dist="38100" dir="2700000" algn="tl">
                    <a:srgbClr val="000000"/>
                  </a:outerShdw>
                </a:effectLst>
                <a:latin typeface="Times New Roman" pitchFamily="18" charset="0"/>
                <a:ea typeface="黑体" pitchFamily="2" charset="-122"/>
              </a:rPr>
              <a:t>、</a:t>
            </a:r>
            <a:r>
              <a:rPr lang="zh-CN" altLang="en-US" sz="3200" b="1" dirty="0">
                <a:effectLst>
                  <a:outerShdw blurRad="38100" dist="38100" dir="2700000" algn="tl">
                    <a:srgbClr val="000000"/>
                  </a:outerShdw>
                </a:effectLst>
                <a:latin typeface="Times New Roman" pitchFamily="18" charset="0"/>
                <a:ea typeface="黑体" pitchFamily="2" charset="-122"/>
              </a:rPr>
              <a:t>推导和归约</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Tree>
    <p:extLst>
      <p:ext uri="{BB962C8B-B14F-4D97-AF65-F5344CB8AC3E}">
        <p14:creationId xmlns:p14="http://schemas.microsoft.com/office/powerpoint/2010/main" val="288491351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3B410404-63D9-4FCE-BE27-5871DCEB5565}" type="datetime1">
              <a:rPr lang="zh-CN" altLang="en-US"/>
              <a:pPr>
                <a:defRPr/>
              </a:pPr>
              <a:t>2021/3/3</a:t>
            </a:fld>
            <a:endParaRPr lang="zh-CN" altLang="en-US"/>
          </a:p>
        </p:txBody>
      </p:sp>
      <p:sp>
        <p:nvSpPr>
          <p:cNvPr id="8294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DCA0C3E-6B7D-400F-B0E8-DFD118984560}" type="slidenum">
              <a:rPr lang="zh-CN" altLang="en-US" sz="1000">
                <a:solidFill>
                  <a:srgbClr val="9B9A98"/>
                </a:solidFill>
              </a:rPr>
              <a:pPr>
                <a:spcBef>
                  <a:spcPct val="0"/>
                </a:spcBef>
                <a:buClrTx/>
                <a:buSzTx/>
                <a:buFontTx/>
                <a:buNone/>
              </a:pPr>
              <a:t>48</a:t>
            </a:fld>
            <a:endParaRPr lang="zh-CN" altLang="en-US" sz="1000">
              <a:solidFill>
                <a:srgbClr val="9B9A98"/>
              </a:solidFill>
            </a:endParaRPr>
          </a:p>
        </p:txBody>
      </p:sp>
      <p:sp>
        <p:nvSpPr>
          <p:cNvPr id="394243" name="Rectangle 3"/>
          <p:cNvSpPr>
            <a:spLocks/>
          </p:cNvSpPr>
          <p:nvPr/>
        </p:nvSpPr>
        <p:spPr bwMode="auto">
          <a:xfrm>
            <a:off x="1487046" y="2281599"/>
            <a:ext cx="8701088" cy="6057900"/>
          </a:xfrm>
          <a:prstGeom prst="rect">
            <a:avLst/>
          </a:prstGeom>
          <a:noFill/>
          <a:ln w="9525">
            <a:noFill/>
            <a:miter lim="800000"/>
            <a:headEnd/>
            <a:tailEnd/>
          </a:ln>
        </p:spPr>
        <p:txBody>
          <a:bodyPr/>
          <a:lstStyle/>
          <a:p>
            <a:pPr marL="419100" indent="-382588" algn="just">
              <a:lnSpc>
                <a:spcPct val="130000"/>
              </a:lnSpc>
              <a:spcBef>
                <a:spcPct val="20000"/>
              </a:spcBef>
              <a:buClr>
                <a:schemeClr val="accent1"/>
              </a:buClr>
              <a:buSzPct val="80000"/>
              <a:defRPr/>
            </a:pPr>
            <a:r>
              <a:rPr lang="zh-CN" altLang="en-US" sz="2600" b="1" dirty="0">
                <a:latin typeface="Times New Roman" pitchFamily="18" charset="0"/>
                <a:ea typeface="楷体_GB2312" pitchFamily="49" charset="-122"/>
              </a:rPr>
              <a:t>        显然，直接推导</a:t>
            </a:r>
            <a:r>
              <a:rPr lang="zh-CN" altLang="en-US" sz="2600" b="1" dirty="0">
                <a:solidFill>
                  <a:srgbClr val="FFC000"/>
                </a:solidFill>
                <a:latin typeface="Times New Roman" pitchFamily="18" charset="0"/>
                <a:ea typeface="楷体_GB2312" pitchFamily="49" charset="-122"/>
                <a:sym typeface="Symbol" pitchFamily="18" charset="2"/>
              </a:rPr>
              <a:t></a:t>
            </a:r>
            <a:r>
              <a:rPr lang="zh-CN" altLang="en-US" sz="2600" b="1" dirty="0">
                <a:latin typeface="Times New Roman" pitchFamily="18" charset="0"/>
                <a:ea typeface="楷体_GB2312" pitchFamily="49" charset="-122"/>
              </a:rPr>
              <a:t> 的长度为</a:t>
            </a:r>
            <a:r>
              <a:rPr lang="en-US" altLang="zh-CN" sz="2600" b="1" dirty="0">
                <a:latin typeface="Times New Roman" pitchFamily="18" charset="0"/>
                <a:ea typeface="楷体_GB2312" pitchFamily="49" charset="-122"/>
              </a:rPr>
              <a:t>1</a:t>
            </a:r>
            <a:r>
              <a:rPr lang="zh-CN" altLang="en-US" sz="2600" b="1" dirty="0">
                <a:latin typeface="Times New Roman" pitchFamily="18" charset="0"/>
                <a:ea typeface="楷体_GB2312" pitchFamily="49" charset="-122"/>
              </a:rPr>
              <a:t>，推导</a:t>
            </a:r>
            <a:r>
              <a:rPr lang="zh-CN" altLang="en-US" sz="2600" b="1" dirty="0">
                <a:solidFill>
                  <a:srgbClr val="FFC000"/>
                </a:solidFill>
                <a:latin typeface="Times New Roman" pitchFamily="18" charset="0"/>
                <a:ea typeface="楷体_GB2312" pitchFamily="49" charset="-122"/>
                <a:sym typeface="Symbol" pitchFamily="18" charset="2"/>
              </a:rPr>
              <a:t></a:t>
            </a:r>
            <a:r>
              <a:rPr lang="zh-CN" altLang="en-US" sz="2600" b="1" dirty="0">
                <a:solidFill>
                  <a:srgbClr val="FFC000"/>
                </a:solidFill>
                <a:latin typeface="Times New Roman" pitchFamily="18" charset="0"/>
                <a:ea typeface="楷体_GB2312" pitchFamily="49" charset="-122"/>
              </a:rPr>
              <a:t> </a:t>
            </a:r>
            <a:r>
              <a:rPr lang="en-US" altLang="zh-CN" sz="2600" b="1" dirty="0">
                <a:solidFill>
                  <a:srgbClr val="FFC000"/>
                </a:solidFill>
                <a:latin typeface="Times New Roman" pitchFamily="18" charset="0"/>
                <a:ea typeface="楷体_GB2312" pitchFamily="49" charset="-122"/>
              </a:rPr>
              <a:t>+</a:t>
            </a:r>
            <a:r>
              <a:rPr lang="zh-CN" altLang="en-US" sz="2600" b="1" dirty="0">
                <a:latin typeface="Times New Roman" pitchFamily="18" charset="0"/>
                <a:ea typeface="楷体_GB2312" pitchFamily="49" charset="-122"/>
              </a:rPr>
              <a:t>的长度≥</a:t>
            </a:r>
            <a:r>
              <a:rPr lang="en-US" altLang="zh-CN" sz="2600" b="1" dirty="0">
                <a:latin typeface="Times New Roman" pitchFamily="18" charset="0"/>
                <a:ea typeface="楷体_GB2312" pitchFamily="49" charset="-122"/>
              </a:rPr>
              <a:t>1</a:t>
            </a:r>
            <a:r>
              <a:rPr lang="zh-CN" altLang="en-US" sz="2600" b="1" dirty="0">
                <a:latin typeface="Times New Roman" pitchFamily="18" charset="0"/>
                <a:ea typeface="楷体_GB2312" pitchFamily="49" charset="-122"/>
              </a:rPr>
              <a:t>，</a:t>
            </a:r>
          </a:p>
          <a:p>
            <a:pPr marL="419100" indent="-382588" algn="just">
              <a:lnSpc>
                <a:spcPct val="130000"/>
              </a:lnSpc>
              <a:spcBef>
                <a:spcPct val="20000"/>
              </a:spcBef>
              <a:buClr>
                <a:schemeClr val="accent1"/>
              </a:buClr>
              <a:buSzPct val="80000"/>
              <a:defRPr/>
            </a:pPr>
            <a:r>
              <a:rPr lang="zh-CN" altLang="en-US" sz="2600" b="1" dirty="0">
                <a:latin typeface="Times New Roman" pitchFamily="18" charset="0"/>
                <a:ea typeface="楷体_GB2312" pitchFamily="49" charset="-122"/>
              </a:rPr>
              <a:t>而广义推导</a:t>
            </a:r>
            <a:r>
              <a:rPr lang="zh-CN" altLang="en-US" sz="2600" b="1" dirty="0">
                <a:solidFill>
                  <a:srgbClr val="FFC000"/>
                </a:solidFill>
                <a:latin typeface="Times New Roman" pitchFamily="18" charset="0"/>
                <a:ea typeface="楷体_GB2312" pitchFamily="49" charset="-122"/>
                <a:sym typeface="Symbol" pitchFamily="18" charset="2"/>
              </a:rPr>
              <a:t></a:t>
            </a:r>
            <a:r>
              <a:rPr lang="zh-CN" altLang="en-US" sz="2600" b="1" dirty="0">
                <a:solidFill>
                  <a:srgbClr val="FFC000"/>
                </a:solidFill>
                <a:latin typeface="Times New Roman" pitchFamily="18" charset="0"/>
                <a:ea typeface="楷体_GB2312" pitchFamily="49" charset="-122"/>
              </a:rPr>
              <a:t> *</a:t>
            </a:r>
            <a:r>
              <a:rPr lang="zh-CN" altLang="en-US" sz="2600" b="1" dirty="0">
                <a:latin typeface="Times New Roman" pitchFamily="18" charset="0"/>
                <a:ea typeface="楷体_GB2312" pitchFamily="49" charset="-122"/>
              </a:rPr>
              <a:t>的长度≥</a:t>
            </a:r>
            <a:r>
              <a:rPr lang="en-US" altLang="zh-CN" sz="2600" b="1" dirty="0">
                <a:latin typeface="Times New Roman" pitchFamily="18" charset="0"/>
                <a:ea typeface="楷体_GB2312" pitchFamily="49" charset="-122"/>
              </a:rPr>
              <a:t>0 </a:t>
            </a:r>
          </a:p>
          <a:p>
            <a:pPr marL="419100" indent="-382588" algn="just">
              <a:lnSpc>
                <a:spcPct val="130000"/>
              </a:lnSpc>
              <a:spcBef>
                <a:spcPct val="20000"/>
              </a:spcBef>
              <a:buClr>
                <a:schemeClr val="accent1"/>
              </a:buClr>
              <a:buSzPct val="80000"/>
              <a:defRPr/>
            </a:pPr>
            <a:r>
              <a:rPr lang="zh-CN" altLang="en-US" sz="2600" b="1" dirty="0">
                <a:latin typeface="Times New Roman" pitchFamily="18" charset="0"/>
                <a:ea typeface="楷体_GB2312" pitchFamily="49" charset="-122"/>
              </a:rPr>
              <a:t>        </a:t>
            </a:r>
            <a:r>
              <a:rPr lang="zh-CN" altLang="en-US" sz="2600" b="1" dirty="0" smtClean="0">
                <a:latin typeface="Times New Roman" pitchFamily="18" charset="0"/>
                <a:ea typeface="楷体_GB2312" pitchFamily="49" charset="-122"/>
              </a:rPr>
              <a:t>例如对于文法</a:t>
            </a:r>
            <a:r>
              <a:rPr lang="en-US" altLang="zh-CN" sz="2600" b="1" dirty="0" smtClean="0">
                <a:latin typeface="Times New Roman" pitchFamily="18" charset="0"/>
                <a:ea typeface="楷体_GB2312" pitchFamily="49" charset="-122"/>
              </a:rPr>
              <a:t>G[S]: S </a:t>
            </a:r>
            <a:r>
              <a:rPr lang="en-US" altLang="zh-CN" sz="2600" b="1" dirty="0">
                <a:latin typeface="Times New Roman" pitchFamily="18" charset="0"/>
                <a:ea typeface="楷体_GB2312" pitchFamily="49" charset="-122"/>
              </a:rPr>
              <a:t>∷=0S1  S ∷=01 </a:t>
            </a:r>
            <a:r>
              <a:rPr lang="en-US" altLang="zh-CN" sz="2600" b="1" dirty="0" smtClean="0">
                <a:latin typeface="Times New Roman" pitchFamily="18" charset="0"/>
                <a:ea typeface="楷体_GB2312" pitchFamily="49" charset="-122"/>
              </a:rPr>
              <a:t>,</a:t>
            </a:r>
            <a:endParaRPr lang="en-US" altLang="zh-CN" sz="2600" b="1" dirty="0">
              <a:latin typeface="Times New Roman" pitchFamily="18" charset="0"/>
              <a:ea typeface="楷体_GB2312" pitchFamily="49" charset="-122"/>
            </a:endParaRPr>
          </a:p>
          <a:p>
            <a:pPr marL="419100" indent="-382588" algn="just">
              <a:lnSpc>
                <a:spcPct val="130000"/>
              </a:lnSpc>
              <a:spcBef>
                <a:spcPct val="20000"/>
              </a:spcBef>
              <a:buClr>
                <a:schemeClr val="accent1"/>
              </a:buClr>
              <a:buSzPct val="80000"/>
              <a:defRPr/>
            </a:pPr>
            <a:r>
              <a:rPr lang="en-US" altLang="zh-CN" sz="2600" b="1" dirty="0">
                <a:latin typeface="Times New Roman" pitchFamily="18" charset="0"/>
                <a:ea typeface="楷体_GB2312" pitchFamily="49" charset="-122"/>
              </a:rPr>
              <a:t> S </a:t>
            </a:r>
            <a:r>
              <a:rPr lang="en-US" altLang="zh-CN" sz="2600" b="1" dirty="0">
                <a:latin typeface="Times New Roman" pitchFamily="18" charset="0"/>
                <a:ea typeface="楷体_GB2312" pitchFamily="49" charset="-122"/>
                <a:sym typeface="Symbol" pitchFamily="18" charset="2"/>
              </a:rPr>
              <a:t> </a:t>
            </a:r>
            <a:r>
              <a:rPr lang="en-US" altLang="zh-CN" sz="2600" b="1" dirty="0" smtClean="0">
                <a:latin typeface="Times New Roman" pitchFamily="18" charset="0"/>
                <a:ea typeface="楷体_GB2312" pitchFamily="49" charset="-122"/>
              </a:rPr>
              <a:t>0S1 </a:t>
            </a:r>
            <a:r>
              <a:rPr lang="en-US" altLang="zh-CN" sz="2600" b="1" dirty="0">
                <a:latin typeface="Times New Roman" pitchFamily="18" charset="0"/>
                <a:ea typeface="楷体_GB2312" pitchFamily="49" charset="-122"/>
                <a:sym typeface="Symbol" pitchFamily="18" charset="2"/>
              </a:rPr>
              <a:t>00S11 000S111 00001111</a:t>
            </a:r>
          </a:p>
          <a:p>
            <a:pPr marL="419100" indent="-382588" algn="just">
              <a:lnSpc>
                <a:spcPct val="130000"/>
              </a:lnSpc>
              <a:spcBef>
                <a:spcPct val="20000"/>
              </a:spcBef>
              <a:buClr>
                <a:schemeClr val="accent1"/>
              </a:buClr>
              <a:buSzPct val="80000"/>
              <a:defRPr/>
            </a:pPr>
            <a:r>
              <a:rPr lang="zh-CN" altLang="en-US" sz="2600" b="1" dirty="0">
                <a:latin typeface="Times New Roman" pitchFamily="18" charset="0"/>
                <a:ea typeface="楷体_GB2312" pitchFamily="49" charset="-122"/>
                <a:sym typeface="Symbol" pitchFamily="18" charset="2"/>
              </a:rPr>
              <a:t>        所以 </a:t>
            </a:r>
            <a:r>
              <a:rPr lang="en-US" altLang="zh-CN" sz="2600" b="1" dirty="0" smtClean="0">
                <a:latin typeface="Times New Roman" pitchFamily="18" charset="0"/>
                <a:ea typeface="楷体_GB2312" pitchFamily="49" charset="-122"/>
              </a:rPr>
              <a:t>S </a:t>
            </a:r>
            <a:r>
              <a:rPr lang="en-US" altLang="zh-CN" sz="2600" b="1" dirty="0">
                <a:latin typeface="Times New Roman" pitchFamily="18" charset="0"/>
                <a:ea typeface="楷体_GB2312" pitchFamily="49" charset="-122"/>
                <a:sym typeface="Symbol" pitchFamily="18" charset="2"/>
              </a:rPr>
              <a:t>+00001111  (</a:t>
            </a:r>
            <a:r>
              <a:rPr lang="en-US" altLang="zh-CN" sz="2600" b="1" dirty="0" smtClean="0">
                <a:latin typeface="Times New Roman" pitchFamily="18" charset="0"/>
                <a:ea typeface="楷体_GB2312" pitchFamily="49" charset="-122"/>
                <a:sym typeface="Symbol" pitchFamily="18" charset="2"/>
              </a:rPr>
              <a:t>n=4)</a:t>
            </a:r>
            <a:endParaRPr lang="en-US" altLang="zh-CN" sz="2600" b="1" dirty="0">
              <a:latin typeface="Times New Roman" pitchFamily="18" charset="0"/>
              <a:ea typeface="楷体_GB2312" pitchFamily="49" charset="-122"/>
              <a:sym typeface="Symbol" pitchFamily="18" charset="2"/>
            </a:endParaRPr>
          </a:p>
          <a:p>
            <a:pPr marL="419100" indent="-382588" algn="just">
              <a:lnSpc>
                <a:spcPct val="130000"/>
              </a:lnSpc>
              <a:spcBef>
                <a:spcPct val="20000"/>
              </a:spcBef>
              <a:buClr>
                <a:schemeClr val="accent1"/>
              </a:buClr>
              <a:buSzPct val="80000"/>
              <a:defRPr/>
            </a:pPr>
            <a:endParaRPr lang="zh-CN" altLang="en-US" sz="2600" b="1" dirty="0">
              <a:latin typeface="Times New Roman" pitchFamily="18" charset="0"/>
              <a:ea typeface="楷体_GB2312" pitchFamily="49" charset="-122"/>
              <a:sym typeface="Symbol" pitchFamily="18" charset="2"/>
            </a:endParaRPr>
          </a:p>
        </p:txBody>
      </p:sp>
      <p:sp>
        <p:nvSpPr>
          <p:cNvPr id="6" name="Rectangle 2"/>
          <p:cNvSpPr>
            <a:spLocks noChangeArrowheads="1"/>
          </p:cNvSpPr>
          <p:nvPr/>
        </p:nvSpPr>
        <p:spPr bwMode="auto">
          <a:xfrm>
            <a:off x="1568069" y="314902"/>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effectLst>
                  <a:outerShdw blurRad="38100" dist="38100" dir="2700000" algn="tl">
                    <a:srgbClr val="000000"/>
                  </a:outerShdw>
                </a:effectLst>
                <a:latin typeface="Times New Roman" pitchFamily="18" charset="0"/>
                <a:ea typeface="黑体" pitchFamily="2" charset="-122"/>
              </a:rPr>
              <a:t>4</a:t>
            </a:r>
            <a:r>
              <a:rPr lang="zh-CN" altLang="en-US" sz="3200" b="1" dirty="0" smtClean="0">
                <a:effectLst>
                  <a:outerShdw blurRad="38100" dist="38100" dir="2700000" algn="tl">
                    <a:srgbClr val="000000"/>
                  </a:outerShdw>
                </a:effectLst>
                <a:latin typeface="Times New Roman" pitchFamily="18" charset="0"/>
                <a:ea typeface="黑体" pitchFamily="2" charset="-122"/>
              </a:rPr>
              <a:t>、</a:t>
            </a:r>
            <a:r>
              <a:rPr lang="zh-CN" altLang="en-US" sz="3200" b="1" dirty="0">
                <a:effectLst>
                  <a:outerShdw blurRad="38100" dist="38100" dir="2700000" algn="tl">
                    <a:srgbClr val="000000"/>
                  </a:outerShdw>
                </a:effectLst>
                <a:latin typeface="Times New Roman" pitchFamily="18" charset="0"/>
                <a:ea typeface="黑体" pitchFamily="2" charset="-122"/>
              </a:rPr>
              <a:t>推导和归约</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Tree>
    <p:extLst>
      <p:ext uri="{BB962C8B-B14F-4D97-AF65-F5344CB8AC3E}">
        <p14:creationId xmlns:p14="http://schemas.microsoft.com/office/powerpoint/2010/main" val="92949879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0AA56CDE-479D-4AB7-BE4B-B2FD2D8AB5EF}" type="datetime1">
              <a:rPr lang="zh-CN" altLang="en-US"/>
              <a:pPr>
                <a:defRPr/>
              </a:pPr>
              <a:t>2021/3/3</a:t>
            </a:fld>
            <a:endParaRPr lang="zh-CN" altLang="en-US"/>
          </a:p>
        </p:txBody>
      </p:sp>
      <p:sp>
        <p:nvSpPr>
          <p:cNvPr id="849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CF8AC6D-7196-45EA-9B16-94EDF37512D9}" type="slidenum">
              <a:rPr lang="zh-CN" altLang="en-US" sz="1000">
                <a:solidFill>
                  <a:srgbClr val="9B9A98"/>
                </a:solidFill>
              </a:rPr>
              <a:pPr>
                <a:spcBef>
                  <a:spcPct val="0"/>
                </a:spcBef>
                <a:buClrTx/>
                <a:buSzTx/>
                <a:buFontTx/>
                <a:buNone/>
              </a:pPr>
              <a:t>49</a:t>
            </a:fld>
            <a:endParaRPr lang="zh-CN" altLang="en-US" sz="1000">
              <a:solidFill>
                <a:srgbClr val="9B9A98"/>
              </a:solidFill>
            </a:endParaRPr>
          </a:p>
        </p:txBody>
      </p:sp>
      <p:sp>
        <p:nvSpPr>
          <p:cNvPr id="396291" name="Rectangle 3"/>
          <p:cNvSpPr>
            <a:spLocks/>
          </p:cNvSpPr>
          <p:nvPr/>
        </p:nvSpPr>
        <p:spPr bwMode="auto">
          <a:xfrm>
            <a:off x="1839914" y="1717675"/>
            <a:ext cx="8828087" cy="5562600"/>
          </a:xfrm>
          <a:prstGeom prst="rect">
            <a:avLst/>
          </a:prstGeom>
          <a:noFill/>
          <a:ln w="9525">
            <a:noFill/>
            <a:miter lim="800000"/>
            <a:headEnd/>
            <a:tailEnd/>
          </a:ln>
        </p:spPr>
        <p:txBody>
          <a:bodyPr/>
          <a:lstStyle/>
          <a:p>
            <a:pPr marL="419100" indent="-382588" algn="just">
              <a:lnSpc>
                <a:spcPct val="120000"/>
              </a:lnSpc>
              <a:spcBef>
                <a:spcPct val="20000"/>
              </a:spcBef>
              <a:buClr>
                <a:schemeClr val="accent1"/>
              </a:buClr>
              <a:buSzPct val="80000"/>
              <a:defRPr/>
            </a:pPr>
            <a:r>
              <a:rPr lang="zh-CN" altLang="en-US" sz="2000" b="1" dirty="0" smtClean="0">
                <a:latin typeface="Times New Roman" pitchFamily="18" charset="0"/>
                <a:ea typeface="楷体_GB2312" pitchFamily="49" charset="-122"/>
              </a:rPr>
              <a:t>例：</a:t>
            </a:r>
            <a:r>
              <a:rPr lang="en-US" altLang="zh-CN" sz="2000" b="1" dirty="0" smtClean="0">
                <a:latin typeface="Times New Roman" pitchFamily="18" charset="0"/>
                <a:ea typeface="楷体_GB2312" pitchFamily="49" charset="-122"/>
              </a:rPr>
              <a:t> </a:t>
            </a:r>
            <a:r>
              <a:rPr lang="zh-CN" altLang="en-US" sz="2000" b="1" dirty="0">
                <a:latin typeface="Times New Roman" pitchFamily="18" charset="0"/>
                <a:ea typeface="楷体_GB2312" pitchFamily="49" charset="-122"/>
              </a:rPr>
              <a:t>设有文法</a:t>
            </a:r>
            <a:r>
              <a:rPr lang="en-US" altLang="zh-CN" sz="2000" b="1" dirty="0">
                <a:latin typeface="Times New Roman" pitchFamily="18" charset="0"/>
                <a:ea typeface="楷体_GB2312" pitchFamily="49" charset="-122"/>
              </a:rPr>
              <a:t>G</a:t>
            </a:r>
            <a:r>
              <a:rPr lang="zh-CN" altLang="en-US" sz="2000" b="1"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a:t>
            </a:r>
            <a:r>
              <a:rPr lang="zh-CN" altLang="en-US" sz="2000" b="1" dirty="0">
                <a:latin typeface="Times New Roman" pitchFamily="18" charset="0"/>
                <a:ea typeface="楷体_GB2312" pitchFamily="49" charset="-122"/>
              </a:rPr>
              <a:t>整数</a:t>
            </a:r>
            <a:r>
              <a:rPr lang="en-US" altLang="zh-CN" sz="2000" b="1" dirty="0">
                <a:latin typeface="Times New Roman" pitchFamily="18" charset="0"/>
                <a:ea typeface="楷体_GB2312" pitchFamily="49" charset="-122"/>
              </a:rPr>
              <a:t>〉</a:t>
            </a:r>
            <a:r>
              <a:rPr lang="zh-CN" altLang="en-US" sz="2000" b="1"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000" b="1" dirty="0">
                <a:latin typeface="Times New Roman" pitchFamily="18" charset="0"/>
                <a:ea typeface="楷体_GB2312" pitchFamily="49" charset="-122"/>
              </a:rPr>
              <a:t>(1) &lt;</a:t>
            </a:r>
            <a:r>
              <a:rPr lang="zh-CN" altLang="en-US" sz="2000" b="1" dirty="0">
                <a:latin typeface="Times New Roman" pitchFamily="18" charset="0"/>
                <a:ea typeface="楷体_GB2312" pitchFamily="49" charset="-122"/>
              </a:rPr>
              <a:t>整数</a:t>
            </a:r>
            <a:r>
              <a:rPr lang="en-US" altLang="zh-CN" sz="2000" b="1" dirty="0">
                <a:latin typeface="Times New Roman" pitchFamily="18" charset="0"/>
                <a:ea typeface="楷体_GB2312" pitchFamily="49" charset="-122"/>
              </a:rPr>
              <a:t>&gt; ∷= &lt;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              (2) &lt;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 ∷= &lt;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a:t>
            </a:r>
          </a:p>
          <a:p>
            <a:pPr marL="419100" indent="-382588" algn="just">
              <a:lnSpc>
                <a:spcPct val="120000"/>
              </a:lnSpc>
              <a:spcBef>
                <a:spcPct val="20000"/>
              </a:spcBef>
              <a:buClr>
                <a:schemeClr val="accent1"/>
              </a:buClr>
              <a:buSzPct val="80000"/>
              <a:defRPr/>
            </a:pPr>
            <a:r>
              <a:rPr lang="en-US" altLang="zh-CN" sz="2000" b="1" dirty="0">
                <a:latin typeface="Times New Roman" pitchFamily="18" charset="0"/>
                <a:ea typeface="楷体_GB2312" pitchFamily="49" charset="-122"/>
              </a:rPr>
              <a:t>(3) &lt;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 ∷=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(4)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0              (5)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1</a:t>
            </a:r>
          </a:p>
          <a:p>
            <a:pPr marL="419100" indent="-382588" algn="just">
              <a:lnSpc>
                <a:spcPct val="120000"/>
              </a:lnSpc>
              <a:spcBef>
                <a:spcPct val="20000"/>
              </a:spcBef>
              <a:buClr>
                <a:schemeClr val="accent1"/>
              </a:buClr>
              <a:buSzPct val="80000"/>
              <a:defRPr/>
            </a:pPr>
            <a:r>
              <a:rPr lang="en-US" altLang="zh-CN" sz="2000" b="1" dirty="0">
                <a:latin typeface="Times New Roman" pitchFamily="18" charset="0"/>
                <a:ea typeface="楷体_GB2312" pitchFamily="49" charset="-122"/>
              </a:rPr>
              <a:t>(6)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∷=2 (7)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3         (8)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4 (9)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5        </a:t>
            </a:r>
          </a:p>
          <a:p>
            <a:pPr marL="419100" indent="-382588" algn="just">
              <a:lnSpc>
                <a:spcPct val="120000"/>
              </a:lnSpc>
              <a:spcBef>
                <a:spcPct val="20000"/>
              </a:spcBef>
              <a:buClr>
                <a:schemeClr val="accent1"/>
              </a:buClr>
              <a:buSzPct val="80000"/>
              <a:defRPr/>
            </a:pPr>
            <a:r>
              <a:rPr lang="en-US" altLang="zh-CN" sz="2000" b="1" dirty="0">
                <a:latin typeface="Times New Roman" pitchFamily="18" charset="0"/>
                <a:ea typeface="楷体_GB2312" pitchFamily="49" charset="-122"/>
              </a:rPr>
              <a:t>(10)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∷=6   (11)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 7      (12)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∷=8(13)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&gt;∷=9</a:t>
            </a:r>
          </a:p>
        </p:txBody>
      </p:sp>
      <p:sp>
        <p:nvSpPr>
          <p:cNvPr id="396292" name="Rectangle 4"/>
          <p:cNvSpPr>
            <a:spLocks/>
          </p:cNvSpPr>
          <p:nvPr/>
        </p:nvSpPr>
        <p:spPr bwMode="auto">
          <a:xfrm>
            <a:off x="1801814" y="4029075"/>
            <a:ext cx="8662987" cy="3022600"/>
          </a:xfrm>
          <a:prstGeom prst="rect">
            <a:avLst/>
          </a:prstGeom>
          <a:noFill/>
          <a:ln w="9525">
            <a:noFill/>
            <a:miter lim="800000"/>
            <a:headEnd/>
            <a:tailEnd/>
          </a:ln>
        </p:spPr>
        <p:txBody>
          <a:bodyPr/>
          <a:lstStyle/>
          <a:p>
            <a:pPr marL="419100" indent="-382588" algn="just">
              <a:lnSpc>
                <a:spcPct val="140000"/>
              </a:lnSpc>
              <a:spcBef>
                <a:spcPct val="20000"/>
              </a:spcBef>
              <a:buClr>
                <a:schemeClr val="accent1"/>
              </a:buClr>
              <a:buSzPct val="80000"/>
              <a:defRPr/>
            </a:pPr>
            <a:r>
              <a:rPr lang="zh-CN" altLang="en-US" sz="2000" b="1" dirty="0">
                <a:latin typeface="Times New Roman" pitchFamily="18" charset="0"/>
                <a:ea typeface="楷体_GB2312" pitchFamily="49" charset="-122"/>
              </a:rPr>
              <a:t>由此建立下列推导</a:t>
            </a:r>
            <a:r>
              <a:rPr lang="en-US" altLang="zh-CN" sz="2000" b="1" dirty="0">
                <a:latin typeface="Times New Roman" pitchFamily="18" charset="0"/>
                <a:ea typeface="楷体_GB2312" pitchFamily="49" charset="-122"/>
              </a:rPr>
              <a:t>:</a:t>
            </a:r>
          </a:p>
          <a:p>
            <a:pPr marL="419100" indent="-382588" algn="just">
              <a:lnSpc>
                <a:spcPct val="140000"/>
              </a:lnSpc>
              <a:spcBef>
                <a:spcPct val="20000"/>
              </a:spcBef>
              <a:buClr>
                <a:schemeClr val="accent1"/>
              </a:buClr>
              <a:buSzPct val="80000"/>
              <a:defRPr/>
            </a:pPr>
            <a:r>
              <a:rPr lang="en-US" altLang="zh-CN" sz="2000" b="1" dirty="0">
                <a:solidFill>
                  <a:srgbClr val="FFC000"/>
                </a:solidFill>
                <a:latin typeface="Times New Roman" pitchFamily="18" charset="0"/>
                <a:ea typeface="楷体_GB2312" pitchFamily="49" charset="-122"/>
              </a:rPr>
              <a:t>&lt;</a:t>
            </a:r>
            <a:r>
              <a:rPr lang="zh-CN" altLang="en-US" sz="2000" b="1" dirty="0">
                <a:solidFill>
                  <a:srgbClr val="FFC000"/>
                </a:solidFill>
                <a:latin typeface="Times New Roman" pitchFamily="18" charset="0"/>
                <a:ea typeface="楷体_GB2312" pitchFamily="49" charset="-122"/>
              </a:rPr>
              <a:t>整数</a:t>
            </a:r>
            <a:r>
              <a:rPr lang="en-US" altLang="zh-CN" sz="2000" b="1" dirty="0">
                <a:solidFill>
                  <a:srgbClr val="FFC000"/>
                </a:solidFill>
                <a:latin typeface="Times New Roman" pitchFamily="18" charset="0"/>
                <a:ea typeface="楷体_GB2312" pitchFamily="49" charset="-122"/>
              </a:rPr>
              <a:t>&gt; </a:t>
            </a:r>
            <a:r>
              <a:rPr lang="en-US" altLang="zh-CN" sz="2000" b="1" dirty="0">
                <a:solidFill>
                  <a:srgbClr val="FFC000"/>
                </a:solidFill>
                <a:latin typeface="Times New Roman" pitchFamily="18" charset="0"/>
                <a:ea typeface="楷体_GB2312" pitchFamily="49" charset="-122"/>
                <a:sym typeface="Symbol" pitchFamily="18" charset="2"/>
              </a:rPr>
              <a:t> &lt;</a:t>
            </a:r>
            <a:r>
              <a:rPr lang="zh-CN" altLang="en-US" sz="2000" b="1" dirty="0">
                <a:solidFill>
                  <a:srgbClr val="FFC000"/>
                </a:solidFill>
                <a:latin typeface="Times New Roman" pitchFamily="18" charset="0"/>
                <a:ea typeface="楷体_GB2312" pitchFamily="49" charset="-122"/>
              </a:rPr>
              <a:t>数字串</a:t>
            </a:r>
            <a:r>
              <a:rPr lang="en-US" altLang="zh-CN" sz="2000" b="1" dirty="0">
                <a:solidFill>
                  <a:srgbClr val="FFC000"/>
                </a:solidFill>
                <a:latin typeface="Times New Roman" pitchFamily="18" charset="0"/>
                <a:ea typeface="楷体_GB2312" pitchFamily="49" charset="-122"/>
              </a:rPr>
              <a:t>&gt; </a:t>
            </a:r>
            <a:r>
              <a:rPr lang="en-US" altLang="zh-CN" sz="2000" b="1" dirty="0">
                <a:solidFill>
                  <a:srgbClr val="FFC000"/>
                </a:solidFill>
                <a:latin typeface="Times New Roman" pitchFamily="18" charset="0"/>
                <a:ea typeface="楷体_GB2312" pitchFamily="49" charset="-122"/>
                <a:sym typeface="Symbol" pitchFamily="18" charset="2"/>
              </a:rPr>
              <a:t> &lt;</a:t>
            </a:r>
            <a:r>
              <a:rPr lang="zh-CN" altLang="en-US" sz="2000" b="1" dirty="0">
                <a:solidFill>
                  <a:srgbClr val="FFC000"/>
                </a:solidFill>
                <a:latin typeface="Times New Roman" pitchFamily="18" charset="0"/>
                <a:ea typeface="楷体_GB2312" pitchFamily="49" charset="-122"/>
              </a:rPr>
              <a:t>数字串</a:t>
            </a:r>
            <a:r>
              <a:rPr lang="en-US" altLang="zh-CN" sz="2000" b="1" dirty="0">
                <a:solidFill>
                  <a:srgbClr val="FFC000"/>
                </a:solidFill>
                <a:latin typeface="Times New Roman" pitchFamily="18" charset="0"/>
                <a:ea typeface="楷体_GB2312" pitchFamily="49" charset="-122"/>
              </a:rPr>
              <a:t>&gt;&lt;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2&lt;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23</a:t>
            </a:r>
          </a:p>
          <a:p>
            <a:pPr marL="419100" indent="-382588" algn="just">
              <a:lnSpc>
                <a:spcPct val="140000"/>
              </a:lnSpc>
              <a:spcBef>
                <a:spcPct val="20000"/>
              </a:spcBef>
              <a:buClr>
                <a:schemeClr val="accent1"/>
              </a:buClr>
              <a:buSzPct val="80000"/>
              <a:defRPr/>
            </a:pPr>
            <a:r>
              <a:rPr lang="zh-CN" altLang="en-US" sz="2000" b="1" dirty="0">
                <a:latin typeface="Times New Roman" pitchFamily="18" charset="0"/>
                <a:ea typeface="楷体_GB2312" pitchFamily="49" charset="-122"/>
              </a:rPr>
              <a:t>因此，</a:t>
            </a:r>
            <a:r>
              <a:rPr lang="en-US" altLang="zh-CN" sz="2000" b="1" dirty="0">
                <a:latin typeface="Times New Roman" pitchFamily="18" charset="0"/>
                <a:ea typeface="楷体_GB2312" pitchFamily="49" charset="-122"/>
              </a:rPr>
              <a:t>&lt;</a:t>
            </a:r>
            <a:r>
              <a:rPr lang="zh-CN" altLang="en-US" sz="2000" b="1" dirty="0">
                <a:latin typeface="Times New Roman" pitchFamily="18" charset="0"/>
                <a:ea typeface="楷体_GB2312" pitchFamily="49" charset="-122"/>
              </a:rPr>
              <a:t>整数</a:t>
            </a:r>
            <a:r>
              <a:rPr lang="en-US" altLang="zh-CN" sz="2000" b="1" dirty="0">
                <a:latin typeface="Times New Roman" pitchFamily="18" charset="0"/>
                <a:ea typeface="楷体_GB2312" pitchFamily="49" charset="-122"/>
              </a:rPr>
              <a:t>&gt;</a:t>
            </a:r>
            <a:r>
              <a:rPr lang="en-US" altLang="zh-CN" sz="2000" b="1" dirty="0">
                <a:solidFill>
                  <a:schemeClr val="tx2"/>
                </a:solidFill>
                <a:latin typeface="Times New Roman" pitchFamily="18" charset="0"/>
                <a:ea typeface="楷体_GB2312" pitchFamily="49" charset="-122"/>
                <a:sym typeface="Symbol" pitchFamily="18" charset="2"/>
              </a:rPr>
              <a:t></a:t>
            </a:r>
            <a:r>
              <a:rPr lang="en-US" altLang="zh-CN" sz="2000" b="1" dirty="0">
                <a:latin typeface="Times New Roman" pitchFamily="18" charset="0"/>
                <a:ea typeface="楷体_GB2312" pitchFamily="49" charset="-122"/>
              </a:rPr>
              <a:t>+23</a:t>
            </a:r>
            <a:r>
              <a:rPr lang="zh-CN" altLang="en-US" sz="2000" b="1" dirty="0">
                <a:latin typeface="Times New Roman" pitchFamily="18" charset="0"/>
                <a:ea typeface="楷体_GB2312" pitchFamily="49" charset="-122"/>
              </a:rPr>
              <a:t>，其推导长度为</a:t>
            </a:r>
            <a:r>
              <a:rPr lang="en-US" altLang="zh-CN" sz="2000" b="1" dirty="0">
                <a:latin typeface="Times New Roman" pitchFamily="18" charset="0"/>
                <a:ea typeface="楷体_GB2312" pitchFamily="49" charset="-122"/>
              </a:rPr>
              <a:t>5</a:t>
            </a:r>
            <a:r>
              <a:rPr lang="zh-CN" altLang="en-US" sz="2000" b="1" dirty="0">
                <a:latin typeface="Times New Roman" pitchFamily="18" charset="0"/>
                <a:ea typeface="楷体_GB2312" pitchFamily="49" charset="-122"/>
              </a:rPr>
              <a:t>。显而易见，在推导时，任意地选取</a:t>
            </a:r>
          </a:p>
          <a:p>
            <a:pPr marL="419100" indent="-382588" algn="just">
              <a:lnSpc>
                <a:spcPct val="140000"/>
              </a:lnSpc>
              <a:spcBef>
                <a:spcPct val="20000"/>
              </a:spcBef>
              <a:buClr>
                <a:schemeClr val="accent1"/>
              </a:buClr>
              <a:buSzPct val="80000"/>
              <a:defRPr/>
            </a:pPr>
            <a:r>
              <a:rPr lang="zh-CN" altLang="en-US" sz="2000" b="1" dirty="0">
                <a:latin typeface="Times New Roman" pitchFamily="18" charset="0"/>
                <a:ea typeface="楷体_GB2312" pitchFamily="49" charset="-122"/>
              </a:rPr>
              <a:t>规则</a:t>
            </a:r>
            <a:r>
              <a:rPr lang="en-US" altLang="zh-CN" sz="2000" b="1" dirty="0">
                <a:latin typeface="Times New Roman" pitchFamily="18" charset="0"/>
                <a:ea typeface="楷体_GB2312" pitchFamily="49" charset="-122"/>
              </a:rPr>
              <a:t>(4)</a:t>
            </a:r>
            <a:r>
              <a:rPr lang="zh-CN" altLang="en-US" sz="2000" b="1" dirty="0">
                <a:latin typeface="Times New Roman" pitchFamily="18" charset="0"/>
                <a:ea typeface="楷体_GB2312" pitchFamily="49" charset="-122"/>
              </a:rPr>
              <a:t>到</a:t>
            </a:r>
            <a:r>
              <a:rPr lang="en-US" altLang="zh-CN" sz="2000" b="1" dirty="0">
                <a:latin typeface="Times New Roman" pitchFamily="18" charset="0"/>
                <a:ea typeface="楷体_GB2312" pitchFamily="49" charset="-122"/>
              </a:rPr>
              <a:t>(13)</a:t>
            </a:r>
            <a:r>
              <a:rPr lang="zh-CN" altLang="en-US" sz="2000" b="1" dirty="0">
                <a:latin typeface="Times New Roman" pitchFamily="18" charset="0"/>
                <a:ea typeface="楷体_GB2312" pitchFamily="49" charset="-122"/>
              </a:rPr>
              <a:t>，就可以推导得到任意整数。</a:t>
            </a:r>
          </a:p>
        </p:txBody>
      </p:sp>
      <p:sp>
        <p:nvSpPr>
          <p:cNvPr id="8" name="Rectangle 2"/>
          <p:cNvSpPr>
            <a:spLocks noChangeArrowheads="1"/>
          </p:cNvSpPr>
          <p:nvPr/>
        </p:nvSpPr>
        <p:spPr bwMode="auto">
          <a:xfrm>
            <a:off x="1568069" y="314902"/>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effectLst>
                  <a:outerShdw blurRad="38100" dist="38100" dir="2700000" algn="tl">
                    <a:srgbClr val="000000"/>
                  </a:outerShdw>
                </a:effectLst>
                <a:latin typeface="Times New Roman" pitchFamily="18" charset="0"/>
                <a:ea typeface="黑体" pitchFamily="2" charset="-122"/>
              </a:rPr>
              <a:t>4</a:t>
            </a:r>
            <a:r>
              <a:rPr lang="zh-CN" altLang="en-US" sz="3200" b="1" dirty="0" smtClean="0">
                <a:effectLst>
                  <a:outerShdw blurRad="38100" dist="38100" dir="2700000" algn="tl">
                    <a:srgbClr val="000000"/>
                  </a:outerShdw>
                </a:effectLst>
                <a:latin typeface="Times New Roman" pitchFamily="18" charset="0"/>
                <a:ea typeface="黑体" pitchFamily="2" charset="-122"/>
              </a:rPr>
              <a:t>、</a:t>
            </a:r>
            <a:r>
              <a:rPr lang="zh-CN" altLang="en-US" sz="3200" b="1" dirty="0">
                <a:effectLst>
                  <a:outerShdw blurRad="38100" dist="38100" dir="2700000" algn="tl">
                    <a:srgbClr val="000000"/>
                  </a:outerShdw>
                </a:effectLst>
                <a:latin typeface="Times New Roman" pitchFamily="18" charset="0"/>
                <a:ea typeface="黑体" pitchFamily="2" charset="-122"/>
              </a:rPr>
              <a:t>推导和归约</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Tree>
    <p:extLst>
      <p:ext uri="{BB962C8B-B14F-4D97-AF65-F5344CB8AC3E}">
        <p14:creationId xmlns:p14="http://schemas.microsoft.com/office/powerpoint/2010/main" val="29425248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a:t>
            </a:fld>
            <a:endParaRPr lang="zh-CN" altLang="en-US">
              <a:solidFill>
                <a:prstClr val="black">
                  <a:tint val="75000"/>
                </a:prstClr>
              </a:solidFill>
            </a:endParaRPr>
          </a:p>
        </p:txBody>
      </p:sp>
      <p:sp>
        <p:nvSpPr>
          <p:cNvPr id="3" name="矩形 2"/>
          <p:cNvSpPr/>
          <p:nvPr/>
        </p:nvSpPr>
        <p:spPr>
          <a:xfrm>
            <a:off x="2040572" y="1555234"/>
            <a:ext cx="1909128" cy="461665"/>
          </a:xfrm>
          <a:prstGeom prst="rect">
            <a:avLst/>
          </a:prstGeom>
        </p:spPr>
        <p:txBody>
          <a:bodyPr wrap="square">
            <a:spAutoFit/>
          </a:bodyPr>
          <a:lstStyle/>
          <a:p>
            <a:r>
              <a:rPr lang="en-US" altLang="zh-CN" sz="2400" b="1" kern="100" dirty="0" smtClean="0">
                <a:ea typeface="微软雅黑" panose="020B0503020204020204" pitchFamily="34" charset="-122"/>
                <a:cs typeface="Times New Roman" panose="02020603050405020304" pitchFamily="18" charset="0"/>
              </a:rPr>
              <a:t>2.1 </a:t>
            </a:r>
            <a:r>
              <a:rPr lang="zh-CN" altLang="en-US" sz="2400" b="1" kern="100" dirty="0" smtClean="0">
                <a:ea typeface="微软雅黑" panose="020B0503020204020204" pitchFamily="34" charset="-122"/>
                <a:cs typeface="Times New Roman" panose="02020603050405020304" pitchFamily="18" charset="0"/>
              </a:rPr>
              <a:t>引言</a:t>
            </a:r>
            <a:endParaRPr lang="zh-CN" altLang="en-US" sz="2400" dirty="0"/>
          </a:p>
        </p:txBody>
      </p:sp>
    </p:spTree>
    <p:extLst>
      <p:ext uri="{BB962C8B-B14F-4D97-AF65-F5344CB8AC3E}">
        <p14:creationId xmlns:p14="http://schemas.microsoft.com/office/powerpoint/2010/main" val="136822975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ABD7096D-1A9B-4481-B347-945338A0DA38}" type="datetime1">
              <a:rPr lang="zh-CN" altLang="en-US"/>
              <a:pPr>
                <a:defRPr/>
              </a:pPr>
              <a:t>2021/3/3</a:t>
            </a:fld>
            <a:endParaRPr lang="zh-CN" altLang="en-US"/>
          </a:p>
        </p:txBody>
      </p:sp>
      <p:sp>
        <p:nvSpPr>
          <p:cNvPr id="8601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B25045D-345E-4C5E-98B7-521940EC8FEF}" type="slidenum">
              <a:rPr lang="zh-CN" altLang="en-US" sz="1000">
                <a:solidFill>
                  <a:srgbClr val="9B9A98"/>
                </a:solidFill>
              </a:rPr>
              <a:pPr>
                <a:spcBef>
                  <a:spcPct val="0"/>
                </a:spcBef>
                <a:buClrTx/>
                <a:buSzTx/>
                <a:buFontTx/>
                <a:buNone/>
              </a:pPr>
              <a:t>50</a:t>
            </a:fld>
            <a:endParaRPr lang="zh-CN" altLang="en-US" sz="1000">
              <a:solidFill>
                <a:srgbClr val="9B9A98"/>
              </a:solidFill>
            </a:endParaRPr>
          </a:p>
        </p:txBody>
      </p:sp>
      <p:sp>
        <p:nvSpPr>
          <p:cNvPr id="397314"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latin typeface="Times New Roman" pitchFamily="18" charset="0"/>
                <a:ea typeface="黑体" pitchFamily="2" charset="-122"/>
              </a:rPr>
              <a:t>5</a:t>
            </a:r>
            <a:r>
              <a:rPr lang="zh-CN" altLang="en-US" sz="3200" b="1" dirty="0" smtClean="0">
                <a:latin typeface="Times New Roman" pitchFamily="18" charset="0"/>
                <a:ea typeface="黑体" pitchFamily="2" charset="-122"/>
              </a:rPr>
              <a:t>、</a:t>
            </a:r>
            <a:r>
              <a:rPr lang="zh-CN" altLang="en-US" sz="3200" b="1" dirty="0">
                <a:latin typeface="Times New Roman" pitchFamily="18" charset="0"/>
                <a:ea typeface="黑体" pitchFamily="2" charset="-122"/>
              </a:rPr>
              <a:t>句型和句子</a:t>
            </a:r>
            <a:endParaRPr lang="en-US" altLang="zh-CN" sz="3200" b="1" dirty="0">
              <a:latin typeface="Times New Roman" pitchFamily="18" charset="0"/>
              <a:ea typeface="黑体" pitchFamily="2" charset="-122"/>
            </a:endParaRPr>
          </a:p>
        </p:txBody>
      </p:sp>
      <p:sp>
        <p:nvSpPr>
          <p:cNvPr id="397316" name="Rectangle 4"/>
          <p:cNvSpPr>
            <a:spLocks noChangeArrowheads="1"/>
          </p:cNvSpPr>
          <p:nvPr/>
        </p:nvSpPr>
        <p:spPr bwMode="auto">
          <a:xfrm>
            <a:off x="1733550" y="1627188"/>
            <a:ext cx="8712200" cy="4533900"/>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a:t>
            </a:r>
            <a:r>
              <a:rPr lang="zh-CN" altLang="en-US" sz="2100" b="1" dirty="0">
                <a:latin typeface="Times New Roman" pitchFamily="18" charset="0"/>
                <a:ea typeface="楷体_GB2312" pitchFamily="49" charset="-122"/>
              </a:rPr>
              <a:t>在上述推导过程中产生了一系列的符号串，它们或</a:t>
            </a:r>
            <a:r>
              <a:rPr lang="zh-CN" altLang="en-US" sz="2100" b="1" dirty="0">
                <a:solidFill>
                  <a:srgbClr val="FFC000"/>
                </a:solidFill>
                <a:latin typeface="Times New Roman" pitchFamily="18" charset="0"/>
                <a:ea typeface="楷体_GB2312" pitchFamily="49" charset="-122"/>
              </a:rPr>
              <a:t>全由终结符组成</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（如：</a:t>
            </a:r>
            <a:r>
              <a:rPr lang="en-US" altLang="zh-CN" sz="2100" b="1" dirty="0">
                <a:latin typeface="Times New Roman" pitchFamily="18" charset="0"/>
                <a:ea typeface="楷体_GB2312" pitchFamily="49" charset="-122"/>
              </a:rPr>
              <a:t>23</a:t>
            </a:r>
            <a:r>
              <a:rPr lang="zh-CN" altLang="en-US" sz="2100" b="1" dirty="0">
                <a:latin typeface="Times New Roman" pitchFamily="18" charset="0"/>
                <a:ea typeface="楷体_GB2312" pitchFamily="49" charset="-122"/>
              </a:rPr>
              <a:t>），或</a:t>
            </a:r>
            <a:r>
              <a:rPr lang="zh-CN" altLang="en-US" sz="2100" b="1" dirty="0">
                <a:solidFill>
                  <a:srgbClr val="FFC000"/>
                </a:solidFill>
                <a:latin typeface="Times New Roman" pitchFamily="18" charset="0"/>
                <a:ea typeface="楷体_GB2312" pitchFamily="49" charset="-122"/>
              </a:rPr>
              <a:t>全由非终结符组成</a:t>
            </a:r>
            <a:r>
              <a:rPr lang="zh-CN" altLang="en-US" sz="2100" b="1" dirty="0">
                <a:latin typeface="Times New Roman" pitchFamily="18" charset="0"/>
                <a:ea typeface="楷体_GB2312" pitchFamily="49" charset="-122"/>
              </a:rPr>
              <a:t>（如：</a:t>
            </a:r>
            <a:r>
              <a:rPr lang="en-US" altLang="zh-CN" sz="2100" b="1" dirty="0">
                <a:solidFill>
                  <a:schemeClr val="tx2"/>
                </a:solidFill>
                <a:latin typeface="Times New Roman" pitchFamily="18" charset="0"/>
                <a:ea typeface="楷体_GB2312" pitchFamily="49" charset="-122"/>
                <a:sym typeface="Symbol" pitchFamily="18" charset="2"/>
              </a:rPr>
              <a:t>&lt;</a:t>
            </a:r>
            <a:r>
              <a:rPr lang="zh-CN" altLang="en-US" sz="2100" b="1" dirty="0">
                <a:latin typeface="Times New Roman" pitchFamily="18" charset="0"/>
                <a:ea typeface="楷体_GB2312" pitchFamily="49" charset="-122"/>
              </a:rPr>
              <a:t>数字串</a:t>
            </a:r>
            <a:r>
              <a:rPr lang="en-US" altLang="zh-CN" sz="2100" b="1" dirty="0">
                <a:latin typeface="Times New Roman" pitchFamily="18" charset="0"/>
                <a:ea typeface="楷体_GB2312" pitchFamily="49" charset="-122"/>
              </a:rPr>
              <a:t>&gt;</a:t>
            </a:r>
            <a:r>
              <a:rPr lang="zh-CN" altLang="en-US" sz="2100" b="1" dirty="0">
                <a:latin typeface="Times New Roman" pitchFamily="18" charset="0"/>
                <a:ea typeface="楷体_GB2312" pitchFamily="49" charset="-122"/>
              </a:rPr>
              <a:t>，</a:t>
            </a:r>
            <a:r>
              <a:rPr lang="en-US" altLang="zh-CN" sz="2100" b="1" dirty="0">
                <a:solidFill>
                  <a:schemeClr val="tx2"/>
                </a:solidFill>
                <a:latin typeface="Times New Roman" pitchFamily="18" charset="0"/>
                <a:ea typeface="楷体_GB2312" pitchFamily="49" charset="-122"/>
                <a:sym typeface="Symbol" pitchFamily="18" charset="2"/>
              </a:rPr>
              <a:t>&lt;</a:t>
            </a:r>
            <a:r>
              <a:rPr lang="zh-CN" altLang="en-US" sz="2100" b="1" dirty="0">
                <a:latin typeface="Times New Roman" pitchFamily="18" charset="0"/>
                <a:ea typeface="楷体_GB2312" pitchFamily="49" charset="-122"/>
              </a:rPr>
              <a:t>数字串</a:t>
            </a:r>
            <a:r>
              <a:rPr lang="en-US" altLang="zh-CN" sz="2100" b="1" dirty="0">
                <a:latin typeface="Times New Roman" pitchFamily="18" charset="0"/>
                <a:ea typeface="楷体_GB2312" pitchFamily="49" charset="-122"/>
              </a:rPr>
              <a:t>&gt; &lt;</a:t>
            </a:r>
            <a:r>
              <a:rPr lang="zh-CN" altLang="en-US" sz="2100" b="1" dirty="0">
                <a:latin typeface="Times New Roman" pitchFamily="18" charset="0"/>
                <a:ea typeface="楷体_GB2312" pitchFamily="49" charset="-122"/>
              </a:rPr>
              <a:t>数字</a:t>
            </a:r>
            <a:r>
              <a:rPr lang="en-US" altLang="zh-CN" sz="2100" b="1" dirty="0">
                <a:latin typeface="Times New Roman" pitchFamily="18" charset="0"/>
                <a:ea typeface="楷体_GB2312" pitchFamily="49" charset="-122"/>
              </a:rPr>
              <a:t>&gt;</a:t>
            </a:r>
            <a:r>
              <a:rPr lang="zh-CN" altLang="en-US" sz="21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2100" b="1" dirty="0">
                <a:solidFill>
                  <a:schemeClr val="tx2"/>
                </a:solidFill>
                <a:latin typeface="Times New Roman" pitchFamily="18" charset="0"/>
                <a:ea typeface="楷体_GB2312" pitchFamily="49" charset="-122"/>
                <a:sym typeface="Symbol" pitchFamily="18" charset="2"/>
              </a:rPr>
              <a:t>&lt;</a:t>
            </a:r>
            <a:r>
              <a:rPr lang="zh-CN" altLang="en-US" sz="2100" b="1" dirty="0">
                <a:latin typeface="Times New Roman" pitchFamily="18" charset="0"/>
                <a:ea typeface="楷体_GB2312" pitchFamily="49" charset="-122"/>
              </a:rPr>
              <a:t>数字</a:t>
            </a:r>
            <a:r>
              <a:rPr lang="en-US" altLang="zh-CN" sz="2100" b="1" dirty="0">
                <a:latin typeface="Times New Roman" pitchFamily="18" charset="0"/>
                <a:ea typeface="楷体_GB2312" pitchFamily="49" charset="-122"/>
              </a:rPr>
              <a:t>&gt; &lt;</a:t>
            </a:r>
            <a:r>
              <a:rPr lang="zh-CN" altLang="en-US" sz="2100" b="1" dirty="0">
                <a:latin typeface="Times New Roman" pitchFamily="18" charset="0"/>
                <a:ea typeface="楷体_GB2312" pitchFamily="49" charset="-122"/>
              </a:rPr>
              <a:t>数字</a:t>
            </a:r>
            <a:r>
              <a:rPr lang="en-US" altLang="zh-CN" sz="2100" b="1" dirty="0">
                <a:latin typeface="Times New Roman" pitchFamily="18" charset="0"/>
                <a:ea typeface="楷体_GB2312" pitchFamily="49" charset="-122"/>
              </a:rPr>
              <a:t>&gt;</a:t>
            </a:r>
            <a:r>
              <a:rPr lang="zh-CN" altLang="en-US" sz="2100" b="1" dirty="0">
                <a:latin typeface="Times New Roman" pitchFamily="18" charset="0"/>
                <a:ea typeface="楷体_GB2312" pitchFamily="49" charset="-122"/>
              </a:rPr>
              <a:t>），或</a:t>
            </a:r>
            <a:r>
              <a:rPr lang="zh-CN" altLang="en-US" sz="2100" b="1" dirty="0">
                <a:solidFill>
                  <a:srgbClr val="FFC000"/>
                </a:solidFill>
                <a:latin typeface="Times New Roman" pitchFamily="18" charset="0"/>
                <a:ea typeface="楷体_GB2312" pitchFamily="49" charset="-122"/>
              </a:rPr>
              <a:t>由终结符和非终结符混合组成</a:t>
            </a:r>
            <a:r>
              <a:rPr lang="zh-CN" altLang="en-US" sz="2100" b="1" dirty="0">
                <a:latin typeface="Times New Roman" pitchFamily="18" charset="0"/>
                <a:ea typeface="楷体_GB2312" pitchFamily="49" charset="-122"/>
              </a:rPr>
              <a:t>（如： </a:t>
            </a:r>
            <a:r>
              <a:rPr lang="en-US" altLang="zh-CN" sz="2100" b="1" dirty="0">
                <a:latin typeface="Times New Roman" pitchFamily="18" charset="0"/>
                <a:ea typeface="楷体_GB2312" pitchFamily="49" charset="-122"/>
              </a:rPr>
              <a:t>2 &lt;</a:t>
            </a:r>
            <a:r>
              <a:rPr lang="zh-CN" altLang="en-US" sz="2100" b="1" dirty="0">
                <a:latin typeface="Times New Roman" pitchFamily="18" charset="0"/>
                <a:ea typeface="楷体_GB2312" pitchFamily="49" charset="-122"/>
              </a:rPr>
              <a:t>数字</a:t>
            </a:r>
            <a:r>
              <a:rPr lang="en-US" altLang="zh-CN" sz="2100" b="1" dirty="0">
                <a:latin typeface="Times New Roman" pitchFamily="18" charset="0"/>
                <a:ea typeface="楷体_GB2312" pitchFamily="49" charset="-122"/>
              </a:rPr>
              <a:t>&gt;</a:t>
            </a:r>
            <a:r>
              <a:rPr lang="zh-CN" altLang="en-US" sz="21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为了区别这些组成不同的符号串，我们引入</a:t>
            </a:r>
            <a:r>
              <a:rPr lang="zh-CN" altLang="en-US" sz="2100" b="1" dirty="0">
                <a:solidFill>
                  <a:srgbClr val="FFC000"/>
                </a:solidFill>
                <a:latin typeface="Times New Roman" pitchFamily="18" charset="0"/>
                <a:ea typeface="楷体_GB2312" pitchFamily="49" charset="-122"/>
              </a:rPr>
              <a:t>句型</a:t>
            </a:r>
            <a:r>
              <a:rPr lang="zh-CN" altLang="en-US" sz="2100" b="1" dirty="0">
                <a:latin typeface="Times New Roman" pitchFamily="18" charset="0"/>
                <a:ea typeface="楷体_GB2312" pitchFamily="49" charset="-122"/>
              </a:rPr>
              <a:t>和</a:t>
            </a:r>
            <a:r>
              <a:rPr lang="zh-CN" altLang="en-US" sz="2100" b="1" dirty="0">
                <a:solidFill>
                  <a:srgbClr val="FFC000"/>
                </a:solidFill>
                <a:latin typeface="Times New Roman" pitchFamily="18" charset="0"/>
                <a:ea typeface="楷体_GB2312" pitchFamily="49" charset="-122"/>
              </a:rPr>
              <a:t>句子</a:t>
            </a:r>
            <a:r>
              <a:rPr lang="zh-CN" altLang="en-US" sz="2100" b="1" dirty="0">
                <a:latin typeface="Times New Roman" pitchFamily="18" charset="0"/>
                <a:ea typeface="楷体_GB2312" pitchFamily="49" charset="-122"/>
              </a:rPr>
              <a:t>两个概念。</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a:t>
            </a:r>
            <a:r>
              <a:rPr lang="zh-CN" altLang="en-US" sz="2100" b="1" dirty="0" smtClean="0">
                <a:solidFill>
                  <a:srgbClr val="FFC000"/>
                </a:solidFill>
                <a:latin typeface="Times New Roman" pitchFamily="18" charset="0"/>
                <a:ea typeface="楷体_GB2312" pitchFamily="49" charset="-122"/>
              </a:rPr>
              <a:t>定义</a:t>
            </a:r>
            <a:r>
              <a:rPr lang="zh-CN" altLang="en-US" sz="2100" b="1" dirty="0">
                <a:solidFill>
                  <a:srgbClr val="FFC000"/>
                </a:solidFill>
                <a:latin typeface="Times New Roman" pitchFamily="18" charset="0"/>
                <a:ea typeface="楷体_GB2312" pitchFamily="49" charset="-122"/>
              </a:rPr>
              <a:t>：</a:t>
            </a:r>
            <a:r>
              <a:rPr lang="zh-CN" altLang="en-US" sz="2100" b="1" dirty="0">
                <a:latin typeface="Times New Roman" pitchFamily="18" charset="0"/>
                <a:ea typeface="楷体_GB2312" pitchFamily="49" charset="-122"/>
                <a:cs typeface="Courier New" pitchFamily="49" charset="0"/>
              </a:rPr>
              <a:t>设</a:t>
            </a:r>
            <a:r>
              <a:rPr lang="en-US" altLang="zh-CN" sz="2100" b="1" dirty="0">
                <a:latin typeface="Times New Roman" pitchFamily="18" charset="0"/>
                <a:ea typeface="楷体_GB2312" pitchFamily="49" charset="-122"/>
                <a:cs typeface="Courier New" pitchFamily="49" charset="0"/>
              </a:rPr>
              <a:t>G</a:t>
            </a:r>
            <a:r>
              <a:rPr lang="zh-CN" altLang="en-US" sz="2100" b="1" dirty="0">
                <a:latin typeface="Times New Roman" pitchFamily="18" charset="0"/>
                <a:ea typeface="楷体_GB2312" pitchFamily="49" charset="-122"/>
                <a:cs typeface="Courier New" pitchFamily="49" charset="0"/>
              </a:rPr>
              <a:t>［</a:t>
            </a:r>
            <a:r>
              <a:rPr lang="en-US" altLang="zh-CN" sz="2100" b="1" dirty="0">
                <a:latin typeface="Times New Roman" pitchFamily="18" charset="0"/>
                <a:ea typeface="楷体_GB2312" pitchFamily="49" charset="-122"/>
                <a:cs typeface="Courier New" pitchFamily="49" charset="0"/>
              </a:rPr>
              <a:t>Z</a:t>
            </a:r>
            <a:r>
              <a:rPr lang="zh-CN" altLang="en-US" sz="2100" b="1" dirty="0">
                <a:latin typeface="Times New Roman" pitchFamily="18" charset="0"/>
                <a:ea typeface="楷体_GB2312" pitchFamily="49" charset="-122"/>
                <a:cs typeface="Courier New" pitchFamily="49" charset="0"/>
              </a:rPr>
              <a:t>］是一文法，若符号串</a:t>
            </a:r>
            <a:r>
              <a:rPr lang="en-US" altLang="zh-CN" sz="2100" b="1" dirty="0">
                <a:latin typeface="Times New Roman" pitchFamily="18" charset="0"/>
                <a:ea typeface="楷体_GB2312" pitchFamily="49" charset="-122"/>
                <a:cs typeface="Courier New" pitchFamily="49" charset="0"/>
              </a:rPr>
              <a:t>x</a:t>
            </a:r>
            <a:r>
              <a:rPr lang="zh-CN" altLang="en-US" sz="2100" b="1" dirty="0">
                <a:latin typeface="Times New Roman" pitchFamily="18" charset="0"/>
                <a:ea typeface="楷体_GB2312" pitchFamily="49" charset="-122"/>
                <a:cs typeface="Courier New" pitchFamily="49" charset="0"/>
              </a:rPr>
              <a:t>是由识别符</a:t>
            </a:r>
            <a:r>
              <a:rPr lang="en-US" altLang="zh-CN" sz="2100" b="1" dirty="0">
                <a:latin typeface="Times New Roman" pitchFamily="18" charset="0"/>
                <a:ea typeface="楷体_GB2312" pitchFamily="49" charset="-122"/>
                <a:cs typeface="Courier New" pitchFamily="49" charset="0"/>
              </a:rPr>
              <a:t>Z</a:t>
            </a:r>
            <a:r>
              <a:rPr lang="zh-CN" altLang="en-US" sz="2100" b="1" dirty="0">
                <a:latin typeface="Times New Roman" pitchFamily="18" charset="0"/>
                <a:ea typeface="楷体_GB2312" pitchFamily="49" charset="-122"/>
                <a:cs typeface="Courier New" pitchFamily="49" charset="0"/>
              </a:rPr>
              <a:t>推导而得，即</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cs typeface="Courier New" pitchFamily="49" charset="0"/>
              </a:rPr>
              <a:t>         </a:t>
            </a:r>
            <a:r>
              <a:rPr lang="en-US" altLang="zh-CN" sz="2100" b="1" dirty="0">
                <a:latin typeface="Times New Roman" pitchFamily="18" charset="0"/>
                <a:ea typeface="楷体_GB2312" pitchFamily="49" charset="-122"/>
                <a:cs typeface="Courier New" pitchFamily="49" charset="0"/>
              </a:rPr>
              <a:t>Z</a:t>
            </a:r>
            <a:r>
              <a:rPr lang="en-US" altLang="zh-CN" sz="2100" b="1" dirty="0">
                <a:solidFill>
                  <a:schemeClr val="tx2"/>
                </a:solidFill>
                <a:latin typeface="Times New Roman" pitchFamily="18" charset="0"/>
                <a:ea typeface="楷体_GB2312" pitchFamily="49" charset="-122"/>
                <a:sym typeface="Symbol" pitchFamily="18" charset="2"/>
              </a:rPr>
              <a:t></a:t>
            </a:r>
            <a:r>
              <a:rPr lang="en-US" altLang="zh-CN" sz="2100" b="1" dirty="0">
                <a:latin typeface="Times New Roman" pitchFamily="18" charset="0"/>
                <a:ea typeface="楷体_GB2312" pitchFamily="49" charset="-122"/>
              </a:rPr>
              <a:t> *x    </a:t>
            </a:r>
            <a:r>
              <a:rPr lang="en-US" altLang="zh-CN" sz="2100" b="1" dirty="0" err="1">
                <a:latin typeface="Times New Roman" pitchFamily="18" charset="0"/>
                <a:ea typeface="楷体_GB2312" pitchFamily="49" charset="-122"/>
              </a:rPr>
              <a:t>x∈V</a:t>
            </a:r>
            <a:r>
              <a:rPr lang="en-US" altLang="zh-CN" sz="2100" b="1" baseline="30000"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则称符号串</a:t>
            </a:r>
            <a:r>
              <a:rPr lang="en-US" altLang="zh-CN" sz="2100" b="1" dirty="0">
                <a:latin typeface="Times New Roman" pitchFamily="18" charset="0"/>
                <a:ea typeface="楷体_GB2312" pitchFamily="49" charset="-122"/>
              </a:rPr>
              <a:t>x</a:t>
            </a:r>
            <a:r>
              <a:rPr lang="zh-CN" altLang="en-US" sz="2100" b="1" dirty="0">
                <a:latin typeface="Times New Roman" pitchFamily="18" charset="0"/>
                <a:ea typeface="楷体_GB2312" pitchFamily="49" charset="-122"/>
              </a:rPr>
              <a:t>为该文法</a:t>
            </a:r>
            <a:r>
              <a:rPr lang="en-US" altLang="zh-CN" sz="2100" b="1" dirty="0">
                <a:latin typeface="Times New Roman" pitchFamily="18" charset="0"/>
                <a:ea typeface="楷体_GB2312" pitchFamily="49" charset="-122"/>
              </a:rPr>
              <a:t>G</a:t>
            </a:r>
            <a:r>
              <a:rPr lang="zh-CN" altLang="en-US" sz="2100" b="1" dirty="0">
                <a:latin typeface="Times New Roman" pitchFamily="18" charset="0"/>
                <a:ea typeface="楷体_GB2312" pitchFamily="49" charset="-122"/>
              </a:rPr>
              <a:t>的一个</a:t>
            </a:r>
            <a:r>
              <a:rPr lang="zh-CN" altLang="en-US" sz="2100" b="1" dirty="0">
                <a:solidFill>
                  <a:srgbClr val="FFC000"/>
                </a:solidFill>
                <a:latin typeface="Times New Roman" pitchFamily="18" charset="0"/>
                <a:ea typeface="楷体_GB2312" pitchFamily="49" charset="-122"/>
              </a:rPr>
              <a:t>句型</a:t>
            </a:r>
            <a:r>
              <a:rPr lang="zh-CN" altLang="en-US" sz="2100" b="1" dirty="0">
                <a:latin typeface="Times New Roman" pitchFamily="18" charset="0"/>
                <a:ea typeface="楷体_GB2312" pitchFamily="49" charset="-122"/>
              </a:rPr>
              <a:t>。如果一个句型</a:t>
            </a:r>
            <a:r>
              <a:rPr lang="en-US" altLang="zh-CN" sz="2100" b="1" dirty="0">
                <a:latin typeface="Times New Roman" pitchFamily="18" charset="0"/>
                <a:ea typeface="楷体_GB2312" pitchFamily="49" charset="-122"/>
              </a:rPr>
              <a:t>x</a:t>
            </a:r>
            <a:r>
              <a:rPr lang="zh-CN" altLang="en-US" sz="2100" b="1" dirty="0">
                <a:solidFill>
                  <a:srgbClr val="FFC000"/>
                </a:solidFill>
                <a:latin typeface="Times New Roman" pitchFamily="18" charset="0"/>
                <a:ea typeface="楷体_GB2312" pitchFamily="49" charset="-122"/>
              </a:rPr>
              <a:t>仅由终结符组</a:t>
            </a:r>
          </a:p>
          <a:p>
            <a:pPr marL="419100" indent="-382588" algn="just">
              <a:lnSpc>
                <a:spcPct val="110000"/>
              </a:lnSpc>
              <a:spcBef>
                <a:spcPct val="20000"/>
              </a:spcBef>
              <a:buClr>
                <a:schemeClr val="accent1"/>
              </a:buClr>
              <a:buSzPct val="80000"/>
              <a:defRPr/>
            </a:pPr>
            <a:r>
              <a:rPr lang="zh-CN" altLang="en-US" sz="2100" b="1" dirty="0">
                <a:solidFill>
                  <a:srgbClr val="FFC000"/>
                </a:solidFill>
                <a:latin typeface="Times New Roman" pitchFamily="18" charset="0"/>
                <a:ea typeface="楷体_GB2312" pitchFamily="49" charset="-122"/>
              </a:rPr>
              <a:t>成</a:t>
            </a:r>
            <a:r>
              <a:rPr lang="zh-CN" altLang="en-US" sz="2100" b="1" dirty="0">
                <a:latin typeface="Times New Roman" pitchFamily="18" charset="0"/>
                <a:ea typeface="楷体_GB2312" pitchFamily="49" charset="-122"/>
              </a:rPr>
              <a:t>，即</a:t>
            </a:r>
            <a:r>
              <a:rPr lang="en-US" altLang="zh-CN" sz="2100" b="1" dirty="0">
                <a:latin typeface="Times New Roman" pitchFamily="18" charset="0"/>
                <a:ea typeface="楷体_GB2312" pitchFamily="49" charset="-122"/>
              </a:rPr>
              <a:t>——</a:t>
            </a:r>
            <a:endParaRPr lang="zh-CN" altLang="en-US" sz="2100" b="1" dirty="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a:t>
            </a:r>
            <a:r>
              <a:rPr lang="en-US" altLang="zh-CN" sz="2100" b="1" dirty="0">
                <a:latin typeface="Times New Roman" pitchFamily="18" charset="0"/>
                <a:ea typeface="楷体_GB2312" pitchFamily="49" charset="-122"/>
              </a:rPr>
              <a:t>Z</a:t>
            </a:r>
            <a:r>
              <a:rPr lang="en-US" altLang="zh-CN" sz="2100" b="1" dirty="0">
                <a:solidFill>
                  <a:schemeClr val="tx2"/>
                </a:solidFill>
                <a:latin typeface="Times New Roman" pitchFamily="18" charset="0"/>
                <a:ea typeface="楷体_GB2312" pitchFamily="49" charset="-122"/>
                <a:sym typeface="Symbol" pitchFamily="18" charset="2"/>
              </a:rPr>
              <a:t></a:t>
            </a:r>
            <a:r>
              <a:rPr lang="en-US" altLang="zh-CN" sz="2100" b="1" dirty="0">
                <a:latin typeface="Times New Roman" pitchFamily="18" charset="0"/>
                <a:ea typeface="楷体_GB2312" pitchFamily="49" charset="-122"/>
              </a:rPr>
              <a:t> *x    </a:t>
            </a:r>
            <a:r>
              <a:rPr lang="en-US" altLang="zh-CN" sz="2100" b="1" dirty="0" err="1">
                <a:latin typeface="Times New Roman" pitchFamily="18" charset="0"/>
                <a:ea typeface="楷体_GB2312" pitchFamily="49" charset="-122"/>
              </a:rPr>
              <a:t>x∈V</a:t>
            </a:r>
            <a:r>
              <a:rPr lang="en-US" altLang="zh-CN" sz="2100" b="1" baseline="-25000" dirty="0" err="1">
                <a:latin typeface="Times New Roman" pitchFamily="18" charset="0"/>
                <a:ea typeface="楷体_GB2312" pitchFamily="49" charset="-122"/>
              </a:rPr>
              <a:t>T</a:t>
            </a:r>
            <a:r>
              <a:rPr lang="en-US" altLang="zh-CN" sz="2100" b="1" baseline="30000"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则称句型</a:t>
            </a:r>
            <a:r>
              <a:rPr lang="en-US" altLang="zh-CN" sz="2100" b="1" dirty="0">
                <a:latin typeface="Times New Roman" pitchFamily="18" charset="0"/>
                <a:ea typeface="楷体_GB2312" pitchFamily="49" charset="-122"/>
              </a:rPr>
              <a:t>x</a:t>
            </a:r>
            <a:r>
              <a:rPr lang="zh-CN" altLang="en-US" sz="2100" b="1" dirty="0">
                <a:latin typeface="Times New Roman" pitchFamily="18" charset="0"/>
                <a:ea typeface="楷体_GB2312" pitchFamily="49" charset="-122"/>
              </a:rPr>
              <a:t>为该文法一个</a:t>
            </a:r>
            <a:r>
              <a:rPr lang="zh-CN" altLang="en-US" sz="2100" b="1" dirty="0">
                <a:solidFill>
                  <a:srgbClr val="FFC000"/>
                </a:solidFill>
                <a:latin typeface="Times New Roman" pitchFamily="18" charset="0"/>
                <a:ea typeface="楷体_GB2312" pitchFamily="49" charset="-122"/>
              </a:rPr>
              <a:t>句子</a:t>
            </a:r>
            <a:r>
              <a:rPr lang="zh-CN" altLang="en-US" sz="21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100" b="1" dirty="0">
                <a:latin typeface="Times New Roman" pitchFamily="18" charset="0"/>
                <a:ea typeface="楷体_GB2312" pitchFamily="49" charset="-122"/>
              </a:rPr>
              <a:t>        </a:t>
            </a:r>
          </a:p>
        </p:txBody>
      </p:sp>
    </p:spTree>
    <p:extLst>
      <p:ext uri="{BB962C8B-B14F-4D97-AF65-F5344CB8AC3E}">
        <p14:creationId xmlns:p14="http://schemas.microsoft.com/office/powerpoint/2010/main" val="63548796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51</a:t>
            </a:fld>
            <a:endParaRPr lang="zh-CN" altLang="en-US">
              <a:solidFill>
                <a:prstClr val="black">
                  <a:tint val="75000"/>
                </a:prstClr>
              </a:solidFill>
            </a:endParaRPr>
          </a:p>
        </p:txBody>
      </p:sp>
      <p:sp>
        <p:nvSpPr>
          <p:cNvPr id="3" name="矩形 2"/>
          <p:cNvSpPr/>
          <p:nvPr/>
        </p:nvSpPr>
        <p:spPr>
          <a:xfrm>
            <a:off x="1060034" y="4491434"/>
            <a:ext cx="8236365" cy="757130"/>
          </a:xfrm>
          <a:prstGeom prst="rect">
            <a:avLst/>
          </a:prstGeom>
        </p:spPr>
        <p:txBody>
          <a:bodyPr wrap="square">
            <a:spAutoFit/>
          </a:bodyPr>
          <a:lstStyle/>
          <a:p>
            <a:pPr marL="419100" indent="-382588" algn="just">
              <a:lnSpc>
                <a:spcPct val="110000"/>
              </a:lnSpc>
              <a:spcBef>
                <a:spcPct val="20000"/>
              </a:spcBef>
              <a:buClr>
                <a:schemeClr val="accent1"/>
              </a:buClr>
              <a:buSzPct val="80000"/>
              <a:defRPr/>
            </a:pPr>
            <a:r>
              <a:rPr lang="zh-CN" altLang="en-US" b="1" dirty="0">
                <a:latin typeface="Times New Roman" pitchFamily="18" charset="0"/>
                <a:ea typeface="楷体_GB2312" pitchFamily="49" charset="-122"/>
              </a:rPr>
              <a:t>例如在上例中，</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整数</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2〈</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23</a:t>
            </a:r>
            <a:r>
              <a:rPr lang="zh-CN" altLang="en-US" b="1" dirty="0">
                <a:latin typeface="Times New Roman" pitchFamily="18" charset="0"/>
                <a:ea typeface="楷体_GB2312" pitchFamily="49" charset="-122"/>
              </a:rPr>
              <a:t>等</a:t>
            </a:r>
          </a:p>
          <a:p>
            <a:pPr marL="419100" indent="-382588" algn="just">
              <a:lnSpc>
                <a:spcPct val="110000"/>
              </a:lnSpc>
              <a:spcBef>
                <a:spcPct val="20000"/>
              </a:spcBef>
              <a:buClr>
                <a:schemeClr val="accent1"/>
              </a:buClr>
              <a:buSzPct val="80000"/>
              <a:defRPr/>
            </a:pPr>
            <a:r>
              <a:rPr lang="zh-CN" altLang="en-US" b="1" dirty="0">
                <a:latin typeface="Times New Roman" pitchFamily="18" charset="0"/>
                <a:ea typeface="楷体_GB2312" pitchFamily="49" charset="-122"/>
              </a:rPr>
              <a:t>都是文法</a:t>
            </a:r>
            <a:r>
              <a:rPr lang="en-US" altLang="zh-CN" b="1" dirty="0">
                <a:latin typeface="Times New Roman" pitchFamily="18" charset="0"/>
                <a:ea typeface="楷体_GB2312" pitchFamily="49" charset="-122"/>
              </a:rPr>
              <a:t>G[&lt;</a:t>
            </a:r>
            <a:r>
              <a:rPr lang="zh-CN" altLang="en-US" b="1" dirty="0">
                <a:latin typeface="Times New Roman" pitchFamily="18" charset="0"/>
                <a:ea typeface="楷体_GB2312" pitchFamily="49" charset="-122"/>
              </a:rPr>
              <a:t>整数</a:t>
            </a:r>
            <a:r>
              <a:rPr lang="en-US" altLang="zh-CN" b="1" dirty="0">
                <a:latin typeface="Times New Roman" pitchFamily="18" charset="0"/>
                <a:ea typeface="楷体_GB2312" pitchFamily="49" charset="-122"/>
              </a:rPr>
              <a:t>&gt;]</a:t>
            </a:r>
            <a:r>
              <a:rPr lang="zh-CN" altLang="en-US" b="1" dirty="0">
                <a:latin typeface="Times New Roman" pitchFamily="18" charset="0"/>
                <a:ea typeface="楷体_GB2312" pitchFamily="49" charset="-122"/>
              </a:rPr>
              <a:t>的句型，其中仅</a:t>
            </a:r>
            <a:r>
              <a:rPr lang="en-US" altLang="zh-CN" b="1" dirty="0">
                <a:latin typeface="Times New Roman" pitchFamily="18" charset="0"/>
                <a:ea typeface="楷体_GB2312" pitchFamily="49" charset="-122"/>
              </a:rPr>
              <a:t>23</a:t>
            </a:r>
            <a:r>
              <a:rPr lang="zh-CN" altLang="en-US" b="1" dirty="0">
                <a:latin typeface="Times New Roman" pitchFamily="18" charset="0"/>
                <a:ea typeface="楷体_GB2312" pitchFamily="49" charset="-122"/>
              </a:rPr>
              <a:t>是句子。 </a:t>
            </a:r>
          </a:p>
        </p:txBody>
      </p:sp>
      <p:pic>
        <p:nvPicPr>
          <p:cNvPr id="4" name="图片 3"/>
          <p:cNvPicPr>
            <a:picLocks noChangeAspect="1"/>
          </p:cNvPicPr>
          <p:nvPr/>
        </p:nvPicPr>
        <p:blipFill>
          <a:blip r:embed="rId2"/>
          <a:stretch>
            <a:fillRect/>
          </a:stretch>
        </p:blipFill>
        <p:spPr>
          <a:xfrm>
            <a:off x="1123116" y="1080879"/>
            <a:ext cx="8173283" cy="2812024"/>
          </a:xfrm>
          <a:prstGeom prst="rect">
            <a:avLst/>
          </a:prstGeom>
        </p:spPr>
      </p:pic>
    </p:spTree>
    <p:extLst>
      <p:ext uri="{BB962C8B-B14F-4D97-AF65-F5344CB8AC3E}">
        <p14:creationId xmlns:p14="http://schemas.microsoft.com/office/powerpoint/2010/main" val="12884162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69F38DA-CF8D-4180-849F-B7F574E179D6}" type="datetime1">
              <a:rPr lang="zh-CN" altLang="en-US" b="1"/>
              <a:pPr>
                <a:defRPr/>
              </a:pPr>
              <a:t>2021/3/3</a:t>
            </a:fld>
            <a:endParaRPr lang="zh-CN" altLang="en-US" b="1"/>
          </a:p>
        </p:txBody>
      </p:sp>
      <p:sp>
        <p:nvSpPr>
          <p:cNvPr id="8704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ADFFB6D0-13E2-4163-B27F-75A4CB7AFE4F}" type="slidenum">
              <a:rPr lang="zh-CN" altLang="en-US" sz="1000">
                <a:solidFill>
                  <a:srgbClr val="9B9A98"/>
                </a:solidFill>
              </a:rPr>
              <a:pPr>
                <a:spcBef>
                  <a:spcPct val="0"/>
                </a:spcBef>
                <a:buClrTx/>
                <a:buSzTx/>
                <a:buFontTx/>
                <a:buNone/>
              </a:pPr>
              <a:t>52</a:t>
            </a:fld>
            <a:endParaRPr lang="zh-CN" altLang="en-US" sz="1000">
              <a:solidFill>
                <a:srgbClr val="9B9A98"/>
              </a:solidFill>
            </a:endParaRPr>
          </a:p>
        </p:txBody>
      </p:sp>
      <p:sp>
        <p:nvSpPr>
          <p:cNvPr id="398338"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a:p>
            <a:pPr marL="419100" indent="-382588">
              <a:lnSpc>
                <a:spcPct val="120000"/>
              </a:lnSpc>
              <a:spcBef>
                <a:spcPct val="20000"/>
              </a:spcBef>
              <a:buClr>
                <a:schemeClr val="accent1"/>
              </a:buClr>
              <a:buSzPct val="80000"/>
              <a:defRPr/>
            </a:pPr>
            <a:r>
              <a:rPr lang="en-US" altLang="zh-CN" sz="3200" b="1" dirty="0" smtClean="0">
                <a:latin typeface="Times New Roman" pitchFamily="18" charset="0"/>
                <a:ea typeface="黑体" pitchFamily="2" charset="-122"/>
              </a:rPr>
              <a:t>6</a:t>
            </a:r>
            <a:r>
              <a:rPr lang="zh-CN" altLang="en-US" sz="3200" b="1" dirty="0" smtClean="0">
                <a:latin typeface="Times New Roman" pitchFamily="18" charset="0"/>
                <a:ea typeface="黑体" pitchFamily="2" charset="-122"/>
              </a:rPr>
              <a:t>、</a:t>
            </a:r>
            <a:r>
              <a:rPr lang="zh-CN" altLang="en-US" sz="3200" b="1" dirty="0">
                <a:latin typeface="Times New Roman" pitchFamily="18" charset="0"/>
                <a:ea typeface="黑体" pitchFamily="2" charset="-122"/>
              </a:rPr>
              <a:t>语言</a:t>
            </a:r>
            <a:endParaRPr lang="en-US" altLang="zh-CN" sz="3200" b="1" dirty="0">
              <a:latin typeface="Times New Roman" pitchFamily="18" charset="0"/>
              <a:ea typeface="黑体" pitchFamily="2" charset="-122"/>
            </a:endParaRPr>
          </a:p>
        </p:txBody>
      </p:sp>
      <p:sp>
        <p:nvSpPr>
          <p:cNvPr id="398340" name="Rectangle 4"/>
          <p:cNvSpPr>
            <a:spLocks noChangeArrowheads="1"/>
          </p:cNvSpPr>
          <p:nvPr/>
        </p:nvSpPr>
        <p:spPr bwMode="auto">
          <a:xfrm>
            <a:off x="1779588" y="1717675"/>
            <a:ext cx="8888412" cy="489585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100" b="1" dirty="0">
                <a:latin typeface="Times New Roman" pitchFamily="18" charset="0"/>
                <a:ea typeface="楷体_GB2312" pitchFamily="49" charset="-122"/>
              </a:rPr>
              <a:t>        设</a:t>
            </a:r>
            <a:r>
              <a:rPr lang="en-US" altLang="zh-CN" sz="2100" b="1" dirty="0">
                <a:latin typeface="Times New Roman" pitchFamily="18" charset="0"/>
                <a:ea typeface="楷体_GB2312" pitchFamily="49" charset="-122"/>
              </a:rPr>
              <a:t>G</a:t>
            </a:r>
            <a:r>
              <a:rPr lang="zh-CN" altLang="en-US" sz="2100" b="1" dirty="0">
                <a:latin typeface="Times New Roman" pitchFamily="18" charset="0"/>
                <a:ea typeface="楷体_GB2312" pitchFamily="49" charset="-122"/>
              </a:rPr>
              <a:t>［</a:t>
            </a:r>
            <a:r>
              <a:rPr lang="en-US" altLang="zh-CN" sz="2100" b="1" dirty="0">
                <a:latin typeface="Times New Roman" pitchFamily="18" charset="0"/>
                <a:ea typeface="楷体_GB2312" pitchFamily="49" charset="-122"/>
              </a:rPr>
              <a:t>Z</a:t>
            </a:r>
            <a:r>
              <a:rPr lang="zh-CN" altLang="en-US" sz="2100" b="1" dirty="0">
                <a:latin typeface="Times New Roman" pitchFamily="18" charset="0"/>
                <a:ea typeface="楷体_GB2312" pitchFamily="49" charset="-122"/>
              </a:rPr>
              <a:t>］为一文法，由该文法所产生的</a:t>
            </a:r>
            <a:r>
              <a:rPr lang="zh-CN" altLang="en-US" sz="2100" b="1" dirty="0">
                <a:solidFill>
                  <a:srgbClr val="FFC000"/>
                </a:solidFill>
                <a:latin typeface="Times New Roman" pitchFamily="18" charset="0"/>
                <a:ea typeface="楷体_GB2312" pitchFamily="49" charset="-122"/>
              </a:rPr>
              <a:t>一切句子的集合</a:t>
            </a:r>
            <a:r>
              <a:rPr lang="zh-CN" altLang="en-US" sz="2100" b="1" dirty="0">
                <a:latin typeface="Times New Roman" pitchFamily="18" charset="0"/>
                <a:ea typeface="楷体_GB2312" pitchFamily="49" charset="-122"/>
              </a:rPr>
              <a:t>称为由该</a:t>
            </a:r>
          </a:p>
          <a:p>
            <a:pPr marL="419100" indent="-382588" algn="just">
              <a:lnSpc>
                <a:spcPct val="120000"/>
              </a:lnSpc>
              <a:spcBef>
                <a:spcPct val="20000"/>
              </a:spcBef>
              <a:buClr>
                <a:schemeClr val="accent1"/>
              </a:buClr>
              <a:buSzPct val="80000"/>
              <a:defRPr/>
            </a:pPr>
            <a:r>
              <a:rPr lang="zh-CN" altLang="en-US" sz="2100" b="1" dirty="0">
                <a:latin typeface="Times New Roman" pitchFamily="18" charset="0"/>
                <a:ea typeface="楷体_GB2312" pitchFamily="49" charset="-122"/>
              </a:rPr>
              <a:t>文法所定义的</a:t>
            </a:r>
            <a:r>
              <a:rPr lang="zh-CN" altLang="en-US" sz="2100" b="1" dirty="0">
                <a:solidFill>
                  <a:srgbClr val="FFC000"/>
                </a:solidFill>
                <a:latin typeface="Times New Roman" pitchFamily="18" charset="0"/>
                <a:ea typeface="楷体_GB2312" pitchFamily="49" charset="-122"/>
              </a:rPr>
              <a:t>语言</a:t>
            </a:r>
            <a:r>
              <a:rPr lang="zh-CN" altLang="en-US" sz="2100" b="1" dirty="0">
                <a:latin typeface="Times New Roman" pitchFamily="18" charset="0"/>
                <a:ea typeface="楷体_GB2312" pitchFamily="49" charset="-122"/>
              </a:rPr>
              <a:t>，记为</a:t>
            </a:r>
            <a:r>
              <a:rPr lang="en-US" altLang="zh-CN" sz="2100" b="1" dirty="0">
                <a:latin typeface="Times New Roman" pitchFamily="18" charset="0"/>
                <a:ea typeface="楷体_GB2312" pitchFamily="49" charset="-122"/>
              </a:rPr>
              <a:t>L(G</a:t>
            </a:r>
            <a:r>
              <a:rPr lang="zh-CN" altLang="en-US" sz="2100" b="1" dirty="0">
                <a:latin typeface="Times New Roman" pitchFamily="18" charset="0"/>
                <a:ea typeface="楷体_GB2312" pitchFamily="49" charset="-122"/>
              </a:rPr>
              <a:t>［Ｚ］</a:t>
            </a:r>
            <a:r>
              <a:rPr lang="en-US" altLang="zh-CN" sz="2100" b="1" dirty="0">
                <a:latin typeface="Times New Roman" pitchFamily="18" charset="0"/>
                <a:ea typeface="楷体_GB2312" pitchFamily="49" charset="-122"/>
              </a:rPr>
              <a:t>) (</a:t>
            </a:r>
            <a:r>
              <a:rPr lang="zh-CN" altLang="en-US" sz="2100" b="1" dirty="0">
                <a:latin typeface="Times New Roman" pitchFamily="18" charset="0"/>
                <a:ea typeface="楷体_GB2312" pitchFamily="49" charset="-122"/>
              </a:rPr>
              <a:t>或记为</a:t>
            </a:r>
            <a:r>
              <a:rPr lang="en-US" altLang="zh-CN" sz="2100" b="1" dirty="0">
                <a:latin typeface="Times New Roman" pitchFamily="18" charset="0"/>
                <a:ea typeface="楷体_GB2312" pitchFamily="49" charset="-122"/>
              </a:rPr>
              <a:t>L(G) )</a:t>
            </a:r>
            <a:r>
              <a:rPr lang="zh-CN" altLang="en-US" sz="2100" b="1" dirty="0">
                <a:latin typeface="Times New Roman" pitchFamily="18" charset="0"/>
                <a:ea typeface="楷体_GB2312" pitchFamily="49" charset="-122"/>
              </a:rPr>
              <a:t>，即：</a:t>
            </a:r>
          </a:p>
          <a:p>
            <a:pPr marL="419100" indent="-382588" algn="just">
              <a:lnSpc>
                <a:spcPct val="120000"/>
              </a:lnSpc>
              <a:spcBef>
                <a:spcPct val="20000"/>
              </a:spcBef>
              <a:buClr>
                <a:schemeClr val="accent1"/>
              </a:buClr>
              <a:buSzPct val="80000"/>
              <a:defRPr/>
            </a:pPr>
            <a:r>
              <a:rPr lang="zh-CN" altLang="en-US" sz="2100" b="1" dirty="0">
                <a:latin typeface="Times New Roman" pitchFamily="18" charset="0"/>
                <a:ea typeface="楷体_GB2312" pitchFamily="49" charset="-122"/>
              </a:rPr>
              <a:t>        </a:t>
            </a:r>
            <a:r>
              <a:rPr lang="en-US" altLang="zh-CN" sz="2100" b="1" dirty="0">
                <a:latin typeface="Times New Roman" pitchFamily="18" charset="0"/>
                <a:ea typeface="楷体_GB2312" pitchFamily="49" charset="-122"/>
              </a:rPr>
              <a:t>L(G)={</a:t>
            </a:r>
            <a:r>
              <a:rPr lang="en-US" altLang="zh-CN" sz="2100" b="1" dirty="0" err="1">
                <a:latin typeface="Times New Roman" pitchFamily="18" charset="0"/>
                <a:ea typeface="楷体_GB2312" pitchFamily="49" charset="-122"/>
              </a:rPr>
              <a:t>x|Z</a:t>
            </a:r>
            <a:r>
              <a:rPr lang="en-US" altLang="zh-CN" sz="2100" b="1" dirty="0">
                <a:latin typeface="Times New Roman" pitchFamily="18" charset="0"/>
                <a:ea typeface="楷体_GB2312" pitchFamily="49" charset="-122"/>
              </a:rPr>
              <a:t> </a:t>
            </a:r>
            <a:r>
              <a:rPr lang="en-US" altLang="zh-CN" sz="2100" b="1" dirty="0">
                <a:solidFill>
                  <a:schemeClr val="tx2"/>
                </a:solidFill>
                <a:latin typeface="Times New Roman" pitchFamily="18" charset="0"/>
                <a:ea typeface="楷体_GB2312" pitchFamily="49" charset="-122"/>
                <a:sym typeface="Symbol" pitchFamily="18" charset="2"/>
              </a:rPr>
              <a:t></a:t>
            </a:r>
            <a:r>
              <a:rPr lang="en-US" altLang="zh-CN" sz="2100" b="1" dirty="0">
                <a:latin typeface="Times New Roman" pitchFamily="18" charset="0"/>
                <a:ea typeface="楷体_GB2312" pitchFamily="49" charset="-122"/>
              </a:rPr>
              <a:t>*x</a:t>
            </a:r>
            <a:r>
              <a:rPr lang="zh-CN" altLang="en-US" sz="2100" b="1" dirty="0">
                <a:latin typeface="Times New Roman" pitchFamily="18" charset="0"/>
                <a:ea typeface="楷体_GB2312" pitchFamily="49" charset="-122"/>
              </a:rPr>
              <a:t>且</a:t>
            </a:r>
            <a:r>
              <a:rPr lang="en-US" altLang="zh-CN" sz="2100" b="1" dirty="0" err="1">
                <a:latin typeface="Times New Roman" pitchFamily="18" charset="0"/>
                <a:ea typeface="楷体_GB2312" pitchFamily="49" charset="-122"/>
              </a:rPr>
              <a:t>x∈</a:t>
            </a:r>
            <a:r>
              <a:rPr lang="en-US" altLang="zh-CN" sz="2100" b="1" dirty="0" err="1">
                <a:latin typeface="Times New Roman" pitchFamily="18" charset="0"/>
                <a:ea typeface="楷体_GB2312" pitchFamily="49" charset="-122"/>
                <a:cs typeface="Courier New" pitchFamily="49" charset="0"/>
              </a:rPr>
              <a:t>V</a:t>
            </a:r>
            <a:r>
              <a:rPr lang="en-US" altLang="zh-CN" sz="2100" b="1" baseline="-25000" dirty="0" err="1">
                <a:latin typeface="Times New Roman" pitchFamily="18" charset="0"/>
                <a:ea typeface="楷体_GB2312" pitchFamily="49" charset="-122"/>
                <a:cs typeface="Courier New" pitchFamily="49" charset="0"/>
              </a:rPr>
              <a:t>T</a:t>
            </a:r>
            <a:r>
              <a:rPr lang="en-US" altLang="zh-CN" sz="2100" b="1" baseline="30000" dirty="0">
                <a:latin typeface="Times New Roman" pitchFamily="18" charset="0"/>
                <a:ea typeface="楷体_GB2312" pitchFamily="49" charset="-122"/>
                <a:cs typeface="Courier New" pitchFamily="49" charset="0"/>
              </a:rPr>
              <a:t>*</a:t>
            </a:r>
            <a:r>
              <a:rPr lang="en-US" altLang="zh-CN" sz="2100" b="1" dirty="0">
                <a:latin typeface="Times New Roman" pitchFamily="18" charset="0"/>
                <a:ea typeface="楷体_GB2312" pitchFamily="49" charset="-122"/>
                <a:cs typeface="Courier New" pitchFamily="49" charset="0"/>
              </a:rPr>
              <a:t>}</a:t>
            </a:r>
          </a:p>
          <a:p>
            <a:pPr marL="419100" indent="-382588" algn="just">
              <a:lnSpc>
                <a:spcPct val="120000"/>
              </a:lnSpc>
              <a:spcBef>
                <a:spcPct val="20000"/>
              </a:spcBef>
              <a:buClr>
                <a:schemeClr val="accent1"/>
              </a:buClr>
              <a:buSzPct val="80000"/>
              <a:defRPr/>
            </a:pPr>
            <a:r>
              <a:rPr lang="zh-CN" altLang="en-US" sz="2100" b="1" dirty="0">
                <a:latin typeface="Times New Roman" pitchFamily="18" charset="0"/>
                <a:ea typeface="楷体_GB2312" pitchFamily="49" charset="-122"/>
              </a:rPr>
              <a:t>        有时我们称这样定义的语言为形式语言，以区别于自然语言。</a:t>
            </a:r>
          </a:p>
          <a:p>
            <a:pPr marL="419100" indent="-382588" algn="just">
              <a:lnSpc>
                <a:spcPct val="120000"/>
              </a:lnSpc>
              <a:spcBef>
                <a:spcPct val="20000"/>
              </a:spcBef>
              <a:buClr>
                <a:schemeClr val="accent1"/>
              </a:buClr>
              <a:buSzPct val="80000"/>
              <a:defRPr/>
            </a:pPr>
            <a:r>
              <a:rPr lang="zh-CN" altLang="en-US" sz="2100" b="1" dirty="0">
                <a:latin typeface="Times New Roman" pitchFamily="18" charset="0"/>
                <a:ea typeface="楷体_GB2312" pitchFamily="49" charset="-122"/>
              </a:rPr>
              <a:t>        上述公式包含两层意思：</a:t>
            </a:r>
          </a:p>
          <a:p>
            <a:pPr marL="419100" indent="-382588" algn="just">
              <a:lnSpc>
                <a:spcPct val="120000"/>
              </a:lnSpc>
              <a:spcBef>
                <a:spcPct val="20000"/>
              </a:spcBef>
              <a:buClr>
                <a:schemeClr val="accent1"/>
              </a:buClr>
              <a:buSzPct val="80000"/>
              <a:defRPr/>
            </a:pPr>
            <a:r>
              <a:rPr lang="en-US" altLang="zh-CN" sz="2100" b="1" dirty="0">
                <a:solidFill>
                  <a:srgbClr val="FFC000"/>
                </a:solidFill>
                <a:latin typeface="Times New Roman" pitchFamily="18" charset="0"/>
                <a:ea typeface="楷体_GB2312" pitchFamily="49" charset="-122"/>
              </a:rPr>
              <a:t>        1</a:t>
            </a:r>
            <a:r>
              <a:rPr lang="zh-CN" altLang="en-US" sz="2100" b="1" dirty="0">
                <a:solidFill>
                  <a:srgbClr val="FFC000"/>
                </a:solidFill>
                <a:latin typeface="Times New Roman" pitchFamily="18" charset="0"/>
                <a:ea typeface="楷体_GB2312" pitchFamily="49" charset="-122"/>
              </a:rPr>
              <a:t>）语言是句子集合</a:t>
            </a:r>
            <a:r>
              <a:rPr lang="zh-CN" altLang="en-US" sz="2100" b="1" dirty="0">
                <a:latin typeface="Times New Roman" pitchFamily="18" charset="0"/>
                <a:ea typeface="楷体_GB2312" pitchFamily="49" charset="-122"/>
              </a:rPr>
              <a:t>，是</a:t>
            </a:r>
            <a:r>
              <a:rPr lang="en-US" altLang="zh-CN" sz="2100" b="1" dirty="0">
                <a:latin typeface="Times New Roman" pitchFamily="18" charset="0"/>
                <a:ea typeface="楷体_GB2312" pitchFamily="49" charset="-122"/>
              </a:rPr>
              <a:t>V</a:t>
            </a:r>
            <a:r>
              <a:rPr lang="en-US" altLang="zh-CN" sz="2100" b="1" baseline="-25000" dirty="0">
                <a:latin typeface="Times New Roman" pitchFamily="18" charset="0"/>
                <a:ea typeface="楷体_GB2312" pitchFamily="49" charset="-122"/>
              </a:rPr>
              <a:t>T</a:t>
            </a:r>
            <a:r>
              <a:rPr lang="en-US" altLang="zh-CN" sz="2100" b="1" baseline="30000" dirty="0">
                <a:latin typeface="Times New Roman" pitchFamily="18" charset="0"/>
                <a:ea typeface="楷体_GB2312" pitchFamily="49" charset="-122"/>
              </a:rPr>
              <a:t>*</a:t>
            </a:r>
            <a:r>
              <a:rPr lang="zh-CN" altLang="en-US" sz="2100" b="1" dirty="0">
                <a:latin typeface="Times New Roman" pitchFamily="18" charset="0"/>
                <a:ea typeface="楷体_GB2312" pitchFamily="49" charset="-122"/>
              </a:rPr>
              <a:t>一个子集合，即</a:t>
            </a:r>
            <a:r>
              <a:rPr lang="en-US" altLang="zh-CN" sz="2100" b="1" dirty="0">
                <a:latin typeface="Times New Roman" pitchFamily="18" charset="0"/>
                <a:ea typeface="楷体_GB2312" pitchFamily="49" charset="-122"/>
              </a:rPr>
              <a:t>V</a:t>
            </a:r>
            <a:r>
              <a:rPr lang="en-US" altLang="zh-CN" sz="2100" b="1" baseline="-25000" dirty="0">
                <a:latin typeface="Times New Roman" pitchFamily="18" charset="0"/>
                <a:ea typeface="楷体_GB2312" pitchFamily="49" charset="-122"/>
              </a:rPr>
              <a:t>T</a:t>
            </a:r>
            <a:r>
              <a:rPr lang="zh-CN" altLang="en-US" sz="2100" b="1" dirty="0">
                <a:latin typeface="Times New Roman" pitchFamily="18" charset="0"/>
                <a:ea typeface="楷体_GB2312" pitchFamily="49" charset="-122"/>
              </a:rPr>
              <a:t>中符号串集合的子集。</a:t>
            </a:r>
          </a:p>
          <a:p>
            <a:pPr marL="419100" indent="-382588" algn="just">
              <a:lnSpc>
                <a:spcPct val="120000"/>
              </a:lnSpc>
              <a:spcBef>
                <a:spcPct val="20000"/>
              </a:spcBef>
              <a:buClr>
                <a:schemeClr val="accent1"/>
              </a:buClr>
              <a:buSzPct val="80000"/>
              <a:defRPr/>
            </a:pPr>
            <a:r>
              <a:rPr lang="en-US" altLang="zh-CN" sz="2100" b="1" dirty="0">
                <a:solidFill>
                  <a:srgbClr val="FFC000"/>
                </a:solidFill>
                <a:latin typeface="Times New Roman" pitchFamily="18" charset="0"/>
                <a:ea typeface="楷体_GB2312" pitchFamily="49" charset="-122"/>
              </a:rPr>
              <a:t>        2</a:t>
            </a:r>
            <a:r>
              <a:rPr lang="zh-CN" altLang="en-US" sz="2100" b="1" dirty="0">
                <a:solidFill>
                  <a:srgbClr val="FFC000"/>
                </a:solidFill>
                <a:latin typeface="Times New Roman" pitchFamily="18" charset="0"/>
                <a:ea typeface="楷体_GB2312" pitchFamily="49" charset="-122"/>
              </a:rPr>
              <a:t>）句子必须由该语言文法识别符推出</a:t>
            </a:r>
            <a:r>
              <a:rPr lang="zh-CN" altLang="en-US" sz="2100" b="1" dirty="0" smtClean="0">
                <a:latin typeface="Times New Roman" pitchFamily="18" charset="0"/>
                <a:ea typeface="楷体_GB2312" pitchFamily="49" charset="-122"/>
              </a:rPr>
              <a:t>。</a:t>
            </a:r>
            <a:endParaRPr lang="zh-CN" altLang="en-US" sz="2100" b="1" dirty="0">
              <a:latin typeface="Times New Roman" pitchFamily="18" charset="0"/>
              <a:ea typeface="楷体_GB2312" pitchFamily="49" charset="-122"/>
            </a:endParaRPr>
          </a:p>
        </p:txBody>
      </p:sp>
    </p:spTree>
    <p:extLst>
      <p:ext uri="{BB962C8B-B14F-4D97-AF65-F5344CB8AC3E}">
        <p14:creationId xmlns:p14="http://schemas.microsoft.com/office/powerpoint/2010/main" val="45033198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53</a:t>
            </a:fld>
            <a:endParaRPr lang="zh-CN" altLang="en-US">
              <a:solidFill>
                <a:prstClr val="black">
                  <a:tint val="75000"/>
                </a:prstClr>
              </a:solidFill>
            </a:endParaRPr>
          </a:p>
        </p:txBody>
      </p:sp>
      <p:sp>
        <p:nvSpPr>
          <p:cNvPr id="3" name="矩形 2"/>
          <p:cNvSpPr/>
          <p:nvPr/>
        </p:nvSpPr>
        <p:spPr>
          <a:xfrm>
            <a:off x="1010856" y="2468737"/>
            <a:ext cx="6096000" cy="1920526"/>
          </a:xfrm>
          <a:prstGeom prst="rect">
            <a:avLst/>
          </a:prstGeom>
        </p:spPr>
        <p:txBody>
          <a:bodyPr>
            <a:spAutoFit/>
          </a:bodyPr>
          <a:lstStyle/>
          <a:p>
            <a:pPr marL="419100" indent="-382588" algn="just">
              <a:lnSpc>
                <a:spcPct val="120000"/>
              </a:lnSpc>
              <a:spcBef>
                <a:spcPct val="20000"/>
              </a:spcBef>
              <a:buClr>
                <a:schemeClr val="accent1"/>
              </a:buClr>
              <a:buSzPct val="80000"/>
              <a:defRPr/>
            </a:pPr>
            <a:r>
              <a:rPr lang="zh-CN" altLang="en-US" b="1" dirty="0">
                <a:latin typeface="Times New Roman" pitchFamily="18" charset="0"/>
                <a:ea typeface="楷体_GB2312" pitchFamily="49" charset="-122"/>
              </a:rPr>
              <a:t> 例如：</a:t>
            </a:r>
            <a:r>
              <a:rPr lang="en-US" altLang="zh-CN" b="1" dirty="0">
                <a:latin typeface="Times New Roman" pitchFamily="18" charset="0"/>
                <a:ea typeface="楷体_GB2312" pitchFamily="49" charset="-122"/>
              </a:rPr>
              <a:t>G[Z]=(V</a:t>
            </a:r>
            <a:r>
              <a:rPr lang="en-US" altLang="zh-CN" b="1" baseline="-25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,V</a:t>
            </a:r>
            <a:r>
              <a:rPr lang="en-US" altLang="zh-CN" b="1" baseline="-25000" dirty="0">
                <a:latin typeface="Times New Roman" pitchFamily="18" charset="0"/>
                <a:ea typeface="楷体_GB2312" pitchFamily="49" charset="-122"/>
              </a:rPr>
              <a:t>T</a:t>
            </a:r>
            <a:r>
              <a:rPr lang="en-US" altLang="zh-CN" b="1" dirty="0">
                <a:latin typeface="Times New Roman" pitchFamily="18" charset="0"/>
                <a:ea typeface="楷体_GB2312" pitchFamily="49" charset="-122"/>
              </a:rPr>
              <a:t>,P,S)</a:t>
            </a:r>
          </a:p>
          <a:p>
            <a:pPr marL="419100" indent="-382588" algn="just">
              <a:lnSpc>
                <a:spcPct val="120000"/>
              </a:lnSpc>
              <a:spcBef>
                <a:spcPct val="20000"/>
              </a:spcBef>
              <a:buClr>
                <a:schemeClr val="accent1"/>
              </a:buClr>
              <a:buSzPct val="80000"/>
              <a:defRPr/>
            </a:pPr>
            <a:r>
              <a:rPr lang="en-US" altLang="zh-CN" b="1" dirty="0">
                <a:latin typeface="Times New Roman" pitchFamily="18" charset="0"/>
                <a:ea typeface="楷体_GB2312" pitchFamily="49" charset="-122"/>
              </a:rPr>
              <a:t>        V</a:t>
            </a:r>
            <a:r>
              <a:rPr lang="en-US" altLang="zh-CN" b="1" baseline="-25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={S}		V</a:t>
            </a:r>
            <a:r>
              <a:rPr lang="en-US" altLang="zh-CN" b="1" baseline="-25000" dirty="0">
                <a:latin typeface="Times New Roman" pitchFamily="18" charset="0"/>
                <a:ea typeface="楷体_GB2312" pitchFamily="49" charset="-122"/>
              </a:rPr>
              <a:t>T</a:t>
            </a:r>
            <a:r>
              <a:rPr lang="en-US" altLang="zh-CN" b="1" dirty="0">
                <a:latin typeface="Times New Roman" pitchFamily="18" charset="0"/>
                <a:ea typeface="楷体_GB2312" pitchFamily="49" charset="-122"/>
              </a:rPr>
              <a:t>={0,1}		P:{S∷=01,S∷=0S1}</a:t>
            </a:r>
          </a:p>
          <a:p>
            <a:pPr marL="419100" indent="-382588" algn="just">
              <a:lnSpc>
                <a:spcPct val="120000"/>
              </a:lnSpc>
              <a:spcBef>
                <a:spcPct val="20000"/>
              </a:spcBef>
              <a:buClr>
                <a:schemeClr val="accent1"/>
              </a:buClr>
              <a:buSzPct val="80000"/>
              <a:defRPr/>
            </a:pPr>
            <a:r>
              <a:rPr lang="en-US" altLang="zh-CN" b="1" dirty="0">
                <a:latin typeface="Times New Roman" pitchFamily="18" charset="0"/>
                <a:ea typeface="楷体_GB2312" pitchFamily="49" charset="-122"/>
              </a:rPr>
              <a:t>        S:</a:t>
            </a:r>
            <a:r>
              <a:rPr lang="zh-CN" altLang="en-US" b="1" dirty="0">
                <a:latin typeface="Times New Roman" pitchFamily="18" charset="0"/>
                <a:ea typeface="楷体_GB2312" pitchFamily="49" charset="-122"/>
              </a:rPr>
              <a:t>识别符</a:t>
            </a:r>
          </a:p>
          <a:p>
            <a:pPr marL="419100" indent="-382588" algn="just">
              <a:lnSpc>
                <a:spcPct val="120000"/>
              </a:lnSpc>
              <a:spcBef>
                <a:spcPct val="20000"/>
              </a:spcBef>
              <a:buClr>
                <a:schemeClr val="accent1"/>
              </a:buClr>
              <a:buSzPct val="80000"/>
              <a:defRPr/>
            </a:pPr>
            <a:r>
              <a:rPr lang="zh-CN" altLang="en-US" b="1" dirty="0">
                <a:latin typeface="Times New Roman" pitchFamily="18" charset="0"/>
                <a:ea typeface="楷体_GB2312" pitchFamily="49" charset="-122"/>
              </a:rPr>
              <a:t>       很容易推出：</a:t>
            </a:r>
            <a:r>
              <a:rPr lang="en-US" altLang="zh-CN" b="1" dirty="0">
                <a:latin typeface="Times New Roman" pitchFamily="18" charset="0"/>
                <a:ea typeface="楷体_GB2312" pitchFamily="49" charset="-122"/>
              </a:rPr>
              <a:t>L</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G</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={0</a:t>
            </a:r>
            <a:r>
              <a:rPr lang="en-US" altLang="zh-CN" b="1" baseline="30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1</a:t>
            </a:r>
            <a:r>
              <a:rPr lang="en-US" altLang="zh-CN" b="1" baseline="30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|n≥1}</a:t>
            </a:r>
            <a:endParaRPr lang="zh-CN" altLang="en-US" dirty="0"/>
          </a:p>
        </p:txBody>
      </p:sp>
    </p:spTree>
    <p:extLst>
      <p:ext uri="{BB962C8B-B14F-4D97-AF65-F5344CB8AC3E}">
        <p14:creationId xmlns:p14="http://schemas.microsoft.com/office/powerpoint/2010/main" val="73628257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54</a:t>
            </a:fld>
            <a:endParaRPr lang="zh-CN" altLang="en-US">
              <a:solidFill>
                <a:prstClr val="black">
                  <a:tint val="75000"/>
                </a:prstClr>
              </a:solidFill>
            </a:endParaRPr>
          </a:p>
        </p:txBody>
      </p:sp>
      <p:sp>
        <p:nvSpPr>
          <p:cNvPr id="3" name="矩形 2"/>
          <p:cNvSpPr/>
          <p:nvPr/>
        </p:nvSpPr>
        <p:spPr>
          <a:xfrm>
            <a:off x="3873903" y="2922216"/>
            <a:ext cx="886781"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01</a:t>
            </a:r>
            <a:endParaRPr lang="zh-CN" altLang="en-US" dirty="0"/>
          </a:p>
        </p:txBody>
      </p:sp>
      <p:sp>
        <p:nvSpPr>
          <p:cNvPr id="4" name="矩形 3"/>
          <p:cNvSpPr/>
          <p:nvPr/>
        </p:nvSpPr>
        <p:spPr>
          <a:xfrm>
            <a:off x="1884219" y="660719"/>
            <a:ext cx="6096000" cy="1920526"/>
          </a:xfrm>
          <a:prstGeom prst="rect">
            <a:avLst/>
          </a:prstGeom>
        </p:spPr>
        <p:txBody>
          <a:bodyPr>
            <a:spAutoFit/>
          </a:bodyPr>
          <a:lstStyle/>
          <a:p>
            <a:pPr marL="419100" indent="-382588" algn="just">
              <a:lnSpc>
                <a:spcPct val="120000"/>
              </a:lnSpc>
              <a:spcBef>
                <a:spcPct val="20000"/>
              </a:spcBef>
              <a:buClr>
                <a:schemeClr val="accent1"/>
              </a:buClr>
              <a:buSzPct val="80000"/>
              <a:defRPr/>
            </a:pPr>
            <a:r>
              <a:rPr lang="zh-CN" altLang="en-US" b="1" dirty="0">
                <a:latin typeface="Times New Roman" pitchFamily="18" charset="0"/>
                <a:ea typeface="楷体_GB2312" pitchFamily="49" charset="-122"/>
              </a:rPr>
              <a:t>例如：</a:t>
            </a:r>
            <a:r>
              <a:rPr lang="en-US" altLang="zh-CN" b="1" dirty="0">
                <a:latin typeface="Times New Roman" pitchFamily="18" charset="0"/>
                <a:ea typeface="楷体_GB2312" pitchFamily="49" charset="-122"/>
              </a:rPr>
              <a:t>G[Z]=(V</a:t>
            </a:r>
            <a:r>
              <a:rPr lang="en-US" altLang="zh-CN" b="1" baseline="-25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,V</a:t>
            </a:r>
            <a:r>
              <a:rPr lang="en-US" altLang="zh-CN" b="1" baseline="-25000" dirty="0">
                <a:latin typeface="Times New Roman" pitchFamily="18" charset="0"/>
                <a:ea typeface="楷体_GB2312" pitchFamily="49" charset="-122"/>
              </a:rPr>
              <a:t>T</a:t>
            </a:r>
            <a:r>
              <a:rPr lang="en-US" altLang="zh-CN" b="1" dirty="0">
                <a:latin typeface="Times New Roman" pitchFamily="18" charset="0"/>
                <a:ea typeface="楷体_GB2312" pitchFamily="49" charset="-122"/>
              </a:rPr>
              <a:t>,P,S)</a:t>
            </a:r>
          </a:p>
          <a:p>
            <a:pPr marL="419100" indent="-382588" algn="just">
              <a:lnSpc>
                <a:spcPct val="120000"/>
              </a:lnSpc>
              <a:spcBef>
                <a:spcPct val="20000"/>
              </a:spcBef>
              <a:buClr>
                <a:schemeClr val="accent1"/>
              </a:buClr>
              <a:buSzPct val="80000"/>
              <a:defRPr/>
            </a:pPr>
            <a:r>
              <a:rPr lang="en-US" altLang="zh-CN" b="1" dirty="0">
                <a:latin typeface="Times New Roman" pitchFamily="18" charset="0"/>
                <a:ea typeface="楷体_GB2312" pitchFamily="49" charset="-122"/>
              </a:rPr>
              <a:t>        V</a:t>
            </a:r>
            <a:r>
              <a:rPr lang="en-US" altLang="zh-CN" b="1" baseline="-25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={S}		V</a:t>
            </a:r>
            <a:r>
              <a:rPr lang="en-US" altLang="zh-CN" b="1" baseline="-25000" dirty="0">
                <a:latin typeface="Times New Roman" pitchFamily="18" charset="0"/>
                <a:ea typeface="楷体_GB2312" pitchFamily="49" charset="-122"/>
              </a:rPr>
              <a:t>T</a:t>
            </a:r>
            <a:r>
              <a:rPr lang="en-US" altLang="zh-CN" b="1" dirty="0">
                <a:latin typeface="Times New Roman" pitchFamily="18" charset="0"/>
                <a:ea typeface="楷体_GB2312" pitchFamily="49" charset="-122"/>
              </a:rPr>
              <a:t>={0,1}		P:{S∷=01,S∷=0S1}</a:t>
            </a:r>
          </a:p>
          <a:p>
            <a:pPr marL="419100" indent="-382588" algn="just">
              <a:lnSpc>
                <a:spcPct val="120000"/>
              </a:lnSpc>
              <a:spcBef>
                <a:spcPct val="20000"/>
              </a:spcBef>
              <a:buClr>
                <a:schemeClr val="accent1"/>
              </a:buClr>
              <a:buSzPct val="80000"/>
              <a:defRPr/>
            </a:pPr>
            <a:r>
              <a:rPr lang="en-US" altLang="zh-CN" b="1" dirty="0">
                <a:latin typeface="Times New Roman" pitchFamily="18" charset="0"/>
                <a:ea typeface="楷体_GB2312" pitchFamily="49" charset="-122"/>
              </a:rPr>
              <a:t>        S:</a:t>
            </a:r>
            <a:r>
              <a:rPr lang="zh-CN" altLang="en-US" b="1" dirty="0">
                <a:latin typeface="Times New Roman" pitchFamily="18" charset="0"/>
                <a:ea typeface="楷体_GB2312" pitchFamily="49" charset="-122"/>
              </a:rPr>
              <a:t>识别符</a:t>
            </a:r>
          </a:p>
          <a:p>
            <a:pPr marL="419100" indent="-382588" algn="just">
              <a:lnSpc>
                <a:spcPct val="120000"/>
              </a:lnSpc>
              <a:spcBef>
                <a:spcPct val="20000"/>
              </a:spcBef>
              <a:buClr>
                <a:schemeClr val="accent1"/>
              </a:buClr>
              <a:buSzPct val="80000"/>
              <a:defRPr/>
            </a:pPr>
            <a:r>
              <a:rPr lang="zh-CN" altLang="en-US" b="1" dirty="0">
                <a:latin typeface="Times New Roman" pitchFamily="18" charset="0"/>
                <a:ea typeface="楷体_GB2312" pitchFamily="49" charset="-122"/>
              </a:rPr>
              <a:t>       很容易推出：</a:t>
            </a:r>
            <a:r>
              <a:rPr lang="en-US" altLang="zh-CN" b="1" dirty="0">
                <a:latin typeface="Times New Roman" pitchFamily="18" charset="0"/>
                <a:ea typeface="楷体_GB2312" pitchFamily="49" charset="-122"/>
              </a:rPr>
              <a:t>L</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G</a:t>
            </a:r>
            <a:r>
              <a:rPr lang="zh-CN" altLang="en-US" b="1" dirty="0">
                <a:latin typeface="Times New Roman" pitchFamily="18" charset="0"/>
                <a:ea typeface="楷体_GB2312" pitchFamily="49" charset="-122"/>
              </a:rPr>
              <a:t>）</a:t>
            </a:r>
            <a:r>
              <a:rPr lang="en-US" altLang="zh-CN" b="1" dirty="0">
                <a:latin typeface="Times New Roman" pitchFamily="18" charset="0"/>
                <a:ea typeface="楷体_GB2312" pitchFamily="49" charset="-122"/>
              </a:rPr>
              <a:t>={0</a:t>
            </a:r>
            <a:r>
              <a:rPr lang="en-US" altLang="zh-CN" b="1" baseline="30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1</a:t>
            </a:r>
            <a:r>
              <a:rPr lang="en-US" altLang="zh-CN" b="1" baseline="30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|n≥1}</a:t>
            </a:r>
          </a:p>
        </p:txBody>
      </p:sp>
      <p:sp>
        <p:nvSpPr>
          <p:cNvPr id="5" name="矩形 4"/>
          <p:cNvSpPr/>
          <p:nvPr/>
        </p:nvSpPr>
        <p:spPr>
          <a:xfrm>
            <a:off x="3873903" y="3632519"/>
            <a:ext cx="1868845"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0S1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0011 </a:t>
            </a:r>
            <a:endParaRPr lang="zh-CN" altLang="en-US" dirty="0"/>
          </a:p>
        </p:txBody>
      </p:sp>
      <p:sp>
        <p:nvSpPr>
          <p:cNvPr id="6" name="矩形 5"/>
          <p:cNvSpPr/>
          <p:nvPr/>
        </p:nvSpPr>
        <p:spPr>
          <a:xfrm>
            <a:off x="3797703" y="4543455"/>
            <a:ext cx="3015441"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0S1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00S11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000111 </a:t>
            </a:r>
            <a:endParaRPr lang="zh-CN" altLang="en-US" dirty="0"/>
          </a:p>
        </p:txBody>
      </p:sp>
      <p:sp>
        <p:nvSpPr>
          <p:cNvPr id="7" name="矩形 6"/>
          <p:cNvSpPr/>
          <p:nvPr/>
        </p:nvSpPr>
        <p:spPr>
          <a:xfrm>
            <a:off x="3797703" y="5253758"/>
            <a:ext cx="1920719"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smtClean="0">
                <a:latin typeface="Times New Roman" panose="02020603050405020304" pitchFamily="18" charset="0"/>
                <a:cs typeface="黑体" panose="02010609060101010101" pitchFamily="49" charset="-122"/>
                <a:sym typeface="Symbol" panose="05050102010706020507" pitchFamily="18" charset="2"/>
              </a:rPr>
              <a:t></a:t>
            </a:r>
            <a:r>
              <a:rPr lang="zh-CN" altLang="en-US" dirty="0" smtClean="0">
                <a:latin typeface="Times New Roman" panose="02020603050405020304" pitchFamily="18" charset="0"/>
                <a:cs typeface="黑体" panose="02010609060101010101" pitchFamily="49" charset="-122"/>
                <a:sym typeface="Symbol" panose="05050102010706020507" pitchFamily="18" charset="2"/>
              </a:rPr>
              <a:t>*</a:t>
            </a:r>
            <a:r>
              <a:rPr lang="en-US" altLang="zh-CN" b="1" dirty="0">
                <a:latin typeface="Times New Roman" pitchFamily="18" charset="0"/>
                <a:ea typeface="楷体_GB2312" pitchFamily="49" charset="-122"/>
              </a:rPr>
              <a:t> </a:t>
            </a:r>
            <a:r>
              <a:rPr lang="en-US" altLang="zh-CN" b="1" dirty="0" smtClean="0">
                <a:latin typeface="Times New Roman" pitchFamily="18" charset="0"/>
                <a:ea typeface="楷体_GB2312" pitchFamily="49" charset="-122"/>
              </a:rPr>
              <a:t>0</a:t>
            </a:r>
            <a:r>
              <a:rPr lang="en-US" altLang="zh-CN" b="1" baseline="30000" dirty="0" smtClean="0">
                <a:latin typeface="Times New Roman" pitchFamily="18" charset="0"/>
                <a:ea typeface="楷体_GB2312" pitchFamily="49" charset="-122"/>
              </a:rPr>
              <a:t>n</a:t>
            </a:r>
            <a:r>
              <a:rPr lang="en-US" altLang="zh-CN" b="1" dirty="0" smtClean="0">
                <a:latin typeface="Times New Roman" pitchFamily="18" charset="0"/>
                <a:ea typeface="楷体_GB2312" pitchFamily="49" charset="-122"/>
              </a:rPr>
              <a:t>1</a:t>
            </a:r>
            <a:r>
              <a:rPr lang="en-US" altLang="zh-CN" b="1" baseline="30000" dirty="0" smtClean="0">
                <a:latin typeface="Times New Roman" pitchFamily="18" charset="0"/>
                <a:ea typeface="楷体_GB2312" pitchFamily="49" charset="-122"/>
              </a:rPr>
              <a:t>n       </a:t>
            </a:r>
            <a:r>
              <a:rPr lang="en-US" altLang="zh-CN" b="1" dirty="0" smtClean="0">
                <a:latin typeface="Times New Roman" pitchFamily="18" charset="0"/>
                <a:ea typeface="楷体_GB2312" pitchFamily="49" charset="-122"/>
              </a:rPr>
              <a:t>n</a:t>
            </a:r>
            <a:r>
              <a:rPr lang="en-US" altLang="zh-CN" b="1" dirty="0">
                <a:latin typeface="Times New Roman" pitchFamily="18" charset="0"/>
                <a:ea typeface="楷体_GB2312" pitchFamily="49" charset="-122"/>
              </a:rPr>
              <a:t>≥1</a:t>
            </a:r>
            <a:r>
              <a:rPr lang="en-US" altLang="zh-CN" dirty="0" smtClean="0">
                <a:latin typeface="Times New Roman" panose="02020603050405020304" pitchFamily="18" charset="0"/>
                <a:cs typeface="黑体" panose="02010609060101010101" pitchFamily="49" charset="-122"/>
              </a:rPr>
              <a:t> </a:t>
            </a:r>
            <a:endParaRPr lang="zh-CN" altLang="en-US" dirty="0"/>
          </a:p>
        </p:txBody>
      </p:sp>
    </p:spTree>
    <p:extLst>
      <p:ext uri="{BB962C8B-B14F-4D97-AF65-F5344CB8AC3E}">
        <p14:creationId xmlns:p14="http://schemas.microsoft.com/office/powerpoint/2010/main" val="343831498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55</a:t>
            </a:fld>
            <a:endParaRPr lang="zh-CN" altLang="en-US">
              <a:solidFill>
                <a:prstClr val="black">
                  <a:tint val="75000"/>
                </a:prstClr>
              </a:solidFill>
            </a:endParaRPr>
          </a:p>
        </p:txBody>
      </p:sp>
      <p:sp>
        <p:nvSpPr>
          <p:cNvPr id="3" name="矩形 2"/>
          <p:cNvSpPr/>
          <p:nvPr/>
        </p:nvSpPr>
        <p:spPr>
          <a:xfrm>
            <a:off x="912997" y="519852"/>
            <a:ext cx="6096000" cy="923330"/>
          </a:xfrm>
          <a:prstGeom prst="rect">
            <a:avLst/>
          </a:prstGeom>
        </p:spPr>
        <p:txBody>
          <a:bodyPr>
            <a:spAutoFit/>
          </a:bodyPr>
          <a:lstStyle/>
          <a:p>
            <a:r>
              <a:rPr lang="zh-CN" altLang="en-US" dirty="0" smtClean="0">
                <a:solidFill>
                  <a:srgbClr val="C00000"/>
                </a:solidFill>
              </a:rPr>
              <a:t>试</a:t>
            </a:r>
            <a:r>
              <a:rPr lang="zh-CN" altLang="en-US" dirty="0">
                <a:solidFill>
                  <a:srgbClr val="C00000"/>
                </a:solidFill>
              </a:rPr>
              <a:t>分别描述下列文法所产生的语言（文法开始符号为</a:t>
            </a:r>
            <a:r>
              <a:rPr lang="en-US" altLang="zh-CN" dirty="0">
                <a:solidFill>
                  <a:srgbClr val="C00000"/>
                </a:solidFill>
              </a:rPr>
              <a:t>S</a:t>
            </a:r>
            <a:r>
              <a:rPr lang="zh-CN" altLang="en-US" dirty="0">
                <a:solidFill>
                  <a:srgbClr val="C00000"/>
                </a:solidFill>
              </a:rPr>
              <a:t>）：</a:t>
            </a:r>
          </a:p>
          <a:p>
            <a:r>
              <a:rPr lang="zh-CN" altLang="en-US" dirty="0">
                <a:solidFill>
                  <a:srgbClr val="C00000"/>
                </a:solidFill>
              </a:rPr>
              <a:t>（</a:t>
            </a:r>
            <a:r>
              <a:rPr lang="en-US" altLang="zh-CN" dirty="0">
                <a:solidFill>
                  <a:srgbClr val="C00000"/>
                </a:solidFill>
              </a:rPr>
              <a:t>1</a:t>
            </a:r>
            <a:r>
              <a:rPr lang="zh-CN" altLang="en-US" dirty="0">
                <a:solidFill>
                  <a:srgbClr val="C00000"/>
                </a:solidFill>
              </a:rPr>
              <a:t>）	</a:t>
            </a:r>
            <a:r>
              <a:rPr lang="en-US" altLang="zh-CN" dirty="0">
                <a:solidFill>
                  <a:srgbClr val="C00000"/>
                </a:solidFill>
              </a:rPr>
              <a:t>S∷=0S|01</a:t>
            </a:r>
          </a:p>
          <a:p>
            <a:r>
              <a:rPr lang="zh-CN" altLang="en-US" dirty="0">
                <a:solidFill>
                  <a:srgbClr val="C00000"/>
                </a:solidFill>
              </a:rPr>
              <a:t>（</a:t>
            </a:r>
            <a:r>
              <a:rPr lang="en-US" altLang="zh-CN" dirty="0">
                <a:solidFill>
                  <a:srgbClr val="C00000"/>
                </a:solidFill>
              </a:rPr>
              <a:t>2</a:t>
            </a:r>
            <a:r>
              <a:rPr lang="zh-CN" altLang="en-US" dirty="0">
                <a:solidFill>
                  <a:srgbClr val="C00000"/>
                </a:solidFill>
              </a:rPr>
              <a:t>）	</a:t>
            </a:r>
            <a:r>
              <a:rPr lang="en-US" altLang="zh-CN" dirty="0">
                <a:solidFill>
                  <a:srgbClr val="C00000"/>
                </a:solidFill>
              </a:rPr>
              <a:t>S∷=</a:t>
            </a:r>
            <a:r>
              <a:rPr lang="en-US" altLang="zh-CN" dirty="0" err="1">
                <a:solidFill>
                  <a:srgbClr val="C00000"/>
                </a:solidFill>
              </a:rPr>
              <a:t>aaS|bc</a:t>
            </a:r>
            <a:endParaRPr lang="en-US" altLang="zh-CN" dirty="0">
              <a:solidFill>
                <a:srgbClr val="C00000"/>
              </a:solidFill>
            </a:endParaRPr>
          </a:p>
        </p:txBody>
      </p:sp>
      <p:pic>
        <p:nvPicPr>
          <p:cNvPr id="4" name="图片 3"/>
          <p:cNvPicPr>
            <a:picLocks noChangeAspect="1"/>
          </p:cNvPicPr>
          <p:nvPr/>
        </p:nvPicPr>
        <p:blipFill>
          <a:blip r:embed="rId2"/>
          <a:stretch>
            <a:fillRect/>
          </a:stretch>
        </p:blipFill>
        <p:spPr>
          <a:xfrm>
            <a:off x="6933817" y="1282168"/>
            <a:ext cx="4419983" cy="4275190"/>
          </a:xfrm>
          <a:prstGeom prst="rect">
            <a:avLst/>
          </a:prstGeom>
        </p:spPr>
      </p:pic>
      <p:sp>
        <p:nvSpPr>
          <p:cNvPr id="5" name="矩形 4"/>
          <p:cNvSpPr/>
          <p:nvPr/>
        </p:nvSpPr>
        <p:spPr>
          <a:xfrm>
            <a:off x="3873903" y="2922216"/>
            <a:ext cx="886781"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01</a:t>
            </a:r>
            <a:endParaRPr lang="zh-CN" altLang="en-US" dirty="0"/>
          </a:p>
        </p:txBody>
      </p:sp>
      <p:sp>
        <p:nvSpPr>
          <p:cNvPr id="6" name="矩形 5"/>
          <p:cNvSpPr/>
          <p:nvPr/>
        </p:nvSpPr>
        <p:spPr>
          <a:xfrm>
            <a:off x="3873903" y="3632519"/>
            <a:ext cx="1868845"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0S1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0011 </a:t>
            </a:r>
            <a:endParaRPr lang="zh-CN" altLang="en-US" dirty="0"/>
          </a:p>
        </p:txBody>
      </p:sp>
      <p:sp>
        <p:nvSpPr>
          <p:cNvPr id="7" name="矩形 6"/>
          <p:cNvSpPr/>
          <p:nvPr/>
        </p:nvSpPr>
        <p:spPr>
          <a:xfrm>
            <a:off x="3797703" y="4543455"/>
            <a:ext cx="3015441"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0S1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00S11 </a:t>
            </a:r>
            <a:r>
              <a:rPr lang="en-US" altLang="zh-CN" dirty="0">
                <a:latin typeface="Times New Roman" panose="02020603050405020304" pitchFamily="18" charset="0"/>
                <a:cs typeface="黑体" panose="02010609060101010101" pitchFamily="49" charset="-122"/>
                <a:sym typeface="Symbol" panose="05050102010706020507" pitchFamily="18" charset="2"/>
              </a:rPr>
              <a:t></a:t>
            </a:r>
            <a:r>
              <a:rPr lang="en-US" altLang="zh-CN" dirty="0">
                <a:latin typeface="Times New Roman" panose="02020603050405020304" pitchFamily="18" charset="0"/>
                <a:cs typeface="黑体" panose="02010609060101010101" pitchFamily="49" charset="-122"/>
              </a:rPr>
              <a:t> </a:t>
            </a:r>
            <a:r>
              <a:rPr lang="en-US" altLang="zh-CN" dirty="0" smtClean="0">
                <a:latin typeface="Times New Roman" panose="02020603050405020304" pitchFamily="18" charset="0"/>
                <a:cs typeface="黑体" panose="02010609060101010101" pitchFamily="49" charset="-122"/>
              </a:rPr>
              <a:t>000111 </a:t>
            </a:r>
            <a:endParaRPr lang="zh-CN" altLang="en-US" dirty="0"/>
          </a:p>
        </p:txBody>
      </p:sp>
      <p:sp>
        <p:nvSpPr>
          <p:cNvPr id="8" name="矩形 7"/>
          <p:cNvSpPr/>
          <p:nvPr/>
        </p:nvSpPr>
        <p:spPr>
          <a:xfrm>
            <a:off x="3797703" y="5253758"/>
            <a:ext cx="1920719"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S </a:t>
            </a:r>
            <a:r>
              <a:rPr lang="en-US" altLang="zh-CN" dirty="0" smtClean="0">
                <a:latin typeface="Times New Roman" panose="02020603050405020304" pitchFamily="18" charset="0"/>
                <a:cs typeface="黑体" panose="02010609060101010101" pitchFamily="49" charset="-122"/>
                <a:sym typeface="Symbol" panose="05050102010706020507" pitchFamily="18" charset="2"/>
              </a:rPr>
              <a:t></a:t>
            </a:r>
            <a:r>
              <a:rPr lang="zh-CN" altLang="en-US" dirty="0" smtClean="0">
                <a:latin typeface="Times New Roman" panose="02020603050405020304" pitchFamily="18" charset="0"/>
                <a:cs typeface="黑体" panose="02010609060101010101" pitchFamily="49" charset="-122"/>
                <a:sym typeface="Symbol" panose="05050102010706020507" pitchFamily="18" charset="2"/>
              </a:rPr>
              <a:t>*</a:t>
            </a:r>
            <a:r>
              <a:rPr lang="en-US" altLang="zh-CN" b="1" dirty="0">
                <a:latin typeface="Times New Roman" pitchFamily="18" charset="0"/>
                <a:ea typeface="楷体_GB2312" pitchFamily="49" charset="-122"/>
              </a:rPr>
              <a:t> </a:t>
            </a:r>
            <a:r>
              <a:rPr lang="en-US" altLang="zh-CN" b="1" dirty="0" smtClean="0">
                <a:latin typeface="Times New Roman" pitchFamily="18" charset="0"/>
                <a:ea typeface="楷体_GB2312" pitchFamily="49" charset="-122"/>
              </a:rPr>
              <a:t>0</a:t>
            </a:r>
            <a:r>
              <a:rPr lang="en-US" altLang="zh-CN" b="1" baseline="30000" dirty="0" smtClean="0">
                <a:latin typeface="Times New Roman" pitchFamily="18" charset="0"/>
                <a:ea typeface="楷体_GB2312" pitchFamily="49" charset="-122"/>
              </a:rPr>
              <a:t>n</a:t>
            </a:r>
            <a:r>
              <a:rPr lang="en-US" altLang="zh-CN" b="1" dirty="0" smtClean="0">
                <a:latin typeface="Times New Roman" pitchFamily="18" charset="0"/>
                <a:ea typeface="楷体_GB2312" pitchFamily="49" charset="-122"/>
              </a:rPr>
              <a:t>1</a:t>
            </a:r>
            <a:r>
              <a:rPr lang="en-US" altLang="zh-CN" b="1" baseline="30000" dirty="0" smtClean="0">
                <a:latin typeface="Times New Roman" pitchFamily="18" charset="0"/>
                <a:ea typeface="楷体_GB2312" pitchFamily="49" charset="-122"/>
              </a:rPr>
              <a:t>n       </a:t>
            </a:r>
            <a:r>
              <a:rPr lang="en-US" altLang="zh-CN" b="1" dirty="0" smtClean="0">
                <a:latin typeface="Times New Roman" pitchFamily="18" charset="0"/>
                <a:ea typeface="楷体_GB2312" pitchFamily="49" charset="-122"/>
              </a:rPr>
              <a:t>n</a:t>
            </a:r>
            <a:r>
              <a:rPr lang="en-US" altLang="zh-CN" b="1" dirty="0">
                <a:latin typeface="Times New Roman" pitchFamily="18" charset="0"/>
                <a:ea typeface="楷体_GB2312" pitchFamily="49" charset="-122"/>
              </a:rPr>
              <a:t>≥1</a:t>
            </a:r>
            <a:r>
              <a:rPr lang="en-US" altLang="zh-CN" dirty="0" smtClean="0">
                <a:latin typeface="Times New Roman" panose="02020603050405020304" pitchFamily="18" charset="0"/>
                <a:cs typeface="黑体" panose="02010609060101010101" pitchFamily="49" charset="-122"/>
              </a:rPr>
              <a:t> </a:t>
            </a:r>
            <a:endParaRPr lang="zh-CN" altLang="en-US" dirty="0"/>
          </a:p>
        </p:txBody>
      </p:sp>
    </p:spTree>
    <p:extLst>
      <p:ext uri="{BB962C8B-B14F-4D97-AF65-F5344CB8AC3E}">
        <p14:creationId xmlns:p14="http://schemas.microsoft.com/office/powerpoint/2010/main" val="124166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DB240B1B-092D-460D-922C-7761A3E69221}" type="datetime1">
              <a:rPr lang="zh-CN" altLang="en-US"/>
              <a:pPr>
                <a:defRPr/>
              </a:pPr>
              <a:t>2021/3/3</a:t>
            </a:fld>
            <a:endParaRPr lang="zh-CN" altLang="en-US"/>
          </a:p>
        </p:txBody>
      </p:sp>
      <p:sp>
        <p:nvSpPr>
          <p:cNvPr id="8806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32BF8117-6547-47B7-B325-FCC7B0D7BB5D}" type="slidenum">
              <a:rPr lang="zh-CN" altLang="en-US" sz="1000">
                <a:solidFill>
                  <a:srgbClr val="9B9A98"/>
                </a:solidFill>
              </a:rPr>
              <a:pPr>
                <a:spcBef>
                  <a:spcPct val="0"/>
                </a:spcBef>
                <a:buClrTx/>
                <a:buSzTx/>
                <a:buFontTx/>
                <a:buNone/>
              </a:pPr>
              <a:t>56</a:t>
            </a:fld>
            <a:endParaRPr lang="zh-CN" altLang="en-US" sz="1000">
              <a:solidFill>
                <a:srgbClr val="9B9A98"/>
              </a:solidFill>
            </a:endParaRPr>
          </a:p>
        </p:txBody>
      </p:sp>
      <p:sp>
        <p:nvSpPr>
          <p:cNvPr id="88068" name="Rectangle 2"/>
          <p:cNvSpPr>
            <a:spLocks noGrp="1"/>
          </p:cNvSpPr>
          <p:nvPr>
            <p:ph type="title"/>
          </p:nvPr>
        </p:nvSpPr>
        <p:spPr>
          <a:xfrm>
            <a:off x="651164" y="1027905"/>
            <a:ext cx="10515600" cy="1325563"/>
          </a:xfrm>
        </p:spPr>
        <p:txBody>
          <a:bodyPr>
            <a:normAutofit/>
          </a:bodyPr>
          <a:lstStyle/>
          <a:p>
            <a:r>
              <a:rPr lang="zh-CN" altLang="en-US" sz="2800" dirty="0" smtClean="0">
                <a:solidFill>
                  <a:srgbClr val="FFC000"/>
                </a:solidFill>
              </a:rPr>
              <a:t>已知语言求文法</a:t>
            </a:r>
          </a:p>
        </p:txBody>
      </p:sp>
      <p:sp>
        <p:nvSpPr>
          <p:cNvPr id="88069" name="Rectangle 3"/>
          <p:cNvSpPr>
            <a:spLocks noGrp="1"/>
          </p:cNvSpPr>
          <p:nvPr>
            <p:ph type="body" idx="1"/>
          </p:nvPr>
        </p:nvSpPr>
        <p:spPr>
          <a:xfrm>
            <a:off x="838200" y="2005012"/>
            <a:ext cx="10515600" cy="966788"/>
          </a:xfrm>
        </p:spPr>
        <p:txBody>
          <a:bodyPr/>
          <a:lstStyle/>
          <a:p>
            <a:pPr>
              <a:buFont typeface="Wingdings 2" panose="05020102010507070707" pitchFamily="18" charset="2"/>
              <a:buNone/>
            </a:pPr>
            <a:r>
              <a:rPr lang="zh-CN" altLang="en-US" b="1" dirty="0" smtClean="0">
                <a:latin typeface="宋体" panose="02010600030101010101" pitchFamily="2" charset="-122"/>
              </a:rPr>
              <a:t>构造如下语言的相应文法</a:t>
            </a:r>
            <a:r>
              <a:rPr lang="en-US" altLang="zh-CN" b="1" dirty="0" smtClean="0">
                <a:latin typeface="宋体" panose="02010600030101010101" pitchFamily="2" charset="-122"/>
              </a:rPr>
              <a:t>L</a:t>
            </a:r>
            <a:r>
              <a:rPr lang="zh-CN" altLang="en-US" b="1" dirty="0" smtClean="0">
                <a:latin typeface="宋体" panose="02010600030101010101" pitchFamily="2" charset="-122"/>
              </a:rPr>
              <a:t>（</a:t>
            </a:r>
            <a:r>
              <a:rPr lang="en-US" altLang="zh-CN" b="1" dirty="0" smtClean="0">
                <a:latin typeface="宋体" panose="02010600030101010101" pitchFamily="2" charset="-122"/>
              </a:rPr>
              <a:t>G</a:t>
            </a:r>
            <a:r>
              <a:rPr lang="zh-CN" altLang="en-US" b="1" dirty="0" smtClean="0">
                <a:latin typeface="宋体" panose="02010600030101010101" pitchFamily="2" charset="-122"/>
              </a:rPr>
              <a:t>）</a:t>
            </a:r>
            <a:r>
              <a:rPr lang="en-US" altLang="zh-CN" b="1" dirty="0" smtClean="0">
                <a:latin typeface="宋体" panose="02010600030101010101" pitchFamily="2" charset="-122"/>
              </a:rPr>
              <a:t>={0</a:t>
            </a:r>
            <a:r>
              <a:rPr lang="en-US" altLang="zh-CN" b="1" baseline="30000" dirty="0" smtClean="0">
                <a:latin typeface="宋体" panose="02010600030101010101" pitchFamily="2" charset="-122"/>
              </a:rPr>
              <a:t>n</a:t>
            </a:r>
            <a:r>
              <a:rPr lang="en-US" altLang="zh-CN" b="1" dirty="0" smtClean="0">
                <a:latin typeface="宋体" panose="02010600030101010101" pitchFamily="2" charset="-122"/>
              </a:rPr>
              <a:t>1</a:t>
            </a:r>
            <a:r>
              <a:rPr lang="en-US" altLang="zh-CN" b="1" baseline="30000" dirty="0" smtClean="0">
                <a:latin typeface="宋体" panose="02010600030101010101" pitchFamily="2" charset="-122"/>
              </a:rPr>
              <a:t>n</a:t>
            </a:r>
            <a:r>
              <a:rPr lang="en-US" altLang="zh-CN" b="1" dirty="0" smtClean="0">
                <a:latin typeface="宋体" panose="02010600030101010101" pitchFamily="2" charset="-122"/>
              </a:rPr>
              <a:t>|n≥0}</a:t>
            </a:r>
          </a:p>
          <a:p>
            <a:endParaRPr lang="en-US" altLang="zh-CN" b="1" dirty="0" smtClean="0">
              <a:latin typeface="宋体" panose="02010600030101010101" pitchFamily="2" charset="-122"/>
            </a:endParaRPr>
          </a:p>
          <a:p>
            <a:endParaRPr lang="en-US" altLang="zh-CN" b="1" dirty="0">
              <a:latin typeface="宋体" panose="02010600030101010101" pitchFamily="2" charset="-122"/>
            </a:endParaRPr>
          </a:p>
        </p:txBody>
      </p:sp>
      <p:sp>
        <p:nvSpPr>
          <p:cNvPr id="88070" name="Rectangle 4"/>
          <p:cNvSpPr>
            <a:spLocks noChangeArrowheads="1"/>
          </p:cNvSpPr>
          <p:nvPr/>
        </p:nvSpPr>
        <p:spPr bwMode="auto">
          <a:xfrm>
            <a:off x="7833591" y="3438474"/>
            <a:ext cx="45720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buClr>
                <a:schemeClr val="tx2"/>
              </a:buClr>
              <a:buSzTx/>
              <a:buFontTx/>
              <a:buNone/>
            </a:pPr>
            <a:r>
              <a:rPr lang="en-US" altLang="zh-CN" sz="2000" b="1" dirty="0">
                <a:latin typeface="宋体" panose="02010600030101010101" pitchFamily="2" charset="-122"/>
                <a:ea typeface="宋体" panose="02010600030101010101" pitchFamily="2" charset="-122"/>
              </a:rPr>
              <a:t>P:{S∷=01,S∷=0S1}</a:t>
            </a:r>
          </a:p>
          <a:p>
            <a:pPr eaLnBrk="1" hangingPunct="1">
              <a:buClr>
                <a:schemeClr val="tx2"/>
              </a:buClr>
              <a:buSzTx/>
              <a:buFontTx/>
              <a:buNone/>
            </a:pPr>
            <a:r>
              <a:rPr lang="en-US" altLang="zh-CN" sz="2000" b="1" dirty="0">
                <a:latin typeface="宋体" panose="02010600030101010101" pitchFamily="2" charset="-122"/>
                <a:ea typeface="宋体" panose="02010600030101010101" pitchFamily="2" charset="-122"/>
              </a:rPr>
              <a:t>        S:</a:t>
            </a:r>
            <a:r>
              <a:rPr lang="zh-CN" altLang="en-US" sz="2000" b="1" dirty="0">
                <a:latin typeface="宋体" panose="02010600030101010101" pitchFamily="2" charset="-122"/>
                <a:ea typeface="宋体" panose="02010600030101010101" pitchFamily="2" charset="-122"/>
              </a:rPr>
              <a:t>识别符</a:t>
            </a:r>
          </a:p>
          <a:p>
            <a:pPr eaLnBrk="1" hangingPunct="1">
              <a:buClr>
                <a:schemeClr val="tx2"/>
              </a:buClr>
              <a:buSzTx/>
              <a:buFontTx/>
              <a:buNone/>
            </a:pPr>
            <a:r>
              <a:rPr lang="zh-CN" altLang="en-US" sz="2000" b="1" dirty="0">
                <a:latin typeface="宋体" panose="02010600030101010101" pitchFamily="2" charset="-122"/>
                <a:ea typeface="宋体" panose="02010600030101010101" pitchFamily="2" charset="-122"/>
              </a:rPr>
              <a:t>很容易推出：</a:t>
            </a:r>
            <a:r>
              <a:rPr lang="en-US" altLang="zh-CN" sz="2000" b="1" dirty="0">
                <a:latin typeface="宋体" panose="02010600030101010101" pitchFamily="2" charset="-122"/>
                <a:ea typeface="宋体" panose="02010600030101010101" pitchFamily="2" charset="-122"/>
              </a:rPr>
              <a:t>L</a:t>
            </a:r>
            <a:r>
              <a:rPr lang="zh-CN" altLang="en-US"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G</a:t>
            </a:r>
            <a:r>
              <a:rPr lang="zh-CN" altLang="en-US"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={0</a:t>
            </a:r>
            <a:r>
              <a:rPr lang="en-US" altLang="zh-CN" sz="2000" b="1" baseline="30000" dirty="0">
                <a:latin typeface="宋体" panose="02010600030101010101" pitchFamily="2" charset="-122"/>
                <a:ea typeface="宋体" panose="02010600030101010101" pitchFamily="2" charset="-122"/>
              </a:rPr>
              <a:t>n</a:t>
            </a:r>
            <a:r>
              <a:rPr lang="en-US" altLang="zh-CN" sz="2000" b="1" dirty="0">
                <a:latin typeface="宋体" panose="02010600030101010101" pitchFamily="2" charset="-122"/>
                <a:ea typeface="宋体" panose="02010600030101010101" pitchFamily="2" charset="-122"/>
              </a:rPr>
              <a:t>1</a:t>
            </a:r>
            <a:r>
              <a:rPr lang="en-US" altLang="zh-CN" sz="2000" b="1" baseline="30000" dirty="0">
                <a:latin typeface="宋体" panose="02010600030101010101" pitchFamily="2" charset="-122"/>
                <a:ea typeface="宋体" panose="02010600030101010101" pitchFamily="2" charset="-122"/>
              </a:rPr>
              <a:t>n</a:t>
            </a:r>
            <a:r>
              <a:rPr lang="en-US" altLang="zh-CN" sz="2000" b="1" dirty="0">
                <a:latin typeface="宋体" panose="02010600030101010101" pitchFamily="2" charset="-122"/>
                <a:ea typeface="宋体" panose="02010600030101010101" pitchFamily="2" charset="-122"/>
              </a:rPr>
              <a:t>|n≥1}</a:t>
            </a:r>
          </a:p>
        </p:txBody>
      </p:sp>
      <p:sp>
        <p:nvSpPr>
          <p:cNvPr id="7" name="Rectangle 2"/>
          <p:cNvSpPr>
            <a:spLocks noChangeArrowheads="1"/>
          </p:cNvSpPr>
          <p:nvPr/>
        </p:nvSpPr>
        <p:spPr bwMode="auto">
          <a:xfrm>
            <a:off x="1393103" y="236739"/>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
        <p:nvSpPr>
          <p:cNvPr id="2" name="矩形 1"/>
          <p:cNvSpPr/>
          <p:nvPr/>
        </p:nvSpPr>
        <p:spPr>
          <a:xfrm>
            <a:off x="2663722" y="3104312"/>
            <a:ext cx="2853666" cy="369332"/>
          </a:xfrm>
          <a:prstGeom prst="rect">
            <a:avLst/>
          </a:prstGeom>
        </p:spPr>
        <p:txBody>
          <a:bodyPr wrap="none">
            <a:spAutoFit/>
          </a:bodyPr>
          <a:lstStyle/>
          <a:p>
            <a:r>
              <a:rPr lang="en-US" altLang="zh-CN" b="1" dirty="0">
                <a:latin typeface="宋体" panose="02010600030101010101" pitchFamily="2" charset="-122"/>
              </a:rPr>
              <a:t>S::=01  S∷=0S1 S∷=</a:t>
            </a:r>
            <a:r>
              <a:rPr lang="en-US" altLang="zh-CN" b="1" dirty="0">
                <a:latin typeface="Times New Roman" pitchFamily="18" charset="0"/>
                <a:ea typeface="楷体_GB2312" pitchFamily="49" charset="-122"/>
              </a:rPr>
              <a:t> ε </a:t>
            </a:r>
            <a:r>
              <a:rPr lang="en-US" altLang="zh-CN" b="1" dirty="0">
                <a:latin typeface="宋体" panose="02010600030101010101" pitchFamily="2" charset="-122"/>
              </a:rPr>
              <a:t>,</a:t>
            </a:r>
            <a:endParaRPr lang="zh-CN" altLang="en-US" dirty="0"/>
          </a:p>
        </p:txBody>
      </p:sp>
      <p:sp>
        <p:nvSpPr>
          <p:cNvPr id="3" name="矩形 2"/>
          <p:cNvSpPr/>
          <p:nvPr/>
        </p:nvSpPr>
        <p:spPr>
          <a:xfrm>
            <a:off x="3023755" y="4100927"/>
            <a:ext cx="3069473" cy="369332"/>
          </a:xfrm>
          <a:prstGeom prst="rect">
            <a:avLst/>
          </a:prstGeom>
        </p:spPr>
        <p:txBody>
          <a:bodyPr wrap="square">
            <a:spAutoFit/>
          </a:bodyPr>
          <a:lstStyle/>
          <a:p>
            <a:r>
              <a:rPr lang="en-US" altLang="zh-CN" b="1" dirty="0" smtClean="0">
                <a:latin typeface="宋体" panose="02010600030101010101" pitchFamily="2" charset="-122"/>
              </a:rPr>
              <a:t>S</a:t>
            </a:r>
            <a:r>
              <a:rPr lang="en-US" altLang="zh-CN" b="1" dirty="0">
                <a:latin typeface="Times New Roman" pitchFamily="18" charset="0"/>
                <a:ea typeface="楷体_GB2312" pitchFamily="49" charset="-122"/>
                <a:sym typeface="Symbol" pitchFamily="18" charset="2"/>
              </a:rPr>
              <a:t>  </a:t>
            </a:r>
            <a:r>
              <a:rPr lang="en-US" altLang="zh-CN" b="1" dirty="0" smtClean="0">
                <a:latin typeface="宋体" panose="02010600030101010101" pitchFamily="2" charset="-122"/>
              </a:rPr>
              <a:t>01  S</a:t>
            </a:r>
            <a:r>
              <a:rPr lang="en-US" altLang="zh-CN" b="1" dirty="0">
                <a:latin typeface="Times New Roman" pitchFamily="18" charset="0"/>
                <a:ea typeface="楷体_GB2312" pitchFamily="49" charset="-122"/>
                <a:sym typeface="Symbol" pitchFamily="18" charset="2"/>
              </a:rPr>
              <a:t>  </a:t>
            </a:r>
            <a:r>
              <a:rPr lang="en-US" altLang="zh-CN" b="1" dirty="0" smtClean="0">
                <a:latin typeface="宋体" panose="02010600030101010101" pitchFamily="2" charset="-122"/>
              </a:rPr>
              <a:t>0S1</a:t>
            </a:r>
            <a:r>
              <a:rPr lang="en-US" altLang="zh-CN" b="1" dirty="0">
                <a:latin typeface="Times New Roman" pitchFamily="18" charset="0"/>
                <a:ea typeface="楷体_GB2312" pitchFamily="49" charset="-122"/>
                <a:sym typeface="Symbol" pitchFamily="18" charset="2"/>
              </a:rPr>
              <a:t> </a:t>
            </a:r>
            <a:r>
              <a:rPr lang="en-US" altLang="zh-CN" b="1" dirty="0" smtClean="0">
                <a:latin typeface="Times New Roman" pitchFamily="18" charset="0"/>
                <a:ea typeface="楷体_GB2312" pitchFamily="49" charset="-122"/>
                <a:sym typeface="Symbol" pitchFamily="18" charset="2"/>
              </a:rPr>
              <a:t>0</a:t>
            </a:r>
            <a:r>
              <a:rPr lang="en-US" altLang="zh-CN" b="1" dirty="0" smtClean="0">
                <a:latin typeface="Times New Roman" pitchFamily="18" charset="0"/>
                <a:ea typeface="楷体_GB2312" pitchFamily="49" charset="-122"/>
              </a:rPr>
              <a:t> ε1=01 </a:t>
            </a:r>
            <a:endParaRPr lang="zh-CN" altLang="en-US" dirty="0"/>
          </a:p>
        </p:txBody>
      </p:sp>
      <p:sp>
        <p:nvSpPr>
          <p:cNvPr id="10" name="矩形 9"/>
          <p:cNvSpPr/>
          <p:nvPr/>
        </p:nvSpPr>
        <p:spPr>
          <a:xfrm>
            <a:off x="3239562" y="5043972"/>
            <a:ext cx="1800493" cy="369332"/>
          </a:xfrm>
          <a:prstGeom prst="rect">
            <a:avLst/>
          </a:prstGeom>
        </p:spPr>
        <p:txBody>
          <a:bodyPr wrap="none">
            <a:spAutoFit/>
          </a:bodyPr>
          <a:lstStyle/>
          <a:p>
            <a:r>
              <a:rPr lang="en-US" altLang="zh-CN" b="1" dirty="0" smtClean="0">
                <a:latin typeface="宋体" panose="02010600030101010101" pitchFamily="2" charset="-122"/>
              </a:rPr>
              <a:t>S</a:t>
            </a:r>
            <a:r>
              <a:rPr lang="en-US" altLang="zh-CN" b="1" dirty="0">
                <a:latin typeface="宋体" panose="02010600030101010101" pitchFamily="2" charset="-122"/>
              </a:rPr>
              <a:t>∷=0S1 S∷=</a:t>
            </a:r>
            <a:r>
              <a:rPr lang="en-US" altLang="zh-CN" b="1" dirty="0">
                <a:latin typeface="Times New Roman" pitchFamily="18" charset="0"/>
                <a:ea typeface="楷体_GB2312" pitchFamily="49" charset="-122"/>
              </a:rPr>
              <a:t> ε </a:t>
            </a:r>
            <a:endParaRPr lang="zh-CN" altLang="en-US" dirty="0"/>
          </a:p>
        </p:txBody>
      </p:sp>
    </p:spTree>
    <p:extLst>
      <p:ext uri="{BB962C8B-B14F-4D97-AF65-F5344CB8AC3E}">
        <p14:creationId xmlns:p14="http://schemas.microsoft.com/office/powerpoint/2010/main" val="1511282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B10CB1CF-ABFA-4BF2-8C40-E36447FC09C9}" type="datetime1">
              <a:rPr lang="zh-CN" altLang="en-US"/>
              <a:pPr>
                <a:defRPr/>
              </a:pPr>
              <a:t>2021/3/3</a:t>
            </a:fld>
            <a:endParaRPr lang="zh-CN" altLang="en-US"/>
          </a:p>
        </p:txBody>
      </p:sp>
      <p:sp>
        <p:nvSpPr>
          <p:cNvPr id="8909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D636A1E-DD99-4974-A9FA-48E2448062F7}" type="slidenum">
              <a:rPr lang="zh-CN" altLang="en-US" sz="1000">
                <a:solidFill>
                  <a:srgbClr val="9B9A98"/>
                </a:solidFill>
              </a:rPr>
              <a:pPr>
                <a:spcBef>
                  <a:spcPct val="0"/>
                </a:spcBef>
                <a:buClrTx/>
                <a:buSzTx/>
                <a:buFontTx/>
                <a:buNone/>
              </a:pPr>
              <a:t>57</a:t>
            </a:fld>
            <a:endParaRPr lang="zh-CN" altLang="en-US" sz="1000">
              <a:solidFill>
                <a:srgbClr val="9B9A98"/>
              </a:solidFill>
            </a:endParaRPr>
          </a:p>
        </p:txBody>
      </p:sp>
      <p:sp>
        <p:nvSpPr>
          <p:cNvPr id="89092" name="Rectangle 2"/>
          <p:cNvSpPr>
            <a:spLocks noGrp="1"/>
          </p:cNvSpPr>
          <p:nvPr>
            <p:ph type="title"/>
          </p:nvPr>
        </p:nvSpPr>
        <p:spPr>
          <a:xfrm>
            <a:off x="838200" y="983456"/>
            <a:ext cx="10515600" cy="1325563"/>
          </a:xfrm>
        </p:spPr>
        <p:txBody>
          <a:bodyPr>
            <a:normAutofit/>
          </a:bodyPr>
          <a:lstStyle/>
          <a:p>
            <a:r>
              <a:rPr lang="zh-CN" altLang="en-US" sz="3200" dirty="0" smtClean="0">
                <a:solidFill>
                  <a:srgbClr val="FFC000"/>
                </a:solidFill>
              </a:rPr>
              <a:t>已知语言求文法</a:t>
            </a:r>
          </a:p>
        </p:txBody>
      </p:sp>
      <p:sp>
        <p:nvSpPr>
          <p:cNvPr id="89093" name="Rectangle 3"/>
          <p:cNvSpPr>
            <a:spLocks noGrp="1"/>
          </p:cNvSpPr>
          <p:nvPr>
            <p:ph type="body" idx="1"/>
          </p:nvPr>
        </p:nvSpPr>
        <p:spPr>
          <a:xfrm>
            <a:off x="919223" y="2118582"/>
            <a:ext cx="8862340" cy="1280895"/>
          </a:xfrm>
        </p:spPr>
        <p:txBody>
          <a:bodyPr/>
          <a:lstStyle/>
          <a:p>
            <a:pPr>
              <a:buFont typeface="Wingdings 2" panose="05020102010507070707" pitchFamily="18" charset="2"/>
              <a:buNone/>
            </a:pPr>
            <a:r>
              <a:rPr lang="zh-CN" altLang="en-US" b="1" dirty="0" smtClean="0">
                <a:latin typeface="宋体" panose="02010600030101010101" pitchFamily="2" charset="-122"/>
              </a:rPr>
              <a:t>构造如下语言的相应文法    </a:t>
            </a:r>
            <a:r>
              <a:rPr lang="en-US" altLang="zh-CN" b="1" dirty="0" smtClean="0">
                <a:latin typeface="宋体" panose="02010600030101010101" pitchFamily="2" charset="-122"/>
              </a:rPr>
              <a:t>L</a:t>
            </a:r>
            <a:r>
              <a:rPr lang="zh-CN" altLang="en-US" b="1" dirty="0" smtClean="0">
                <a:latin typeface="宋体" panose="02010600030101010101" pitchFamily="2" charset="-122"/>
              </a:rPr>
              <a:t>（</a:t>
            </a:r>
            <a:r>
              <a:rPr lang="en-US" altLang="zh-CN" b="1" dirty="0" smtClean="0">
                <a:latin typeface="宋体" panose="02010600030101010101" pitchFamily="2" charset="-122"/>
              </a:rPr>
              <a:t>G</a:t>
            </a:r>
            <a:r>
              <a:rPr lang="zh-CN" altLang="en-US" b="1" dirty="0" smtClean="0">
                <a:latin typeface="宋体" panose="02010600030101010101" pitchFamily="2" charset="-122"/>
              </a:rPr>
              <a:t>）</a:t>
            </a:r>
            <a:r>
              <a:rPr lang="en-US" altLang="zh-CN" b="1" dirty="0" smtClean="0">
                <a:latin typeface="宋体" panose="02010600030101010101" pitchFamily="2" charset="-122"/>
              </a:rPr>
              <a:t>={0</a:t>
            </a:r>
            <a:r>
              <a:rPr lang="en-US" altLang="zh-CN" b="1" baseline="30000" dirty="0" smtClean="0">
                <a:latin typeface="宋体" panose="02010600030101010101" pitchFamily="2" charset="-122"/>
              </a:rPr>
              <a:t>m</a:t>
            </a:r>
            <a:r>
              <a:rPr lang="en-US" altLang="zh-CN" b="1" dirty="0" smtClean="0">
                <a:latin typeface="宋体" panose="02010600030101010101" pitchFamily="2" charset="-122"/>
              </a:rPr>
              <a:t>1</a:t>
            </a:r>
            <a:r>
              <a:rPr lang="en-US" altLang="zh-CN" b="1" baseline="30000" dirty="0" smtClean="0">
                <a:latin typeface="宋体" panose="02010600030101010101" pitchFamily="2" charset="-122"/>
              </a:rPr>
              <a:t>p</a:t>
            </a:r>
            <a:r>
              <a:rPr lang="en-US" altLang="zh-CN" b="1" dirty="0" smtClean="0">
                <a:latin typeface="宋体" panose="02010600030101010101" pitchFamily="2" charset="-122"/>
              </a:rPr>
              <a:t>|m,p≥1}</a:t>
            </a:r>
          </a:p>
          <a:p>
            <a:endParaRPr lang="zh-CN" altLang="en-US" dirty="0" smtClean="0"/>
          </a:p>
        </p:txBody>
      </p:sp>
      <p:sp>
        <p:nvSpPr>
          <p:cNvPr id="89094" name="Rectangle 4"/>
          <p:cNvSpPr>
            <a:spLocks noChangeArrowheads="1"/>
          </p:cNvSpPr>
          <p:nvPr/>
        </p:nvSpPr>
        <p:spPr bwMode="auto">
          <a:xfrm>
            <a:off x="8120525" y="2830090"/>
            <a:ext cx="4572000" cy="11387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buClr>
                <a:schemeClr val="tx2"/>
              </a:buClr>
              <a:buSzTx/>
              <a:buFontTx/>
              <a:buNone/>
            </a:pPr>
            <a:r>
              <a:rPr lang="en-US" altLang="zh-CN" sz="2000" b="1" dirty="0">
                <a:latin typeface="宋体" panose="02010600030101010101" pitchFamily="2" charset="-122"/>
                <a:ea typeface="宋体" panose="02010600030101010101" pitchFamily="2" charset="-122"/>
              </a:rPr>
              <a:t>P:{S∷=01,S∷=0S1}</a:t>
            </a:r>
          </a:p>
          <a:p>
            <a:pPr eaLnBrk="1" hangingPunct="1">
              <a:buClr>
                <a:schemeClr val="tx2"/>
              </a:buClr>
              <a:buSzTx/>
              <a:buFontTx/>
              <a:buNone/>
            </a:pPr>
            <a:r>
              <a:rPr lang="en-US" altLang="zh-CN" sz="2000" b="1" dirty="0">
                <a:latin typeface="宋体" panose="02010600030101010101" pitchFamily="2" charset="-122"/>
                <a:ea typeface="宋体" panose="02010600030101010101" pitchFamily="2" charset="-122"/>
              </a:rPr>
              <a:t>        S:</a:t>
            </a:r>
            <a:r>
              <a:rPr lang="zh-CN" altLang="en-US" sz="2000" b="1" dirty="0">
                <a:latin typeface="宋体" panose="02010600030101010101" pitchFamily="2" charset="-122"/>
                <a:ea typeface="宋体" panose="02010600030101010101" pitchFamily="2" charset="-122"/>
              </a:rPr>
              <a:t>识别符</a:t>
            </a:r>
          </a:p>
          <a:p>
            <a:pPr eaLnBrk="1" hangingPunct="1">
              <a:buClr>
                <a:schemeClr val="tx2"/>
              </a:buClr>
              <a:buSzTx/>
              <a:buFontTx/>
              <a:buNone/>
            </a:pPr>
            <a:r>
              <a:rPr lang="zh-CN" altLang="en-US" sz="2000" b="1" dirty="0">
                <a:latin typeface="宋体" panose="02010600030101010101" pitchFamily="2" charset="-122"/>
                <a:ea typeface="宋体" panose="02010600030101010101" pitchFamily="2" charset="-122"/>
              </a:rPr>
              <a:t>很容易推出：</a:t>
            </a:r>
            <a:r>
              <a:rPr lang="en-US" altLang="zh-CN" sz="2000" b="1" dirty="0">
                <a:latin typeface="宋体" panose="02010600030101010101" pitchFamily="2" charset="-122"/>
                <a:ea typeface="宋体" panose="02010600030101010101" pitchFamily="2" charset="-122"/>
              </a:rPr>
              <a:t>L</a:t>
            </a:r>
            <a:r>
              <a:rPr lang="zh-CN" altLang="en-US"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G</a:t>
            </a:r>
            <a:r>
              <a:rPr lang="zh-CN" altLang="en-US" sz="2000" b="1" dirty="0">
                <a:latin typeface="宋体" panose="02010600030101010101" pitchFamily="2" charset="-122"/>
                <a:ea typeface="宋体" panose="02010600030101010101" pitchFamily="2" charset="-122"/>
              </a:rPr>
              <a:t>）</a:t>
            </a:r>
            <a:r>
              <a:rPr lang="en-US" altLang="zh-CN" sz="2000" b="1" dirty="0">
                <a:latin typeface="宋体" panose="02010600030101010101" pitchFamily="2" charset="-122"/>
                <a:ea typeface="宋体" panose="02010600030101010101" pitchFamily="2" charset="-122"/>
              </a:rPr>
              <a:t>={0</a:t>
            </a:r>
            <a:r>
              <a:rPr lang="en-US" altLang="zh-CN" sz="2000" b="1" baseline="30000" dirty="0">
                <a:latin typeface="宋体" panose="02010600030101010101" pitchFamily="2" charset="-122"/>
                <a:ea typeface="宋体" panose="02010600030101010101" pitchFamily="2" charset="-122"/>
              </a:rPr>
              <a:t>n</a:t>
            </a:r>
            <a:r>
              <a:rPr lang="en-US" altLang="zh-CN" sz="2000" b="1" dirty="0">
                <a:latin typeface="宋体" panose="02010600030101010101" pitchFamily="2" charset="-122"/>
                <a:ea typeface="宋体" panose="02010600030101010101" pitchFamily="2" charset="-122"/>
              </a:rPr>
              <a:t>1</a:t>
            </a:r>
            <a:r>
              <a:rPr lang="en-US" altLang="zh-CN" sz="2000" b="1" baseline="30000" dirty="0">
                <a:latin typeface="宋体" panose="02010600030101010101" pitchFamily="2" charset="-122"/>
                <a:ea typeface="宋体" panose="02010600030101010101" pitchFamily="2" charset="-122"/>
              </a:rPr>
              <a:t>n</a:t>
            </a:r>
            <a:r>
              <a:rPr lang="en-US" altLang="zh-CN" sz="2000" b="1" dirty="0">
                <a:latin typeface="宋体" panose="02010600030101010101" pitchFamily="2" charset="-122"/>
                <a:ea typeface="宋体" panose="02010600030101010101" pitchFamily="2" charset="-122"/>
              </a:rPr>
              <a:t>|n≥1}</a:t>
            </a:r>
          </a:p>
        </p:txBody>
      </p:sp>
      <p:sp>
        <p:nvSpPr>
          <p:cNvPr id="8" name="Rectangle 2"/>
          <p:cNvSpPr>
            <a:spLocks noChangeArrowheads="1"/>
          </p:cNvSpPr>
          <p:nvPr/>
        </p:nvSpPr>
        <p:spPr bwMode="auto">
          <a:xfrm>
            <a:off x="641350" y="37904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
        <p:nvSpPr>
          <p:cNvPr id="2" name="矩形 1"/>
          <p:cNvSpPr/>
          <p:nvPr/>
        </p:nvSpPr>
        <p:spPr>
          <a:xfrm>
            <a:off x="1037579" y="2968316"/>
            <a:ext cx="3310586" cy="369332"/>
          </a:xfrm>
          <a:prstGeom prst="rect">
            <a:avLst/>
          </a:prstGeom>
        </p:spPr>
        <p:txBody>
          <a:bodyPr wrap="none">
            <a:spAutoFit/>
          </a:bodyPr>
          <a:lstStyle/>
          <a:p>
            <a:r>
              <a:rPr lang="en-US" altLang="zh-CN" dirty="0">
                <a:latin typeface="Times New Roman" panose="02020603050405020304" pitchFamily="18" charset="0"/>
                <a:cs typeface="黑体" panose="02010609060101010101" pitchFamily="49" charset="-122"/>
              </a:rPr>
              <a:t>G[S]: S</a:t>
            </a:r>
            <a:r>
              <a:rPr lang="en-US" altLang="zh-CN" dirty="0">
                <a:latin typeface="Times New Roman" panose="02020603050405020304" pitchFamily="18" charset="0"/>
              </a:rPr>
              <a:t>→AB  A→0A|0  B→1B|1</a:t>
            </a:r>
            <a:endParaRPr lang="zh-CN" altLang="en-US" dirty="0"/>
          </a:p>
        </p:txBody>
      </p:sp>
      <p:sp>
        <p:nvSpPr>
          <p:cNvPr id="3" name="矩形 2"/>
          <p:cNvSpPr/>
          <p:nvPr/>
        </p:nvSpPr>
        <p:spPr>
          <a:xfrm>
            <a:off x="705789" y="3701069"/>
            <a:ext cx="3974165" cy="438582"/>
          </a:xfrm>
          <a:prstGeom prst="rect">
            <a:avLst/>
          </a:prstGeom>
        </p:spPr>
        <p:txBody>
          <a:bodyPr wrap="none">
            <a:spAutoFit/>
          </a:bodyPr>
          <a:lstStyle/>
          <a:p>
            <a:pPr indent="266700" algn="just">
              <a:lnSpc>
                <a:spcPct val="125000"/>
              </a:lnSpc>
              <a:spcAft>
                <a:spcPts val="0"/>
              </a:spcAft>
            </a:pPr>
            <a:r>
              <a:rPr lang="zh-CN" altLang="zh-CN" kern="100" dirty="0">
                <a:latin typeface="Times New Roman" panose="02020603050405020304" pitchFamily="18" charset="0"/>
                <a:cs typeface="黑体" panose="02010609060101010101" pitchFamily="49" charset="-122"/>
              </a:rPr>
              <a:t>方法二：</a:t>
            </a:r>
            <a:r>
              <a:rPr lang="en-US" altLang="zh-CN" kern="100" dirty="0">
                <a:latin typeface="Times New Roman" panose="02020603050405020304" pitchFamily="18" charset="0"/>
                <a:cs typeface="黑体" panose="02010609060101010101" pitchFamily="49" charset="-122"/>
              </a:rPr>
              <a:t>G[S]: S</a:t>
            </a:r>
            <a:r>
              <a:rPr lang="en-US" altLang="zh-CN" kern="100" dirty="0">
                <a:latin typeface="Times New Roman" panose="02020603050405020304" pitchFamily="18" charset="0"/>
                <a:cs typeface="Times New Roman" panose="02020603050405020304" pitchFamily="18" charset="0"/>
              </a:rPr>
              <a:t>→0S  S→S1  S→01</a:t>
            </a:r>
            <a:endParaRPr lang="zh-CN" altLang="zh-CN" kern="100" dirty="0">
              <a:latin typeface="Times New Roman" panose="02020603050405020304" pitchFamily="18" charset="0"/>
              <a:cs typeface="黑体" panose="02010609060101010101" pitchFamily="49" charset="-122"/>
            </a:endParaRPr>
          </a:p>
        </p:txBody>
      </p:sp>
    </p:spTree>
    <p:extLst>
      <p:ext uri="{BB962C8B-B14F-4D97-AF65-F5344CB8AC3E}">
        <p14:creationId xmlns:p14="http://schemas.microsoft.com/office/powerpoint/2010/main" val="3047365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EFC047BD-B9B8-41FE-9585-B5FF318E113C}" type="slidenum">
              <a:rPr lang="zh-CN" altLang="en-US" smtClean="0"/>
              <a:pPr>
                <a:defRPr/>
              </a:pPr>
              <a:t>58</a:t>
            </a:fld>
            <a:endParaRPr lang="zh-CN" altLang="en-US"/>
          </a:p>
        </p:txBody>
      </p:sp>
      <p:sp>
        <p:nvSpPr>
          <p:cNvPr id="5" name="Text Box 5"/>
          <p:cNvSpPr txBox="1">
            <a:spLocks noChangeArrowheads="1"/>
          </p:cNvSpPr>
          <p:nvPr/>
        </p:nvSpPr>
        <p:spPr bwMode="auto">
          <a:xfrm>
            <a:off x="1139764" y="2539028"/>
            <a:ext cx="892787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50000"/>
              </a:spcBef>
              <a:buClrTx/>
              <a:buSzTx/>
              <a:buNone/>
            </a:pPr>
            <a:r>
              <a:rPr lang="zh-CN" altLang="en-US" sz="2400" b="1" dirty="0">
                <a:solidFill>
                  <a:srgbClr val="FFC000"/>
                </a:solidFill>
                <a:ea typeface="宋体" panose="02010600030101010101" pitchFamily="2" charset="-122"/>
              </a:rPr>
              <a:t>如果有两个文法</a:t>
            </a:r>
            <a:r>
              <a:rPr lang="en-US" altLang="zh-CN" sz="2400" b="1" dirty="0">
                <a:solidFill>
                  <a:srgbClr val="FFC000"/>
                </a:solidFill>
                <a:ea typeface="宋体" panose="02010600030101010101" pitchFamily="2" charset="-122"/>
              </a:rPr>
              <a:t>G1</a:t>
            </a:r>
            <a:r>
              <a:rPr lang="zh-CN" altLang="en-US" sz="2400" b="1" dirty="0">
                <a:solidFill>
                  <a:srgbClr val="FFC000"/>
                </a:solidFill>
                <a:ea typeface="宋体" panose="02010600030101010101" pitchFamily="2" charset="-122"/>
              </a:rPr>
              <a:t>和</a:t>
            </a:r>
            <a:r>
              <a:rPr lang="en-US" altLang="zh-CN" sz="2400" b="1" dirty="0">
                <a:solidFill>
                  <a:srgbClr val="FFC000"/>
                </a:solidFill>
                <a:ea typeface="宋体" panose="02010600030101010101" pitchFamily="2" charset="-122"/>
              </a:rPr>
              <a:t>G2</a:t>
            </a:r>
            <a:r>
              <a:rPr lang="zh-CN" altLang="en-US" sz="2400" b="1" dirty="0">
                <a:solidFill>
                  <a:srgbClr val="FFC000"/>
                </a:solidFill>
                <a:ea typeface="宋体" panose="02010600030101010101" pitchFamily="2" charset="-122"/>
              </a:rPr>
              <a:t>，如果它们的规则不完全相同，但所描述的语言完全相同，即</a:t>
            </a:r>
            <a:r>
              <a:rPr lang="en-US" altLang="zh-CN" sz="2400" b="1" dirty="0">
                <a:solidFill>
                  <a:srgbClr val="FFC000"/>
                </a:solidFill>
                <a:ea typeface="宋体" panose="02010600030101010101" pitchFamily="2" charset="-122"/>
              </a:rPr>
              <a:t>L(G1) = L(G2)</a:t>
            </a:r>
            <a:r>
              <a:rPr lang="zh-CN" altLang="en-US" sz="2400" b="1" dirty="0">
                <a:solidFill>
                  <a:srgbClr val="FFC000"/>
                </a:solidFill>
                <a:ea typeface="宋体" panose="02010600030101010101" pitchFamily="2" charset="-122"/>
              </a:rPr>
              <a:t>，则称这两个文法是等价的。</a:t>
            </a:r>
          </a:p>
        </p:txBody>
      </p:sp>
      <p:sp>
        <p:nvSpPr>
          <p:cNvPr id="2" name="矩形 1"/>
          <p:cNvSpPr/>
          <p:nvPr/>
        </p:nvSpPr>
        <p:spPr>
          <a:xfrm>
            <a:off x="1283854" y="4613913"/>
            <a:ext cx="6096000" cy="646331"/>
          </a:xfrm>
          <a:prstGeom prst="rect">
            <a:avLst/>
          </a:prstGeom>
        </p:spPr>
        <p:txBody>
          <a:bodyPr>
            <a:spAutoFit/>
          </a:bodyPr>
          <a:lstStyle/>
          <a:p>
            <a:r>
              <a:rPr lang="zh-CN" altLang="en-US" b="0" i="0" dirty="0" smtClean="0">
                <a:solidFill>
                  <a:srgbClr val="333333"/>
                </a:solidFill>
                <a:effectLst/>
                <a:latin typeface="Arial" panose="020B0604020202020204" pitchFamily="34" charset="0"/>
              </a:rPr>
              <a:t>判断题</a:t>
            </a:r>
            <a:endParaRPr lang="en-US" altLang="zh-CN" b="0" i="0" dirty="0" smtClean="0">
              <a:solidFill>
                <a:srgbClr val="333333"/>
              </a:solidFill>
              <a:effectLst/>
              <a:latin typeface="Arial" panose="020B0604020202020204" pitchFamily="34" charset="0"/>
            </a:endParaRPr>
          </a:p>
          <a:p>
            <a:r>
              <a:rPr lang="zh-CN" altLang="en-US" b="0" i="0" dirty="0" smtClean="0">
                <a:solidFill>
                  <a:srgbClr val="666666"/>
                </a:solidFill>
                <a:effectLst/>
                <a:latin typeface="宋体" panose="02010600030101010101" pitchFamily="2" charset="-122"/>
                <a:ea typeface="宋体" panose="02010600030101010101" pitchFamily="2" charset="-122"/>
              </a:rPr>
              <a:t>一个语言可以有多个文法来描述。</a:t>
            </a:r>
            <a:endParaRPr lang="zh-CN" altLang="en-US" b="0" i="0" dirty="0">
              <a:solidFill>
                <a:srgbClr val="666666"/>
              </a:solidFill>
              <a:effectLst/>
              <a:latin typeface="Arial" panose="020B0604020202020204" pitchFamily="34" charset="0"/>
            </a:endParaRPr>
          </a:p>
        </p:txBody>
      </p:sp>
    </p:spTree>
    <p:extLst>
      <p:ext uri="{BB962C8B-B14F-4D97-AF65-F5344CB8AC3E}">
        <p14:creationId xmlns:p14="http://schemas.microsoft.com/office/powerpoint/2010/main" val="3372065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59</a:t>
            </a:fld>
            <a:endParaRPr lang="zh-CN" altLang="en-US" dirty="0">
              <a:solidFill>
                <a:prstClr val="black">
                  <a:tint val="75000"/>
                </a:prstClr>
              </a:solidFill>
            </a:endParaRPr>
          </a:p>
        </p:txBody>
      </p:sp>
      <p:sp>
        <p:nvSpPr>
          <p:cNvPr id="3" name="矩形 2"/>
          <p:cNvSpPr/>
          <p:nvPr/>
        </p:nvSpPr>
        <p:spPr>
          <a:xfrm>
            <a:off x="1336964" y="1130503"/>
            <a:ext cx="8918250" cy="1938992"/>
          </a:xfrm>
          <a:prstGeom prst="rect">
            <a:avLst/>
          </a:prstGeom>
        </p:spPr>
        <p:txBody>
          <a:bodyPr wrap="square">
            <a:spAutoFit/>
          </a:bodyPr>
          <a:lstStyle/>
          <a:p>
            <a:r>
              <a:rPr lang="zh-CN" altLang="en-US" sz="2000" b="1" dirty="0"/>
              <a:t>试分别构造产生下列语言的文法：</a:t>
            </a:r>
            <a:endParaRPr lang="zh-CN" altLang="en-US" sz="2000" dirty="0"/>
          </a:p>
          <a:p>
            <a:r>
              <a:rPr lang="zh-CN" altLang="en-US" sz="2000" b="1" dirty="0"/>
              <a:t>        （</a:t>
            </a:r>
            <a:r>
              <a:rPr lang="en-US" altLang="zh-CN" sz="2000" b="1" dirty="0"/>
              <a:t>1</a:t>
            </a:r>
            <a:r>
              <a:rPr lang="zh-CN" altLang="en-US" sz="2000" b="1" dirty="0"/>
              <a:t>）</a:t>
            </a:r>
            <a:r>
              <a:rPr lang="en-US" altLang="zh-CN" sz="2000" b="1" dirty="0"/>
              <a:t>{ </a:t>
            </a:r>
            <a:r>
              <a:rPr lang="en-US" altLang="zh-CN" sz="2000" b="1" dirty="0" err="1"/>
              <a:t>ab</a:t>
            </a:r>
            <a:r>
              <a:rPr lang="en-US" altLang="zh-CN" sz="2000" b="1" baseline="30000" dirty="0" err="1"/>
              <a:t>n</a:t>
            </a:r>
            <a:r>
              <a:rPr lang="en-US" altLang="zh-CN" sz="2000" b="1" dirty="0" err="1"/>
              <a:t>a</a:t>
            </a:r>
            <a:r>
              <a:rPr lang="en-US" altLang="zh-CN" sz="2000" b="1" dirty="0"/>
              <a:t> | n=0</a:t>
            </a:r>
            <a:r>
              <a:rPr lang="zh-CN" altLang="en-US" sz="2000" b="1" dirty="0"/>
              <a:t>，</a:t>
            </a:r>
            <a:r>
              <a:rPr lang="en-US" altLang="zh-CN" sz="2000" b="1" dirty="0"/>
              <a:t>1</a:t>
            </a:r>
            <a:r>
              <a:rPr lang="zh-CN" altLang="en-US" sz="2000" b="1" dirty="0"/>
              <a:t>，</a:t>
            </a:r>
            <a:r>
              <a:rPr lang="en-US" altLang="zh-CN" sz="2000" b="1" dirty="0"/>
              <a:t>2</a:t>
            </a:r>
            <a:r>
              <a:rPr lang="zh-CN" altLang="en-US" sz="2000" b="1" dirty="0"/>
              <a:t>，</a:t>
            </a:r>
            <a:r>
              <a:rPr lang="en-US" altLang="zh-CN" sz="2000" b="1" dirty="0"/>
              <a:t>3</a:t>
            </a:r>
            <a:r>
              <a:rPr lang="en-US" altLang="zh-CN" sz="2000" b="1" dirty="0">
                <a:latin typeface="Arial" panose="020B0604020202020204" pitchFamily="34" charset="0"/>
              </a:rPr>
              <a:t>……</a:t>
            </a:r>
            <a:r>
              <a:rPr lang="en-US" altLang="zh-CN" sz="2000" b="1" dirty="0"/>
              <a:t>}</a:t>
            </a:r>
            <a:endParaRPr lang="en-US" altLang="zh-CN" sz="2000" dirty="0"/>
          </a:p>
          <a:p>
            <a:r>
              <a:rPr lang="en-US" altLang="zh-CN" sz="2000" b="1" dirty="0"/>
              <a:t>        </a:t>
            </a:r>
            <a:r>
              <a:rPr lang="zh-CN" altLang="en-US" sz="2000" b="1" dirty="0" smtClean="0"/>
              <a:t>（</a:t>
            </a:r>
            <a:r>
              <a:rPr lang="en-US" altLang="zh-CN" sz="2000" b="1" dirty="0" smtClean="0"/>
              <a:t>2</a:t>
            </a:r>
            <a:r>
              <a:rPr lang="zh-CN" altLang="en-US" sz="2000" b="1" dirty="0" smtClean="0"/>
              <a:t>）</a:t>
            </a:r>
            <a:r>
              <a:rPr lang="en-US" altLang="zh-CN" sz="2000" b="1" dirty="0"/>
              <a:t>{ </a:t>
            </a:r>
            <a:r>
              <a:rPr lang="en-US" altLang="zh-CN" sz="2000" b="1" dirty="0" err="1"/>
              <a:t>aba</a:t>
            </a:r>
            <a:r>
              <a:rPr lang="en-US" altLang="zh-CN" sz="2000" b="1" baseline="30000" dirty="0" err="1"/>
              <a:t>n</a:t>
            </a:r>
            <a:r>
              <a:rPr lang="en-US" altLang="zh-CN" sz="2000" b="1" dirty="0"/>
              <a:t> | n≥1}</a:t>
            </a:r>
            <a:endParaRPr lang="en-US" altLang="zh-CN" sz="2000" dirty="0"/>
          </a:p>
          <a:p>
            <a:r>
              <a:rPr lang="en-US" altLang="zh-CN" sz="2000" b="1" dirty="0"/>
              <a:t>        </a:t>
            </a:r>
            <a:r>
              <a:rPr lang="zh-CN" altLang="en-US" sz="2000" b="1" dirty="0" smtClean="0"/>
              <a:t>（</a:t>
            </a:r>
            <a:r>
              <a:rPr lang="en-US" altLang="zh-CN" sz="2000" b="1" dirty="0" smtClean="0"/>
              <a:t>3</a:t>
            </a:r>
            <a:r>
              <a:rPr lang="zh-CN" altLang="en-US" sz="2000" b="1" dirty="0" smtClean="0"/>
              <a:t>）</a:t>
            </a:r>
            <a:r>
              <a:rPr lang="en-US" altLang="zh-CN" sz="2000" b="1" dirty="0"/>
              <a:t>{ </a:t>
            </a:r>
            <a:r>
              <a:rPr lang="en-US" altLang="zh-CN" sz="2000" b="1" dirty="0" err="1"/>
              <a:t>a</a:t>
            </a:r>
            <a:r>
              <a:rPr lang="en-US" altLang="zh-CN" sz="2000" b="1" baseline="30000" dirty="0" err="1"/>
              <a:t>n</a:t>
            </a:r>
            <a:r>
              <a:rPr lang="en-US" altLang="zh-CN" sz="2000" b="1" dirty="0" err="1"/>
              <a:t>b</a:t>
            </a:r>
            <a:r>
              <a:rPr lang="en-US" altLang="zh-CN" sz="2000" b="1" baseline="30000" dirty="0" err="1"/>
              <a:t>m</a:t>
            </a:r>
            <a:r>
              <a:rPr lang="en-US" altLang="zh-CN" sz="2000" b="1" dirty="0" err="1"/>
              <a:t>c</a:t>
            </a:r>
            <a:r>
              <a:rPr lang="en-US" altLang="zh-CN" sz="2000" b="1" baseline="30000" dirty="0" err="1"/>
              <a:t>p</a:t>
            </a:r>
            <a:r>
              <a:rPr lang="en-US" altLang="zh-CN" sz="2000" b="1" dirty="0"/>
              <a:t> | n</a:t>
            </a:r>
            <a:r>
              <a:rPr lang="zh-CN" altLang="en-US" sz="2000" b="1" dirty="0"/>
              <a:t>，</a:t>
            </a:r>
            <a:r>
              <a:rPr lang="en-US" altLang="zh-CN" sz="2000" b="1" dirty="0"/>
              <a:t>m</a:t>
            </a:r>
            <a:r>
              <a:rPr lang="zh-CN" altLang="en-US" sz="2000" b="1" dirty="0"/>
              <a:t>，</a:t>
            </a:r>
            <a:r>
              <a:rPr lang="en-US" altLang="zh-CN" sz="2000" b="1" dirty="0"/>
              <a:t>p≥0</a:t>
            </a:r>
            <a:r>
              <a:rPr lang="en-US" altLang="zh-CN" sz="2000" b="1" dirty="0" smtClean="0"/>
              <a:t>}</a:t>
            </a:r>
          </a:p>
          <a:p>
            <a:r>
              <a:rPr lang="zh-CN" altLang="en-US" sz="2000" b="1" dirty="0" smtClean="0"/>
              <a:t>       （</a:t>
            </a:r>
            <a:r>
              <a:rPr lang="en-US" altLang="zh-CN" sz="2000" b="1" dirty="0" smtClean="0"/>
              <a:t>4</a:t>
            </a:r>
            <a:r>
              <a:rPr lang="zh-CN" altLang="en-US" sz="2000" b="1" dirty="0" smtClean="0"/>
              <a:t>）</a:t>
            </a:r>
            <a:r>
              <a:rPr lang="zh-CN" altLang="en-US" sz="2000" b="1" dirty="0"/>
              <a:t>写一个文法使其语言为</a:t>
            </a:r>
            <a:r>
              <a:rPr lang="en-US" altLang="zh-CN" sz="2000" b="1" dirty="0"/>
              <a:t>L(G)={</a:t>
            </a:r>
            <a:r>
              <a:rPr lang="en-US" altLang="zh-CN" sz="2000" b="1" dirty="0" err="1"/>
              <a:t>a</a:t>
            </a:r>
            <a:r>
              <a:rPr lang="en-US" altLang="zh-CN" sz="2000" b="1" baseline="30000" dirty="0" err="1"/>
              <a:t>m</a:t>
            </a:r>
            <a:r>
              <a:rPr lang="en-US" altLang="zh-CN" sz="2000" b="1" dirty="0" err="1"/>
              <a:t>b</a:t>
            </a:r>
            <a:r>
              <a:rPr lang="en-US" altLang="zh-CN" sz="2000" b="1" baseline="30000" dirty="0" err="1"/>
              <a:t>n</a:t>
            </a:r>
            <a:r>
              <a:rPr lang="en-US" altLang="zh-CN" sz="2000" b="1" dirty="0" err="1"/>
              <a:t>c</a:t>
            </a:r>
            <a:r>
              <a:rPr lang="en-US" altLang="zh-CN" sz="2000" b="1" baseline="30000" dirty="0" err="1"/>
              <a:t>n</a:t>
            </a:r>
            <a:r>
              <a:rPr lang="en-US" altLang="zh-CN" sz="2000" b="1" dirty="0"/>
              <a:t> | m</a:t>
            </a:r>
            <a:r>
              <a:rPr lang="zh-CN" altLang="en-US" sz="2000" b="1" dirty="0"/>
              <a:t>为奇数，</a:t>
            </a:r>
            <a:r>
              <a:rPr lang="en-US" altLang="zh-CN" sz="2000" b="1" dirty="0"/>
              <a:t>n</a:t>
            </a:r>
            <a:r>
              <a:rPr lang="zh-CN" altLang="en-US" sz="2000" b="1" dirty="0"/>
              <a:t>为偶数且</a:t>
            </a:r>
            <a:r>
              <a:rPr lang="en-US" altLang="zh-CN" sz="2000" b="1" dirty="0"/>
              <a:t>n&gt;0}</a:t>
            </a:r>
          </a:p>
          <a:p>
            <a:endParaRPr lang="en-US" altLang="zh-CN" sz="2000" b="1" dirty="0"/>
          </a:p>
        </p:txBody>
      </p:sp>
      <p:sp>
        <p:nvSpPr>
          <p:cNvPr id="5" name="Rectangle 3"/>
          <p:cNvSpPr txBox="1">
            <a:spLocks/>
          </p:cNvSpPr>
          <p:nvPr/>
        </p:nvSpPr>
        <p:spPr>
          <a:xfrm>
            <a:off x="1336964" y="3758334"/>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3200" dirty="0" smtClean="0"/>
              <a:t>要使一个文法</a:t>
            </a:r>
            <a:r>
              <a:rPr lang="en-US" altLang="zh-CN" sz="3200" dirty="0" smtClean="0"/>
              <a:t>G</a:t>
            </a:r>
            <a:r>
              <a:rPr lang="zh-CN" altLang="en-US" sz="3200" dirty="0" smtClean="0"/>
              <a:t>能正确描述相应语言</a:t>
            </a:r>
            <a:r>
              <a:rPr lang="en-US" altLang="zh-CN" sz="3200" dirty="0" smtClean="0"/>
              <a:t>L(G)</a:t>
            </a:r>
            <a:r>
              <a:rPr lang="zh-CN" altLang="en-US" sz="3200" dirty="0" smtClean="0"/>
              <a:t>必须保证</a:t>
            </a:r>
            <a:r>
              <a:rPr lang="en-US" altLang="zh-CN" sz="3200" dirty="0" smtClean="0"/>
              <a:t>:</a:t>
            </a:r>
          </a:p>
          <a:p>
            <a:r>
              <a:rPr lang="zh-CN" altLang="en-US" b="1" dirty="0" smtClean="0">
                <a:solidFill>
                  <a:srgbClr val="FFC000"/>
                </a:solidFill>
              </a:rPr>
              <a:t>由文法</a:t>
            </a:r>
            <a:r>
              <a:rPr lang="en-US" altLang="zh-CN" b="1" dirty="0" smtClean="0">
                <a:solidFill>
                  <a:srgbClr val="FFC000"/>
                </a:solidFill>
              </a:rPr>
              <a:t>G</a:t>
            </a:r>
            <a:r>
              <a:rPr lang="zh-CN" altLang="en-US" b="1" dirty="0" smtClean="0">
                <a:solidFill>
                  <a:srgbClr val="FFC000"/>
                </a:solidFill>
              </a:rPr>
              <a:t>产生的每个句子都在</a:t>
            </a:r>
            <a:r>
              <a:rPr lang="en-US" altLang="zh-CN" b="1" dirty="0" smtClean="0">
                <a:solidFill>
                  <a:srgbClr val="FFC000"/>
                </a:solidFill>
              </a:rPr>
              <a:t>L(G)</a:t>
            </a:r>
            <a:r>
              <a:rPr lang="zh-CN" altLang="en-US" b="1" dirty="0" smtClean="0">
                <a:solidFill>
                  <a:srgbClr val="FFC000"/>
                </a:solidFill>
              </a:rPr>
              <a:t>中，</a:t>
            </a:r>
          </a:p>
          <a:p>
            <a:r>
              <a:rPr lang="zh-CN" altLang="en-US" b="1" dirty="0" smtClean="0">
                <a:solidFill>
                  <a:srgbClr val="FFC000"/>
                </a:solidFill>
              </a:rPr>
              <a:t>在语言</a:t>
            </a:r>
            <a:r>
              <a:rPr lang="en-US" altLang="zh-CN" b="1" dirty="0" smtClean="0">
                <a:solidFill>
                  <a:srgbClr val="FFC000"/>
                </a:solidFill>
              </a:rPr>
              <a:t>L(G)</a:t>
            </a:r>
            <a:r>
              <a:rPr lang="zh-CN" altLang="en-US" b="1" dirty="0" smtClean="0">
                <a:solidFill>
                  <a:srgbClr val="FFC000"/>
                </a:solidFill>
              </a:rPr>
              <a:t>中的每个符号串都能由</a:t>
            </a:r>
            <a:r>
              <a:rPr lang="en-US" altLang="zh-CN" b="1" dirty="0" smtClean="0">
                <a:solidFill>
                  <a:srgbClr val="FFC000"/>
                </a:solidFill>
              </a:rPr>
              <a:t>G</a:t>
            </a:r>
            <a:r>
              <a:rPr lang="zh-CN" altLang="en-US" b="1" dirty="0" smtClean="0">
                <a:solidFill>
                  <a:srgbClr val="FFC000"/>
                </a:solidFill>
              </a:rPr>
              <a:t>产生</a:t>
            </a:r>
          </a:p>
        </p:txBody>
      </p:sp>
    </p:spTree>
    <p:extLst>
      <p:ext uri="{BB962C8B-B14F-4D97-AF65-F5344CB8AC3E}">
        <p14:creationId xmlns:p14="http://schemas.microsoft.com/office/powerpoint/2010/main" val="3299876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pPr>
              <a:defRPr/>
            </a:pPr>
            <a:fld id="{EFC047BD-B9B8-41FE-9585-B5FF318E113C}" type="slidenum">
              <a:rPr lang="zh-CN" altLang="en-US" smtClean="0"/>
              <a:pPr>
                <a:defRPr/>
              </a:pPr>
              <a:t>6</a:t>
            </a:fld>
            <a:endParaRPr lang="zh-CN" altLang="en-US"/>
          </a:p>
        </p:txBody>
      </p:sp>
      <p:sp>
        <p:nvSpPr>
          <p:cNvPr id="10" name="Text Box 7"/>
          <p:cNvSpPr txBox="1">
            <a:spLocks noChangeArrowheads="1"/>
          </p:cNvSpPr>
          <p:nvPr/>
        </p:nvSpPr>
        <p:spPr bwMode="auto">
          <a:xfrm>
            <a:off x="1903354" y="1182371"/>
            <a:ext cx="1154113" cy="415925"/>
          </a:xfrm>
          <a:prstGeom prst="rect">
            <a:avLst/>
          </a:prstGeom>
          <a:noFill/>
          <a:ln w="19050"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algn="ctr" eaLnBrk="1" fontAlgn="t" hangingPunct="1">
              <a:spcBef>
                <a:spcPct val="50000"/>
              </a:spcBef>
              <a:buFontTx/>
              <a:buNone/>
            </a:pPr>
            <a:r>
              <a:rPr lang="zh-CN" altLang="en-US" b="1" dirty="0">
                <a:latin typeface="Tahoma" panose="020B0604030504040204" pitchFamily="34" charset="0"/>
                <a:ea typeface="黑体" panose="02010609060101010101" pitchFamily="49" charset="-122"/>
              </a:rPr>
              <a:t>源程序</a:t>
            </a:r>
          </a:p>
        </p:txBody>
      </p:sp>
      <p:sp>
        <p:nvSpPr>
          <p:cNvPr id="11" name="Text Box 8"/>
          <p:cNvSpPr txBox="1">
            <a:spLocks noChangeArrowheads="1"/>
          </p:cNvSpPr>
          <p:nvPr/>
        </p:nvSpPr>
        <p:spPr bwMode="auto">
          <a:xfrm>
            <a:off x="5204505" y="1182371"/>
            <a:ext cx="1368425" cy="415925"/>
          </a:xfrm>
          <a:prstGeom prst="rect">
            <a:avLst/>
          </a:prstGeom>
          <a:noFill/>
          <a:ln w="19050"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algn="ctr" eaLnBrk="1" fontAlgn="t" hangingPunct="1">
              <a:spcBef>
                <a:spcPct val="50000"/>
              </a:spcBef>
              <a:buFontTx/>
              <a:buNone/>
            </a:pPr>
            <a:r>
              <a:rPr lang="zh-CN" altLang="en-US" b="1" dirty="0">
                <a:solidFill>
                  <a:srgbClr val="C00000"/>
                </a:solidFill>
                <a:latin typeface="Tahoma" panose="020B0604030504040204" pitchFamily="34" charset="0"/>
                <a:ea typeface="黑体" panose="02010609060101010101" pitchFamily="49" charset="-122"/>
              </a:rPr>
              <a:t>编译程序</a:t>
            </a:r>
          </a:p>
        </p:txBody>
      </p:sp>
      <p:sp>
        <p:nvSpPr>
          <p:cNvPr id="12" name="Text Box 9"/>
          <p:cNvSpPr txBox="1">
            <a:spLocks noChangeArrowheads="1"/>
          </p:cNvSpPr>
          <p:nvPr/>
        </p:nvSpPr>
        <p:spPr bwMode="auto">
          <a:xfrm>
            <a:off x="8595462" y="1185547"/>
            <a:ext cx="1671636" cy="415925"/>
          </a:xfrm>
          <a:prstGeom prst="rect">
            <a:avLst/>
          </a:prstGeom>
          <a:noFill/>
          <a:ln w="19050"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Font typeface="Arial" panose="020B0604020202020204" pitchFamily="34" charset="0"/>
              <a:buChar char="•"/>
              <a:defRPr sz="2000">
                <a:solidFill>
                  <a:schemeClr val="tx1"/>
                </a:solidFill>
                <a:latin typeface="经典特宋简"/>
                <a:ea typeface="经典特宋简"/>
                <a:cs typeface="经典特宋简"/>
              </a:defRPr>
            </a:lvl1pPr>
            <a:lvl2pPr marL="742950" indent="-285750">
              <a:spcBef>
                <a:spcPct val="20000"/>
              </a:spcBef>
              <a:buFont typeface="Arial" panose="020B0604020202020204" pitchFamily="34" charset="0"/>
              <a:buChar char="–"/>
              <a:defRPr sz="2800">
                <a:solidFill>
                  <a:schemeClr val="tx1"/>
                </a:solidFill>
                <a:latin typeface="华文细黑" panose="02010600040101010101" pitchFamily="2" charset="-122"/>
                <a:ea typeface="经典特宋简"/>
                <a:cs typeface="经典特宋简"/>
              </a:defRPr>
            </a:lvl2pPr>
            <a:lvl3pPr marL="1143000" indent="-228600">
              <a:spcBef>
                <a:spcPct val="20000"/>
              </a:spcBef>
              <a:buFont typeface="Arial" panose="020B0604020202020204" pitchFamily="34" charset="0"/>
              <a:buChar char="•"/>
              <a:defRPr sz="2400">
                <a:solidFill>
                  <a:schemeClr val="tx1"/>
                </a:solidFill>
                <a:latin typeface="华文细黑" panose="02010600040101010101" pitchFamily="2" charset="-122"/>
                <a:ea typeface="经典特宋简"/>
                <a:cs typeface="经典特宋简"/>
              </a:defRPr>
            </a:lvl3pPr>
            <a:lvl4pPr marL="16002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4pPr>
            <a:lvl5pPr marL="2057400" indent="-228600">
              <a:spcBef>
                <a:spcPct val="20000"/>
              </a:spcBef>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华文细黑" panose="02010600040101010101" pitchFamily="2" charset="-122"/>
                <a:ea typeface="经典特宋简"/>
                <a:cs typeface="经典特宋简"/>
              </a:defRPr>
            </a:lvl9pPr>
          </a:lstStyle>
          <a:p>
            <a:pPr algn="ctr" eaLnBrk="1" fontAlgn="t" hangingPunct="1">
              <a:spcBef>
                <a:spcPct val="50000"/>
              </a:spcBef>
              <a:buFontTx/>
              <a:buNone/>
            </a:pPr>
            <a:r>
              <a:rPr lang="zh-CN" altLang="en-US" b="1" dirty="0" smtClean="0">
                <a:latin typeface="Tahoma" panose="020B0604030504040204" pitchFamily="34" charset="0"/>
                <a:ea typeface="黑体" panose="02010609060101010101" pitchFamily="49" charset="-122"/>
              </a:rPr>
              <a:t>目标程序</a:t>
            </a:r>
            <a:endParaRPr lang="zh-CN" altLang="en-US" b="1" dirty="0">
              <a:latin typeface="Tahoma" panose="020B0604030504040204" pitchFamily="34" charset="0"/>
              <a:ea typeface="黑体" panose="02010609060101010101" pitchFamily="49" charset="-122"/>
            </a:endParaRPr>
          </a:p>
        </p:txBody>
      </p:sp>
      <p:sp>
        <p:nvSpPr>
          <p:cNvPr id="13" name="Line 10"/>
          <p:cNvSpPr>
            <a:spLocks noChangeShapeType="1"/>
          </p:cNvSpPr>
          <p:nvPr/>
        </p:nvSpPr>
        <p:spPr bwMode="auto">
          <a:xfrm>
            <a:off x="6705600" y="1390334"/>
            <a:ext cx="1713946" cy="0"/>
          </a:xfrm>
          <a:prstGeom prst="line">
            <a:avLst/>
          </a:prstGeom>
          <a:noFill/>
          <a:ln w="9525">
            <a:solidFill>
              <a:schemeClr val="tx1"/>
            </a:solidFill>
            <a:round/>
            <a:headEnd/>
            <a:tailEnd type="stealth" w="lg" len="lg"/>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14" name="Line 11"/>
          <p:cNvSpPr>
            <a:spLocks noChangeShapeType="1"/>
          </p:cNvSpPr>
          <p:nvPr/>
        </p:nvSpPr>
        <p:spPr bwMode="auto">
          <a:xfrm>
            <a:off x="3332480" y="1390334"/>
            <a:ext cx="1747519" cy="0"/>
          </a:xfrm>
          <a:prstGeom prst="line">
            <a:avLst/>
          </a:prstGeom>
          <a:noFill/>
          <a:ln w="9525">
            <a:solidFill>
              <a:schemeClr val="tx1"/>
            </a:solidFill>
            <a:round/>
            <a:headEnd/>
            <a:tailEnd type="stealth" w="lg" len="lg"/>
          </a:ln>
          <a:extLst>
            <a:ext uri="{909E8E84-426E-40DD-AFC4-6F175D3DCCD1}">
              <a14:hiddenFill xmlns:a14="http://schemas.microsoft.com/office/drawing/2010/main">
                <a:noFill/>
              </a14:hiddenFill>
            </a:ext>
          </a:extLst>
        </p:spPr>
        <p:txBody>
          <a:bodyPr wrap="square">
            <a:spAutoFit/>
          </a:bodyPr>
          <a:lstStyle/>
          <a:p>
            <a:endParaRPr lang="zh-CN" altLang="en-US"/>
          </a:p>
        </p:txBody>
      </p:sp>
      <p:pic>
        <p:nvPicPr>
          <p:cNvPr id="15" name="图片 14"/>
          <p:cNvPicPr>
            <a:picLocks noChangeAspect="1"/>
          </p:cNvPicPr>
          <p:nvPr/>
        </p:nvPicPr>
        <p:blipFill>
          <a:blip r:embed="rId3"/>
          <a:stretch>
            <a:fillRect/>
          </a:stretch>
        </p:blipFill>
        <p:spPr>
          <a:xfrm>
            <a:off x="1822767" y="2495053"/>
            <a:ext cx="1824298" cy="2790102"/>
          </a:xfrm>
          <a:prstGeom prst="rect">
            <a:avLst/>
          </a:prstGeom>
        </p:spPr>
      </p:pic>
      <p:sp>
        <p:nvSpPr>
          <p:cNvPr id="17" name="文本框 16"/>
          <p:cNvSpPr txBox="1"/>
          <p:nvPr/>
        </p:nvSpPr>
        <p:spPr>
          <a:xfrm>
            <a:off x="3941387" y="2716518"/>
            <a:ext cx="6325711" cy="461665"/>
          </a:xfrm>
          <a:prstGeom prst="rect">
            <a:avLst/>
          </a:prstGeom>
          <a:noFill/>
        </p:spPr>
        <p:txBody>
          <a:bodyPr wrap="square" rtlCol="0">
            <a:spAutoFit/>
          </a:bodyPr>
          <a:lstStyle/>
          <a:p>
            <a:r>
              <a:rPr lang="zh-CN" altLang="zh-CN" sz="2400" dirty="0"/>
              <a:t>如何确切地描述或</a:t>
            </a:r>
            <a:r>
              <a:rPr lang="zh-CN" altLang="zh-CN" sz="2400" dirty="0" smtClean="0"/>
              <a:t>定义高级程序设计语言</a:t>
            </a:r>
            <a:r>
              <a:rPr lang="en-US" altLang="zh-CN" sz="2400" dirty="0" smtClean="0"/>
              <a:t>????</a:t>
            </a:r>
            <a:endParaRPr lang="zh-CN" altLang="en-US" sz="2400" dirty="0"/>
          </a:p>
        </p:txBody>
      </p:sp>
      <p:sp>
        <p:nvSpPr>
          <p:cNvPr id="18" name="矩形 17"/>
          <p:cNvSpPr/>
          <p:nvPr/>
        </p:nvSpPr>
        <p:spPr>
          <a:xfrm>
            <a:off x="4062577" y="3890104"/>
            <a:ext cx="1826141" cy="584775"/>
          </a:xfrm>
          <a:prstGeom prst="rect">
            <a:avLst/>
          </a:prstGeom>
        </p:spPr>
        <p:txBody>
          <a:bodyPr wrap="none">
            <a:spAutoFit/>
          </a:bodyPr>
          <a:lstStyle/>
          <a:p>
            <a:r>
              <a:rPr lang="zh-CN" altLang="zh-CN" sz="3200" dirty="0" smtClean="0">
                <a:solidFill>
                  <a:srgbClr val="7030A0"/>
                </a:solidFill>
              </a:rPr>
              <a:t>形式语言</a:t>
            </a:r>
            <a:endParaRPr lang="zh-CN" altLang="en-US" sz="3200" dirty="0">
              <a:solidFill>
                <a:srgbClr val="7030A0"/>
              </a:solidFill>
            </a:endParaRPr>
          </a:p>
        </p:txBody>
      </p:sp>
    </p:spTree>
    <p:extLst>
      <p:ext uri="{BB962C8B-B14F-4D97-AF65-F5344CB8AC3E}">
        <p14:creationId xmlns:p14="http://schemas.microsoft.com/office/powerpoint/2010/main" val="74443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60</a:t>
            </a:fld>
            <a:endParaRPr lang="zh-CN" altLang="en-US">
              <a:solidFill>
                <a:prstClr val="black">
                  <a:tint val="75000"/>
                </a:prstClr>
              </a:solidFill>
            </a:endParaRPr>
          </a:p>
        </p:txBody>
      </p:sp>
      <p:sp>
        <p:nvSpPr>
          <p:cNvPr id="3" name="矩形 2"/>
          <p:cNvSpPr/>
          <p:nvPr/>
        </p:nvSpPr>
        <p:spPr>
          <a:xfrm>
            <a:off x="952982" y="3048358"/>
            <a:ext cx="9567236" cy="1200329"/>
          </a:xfrm>
          <a:prstGeom prst="rect">
            <a:avLst/>
          </a:prstGeom>
        </p:spPr>
        <p:txBody>
          <a:bodyPr wrap="square">
            <a:spAutoFit/>
          </a:bodyPr>
          <a:lstStyle/>
          <a:p>
            <a:r>
              <a:rPr lang="en-US" altLang="zh-CN" sz="2400" b="1" dirty="0" smtClean="0">
                <a:ea typeface="等线" panose="02010600030101010101" pitchFamily="2" charset="-122"/>
                <a:cs typeface="Times New Roman" panose="02020603050405020304" pitchFamily="18" charset="0"/>
              </a:rPr>
              <a:t>     </a:t>
            </a:r>
            <a:r>
              <a:rPr lang="zh-CN" altLang="zh-CN" sz="2400" b="1" dirty="0" smtClean="0">
                <a:ea typeface="等线" panose="02010600030101010101" pitchFamily="2" charset="-122"/>
                <a:cs typeface="Times New Roman" panose="02020603050405020304" pitchFamily="18" charset="0"/>
              </a:rPr>
              <a:t>构成</a:t>
            </a:r>
            <a:r>
              <a:rPr lang="zh-CN" altLang="zh-CN" sz="2400" b="1" dirty="0">
                <a:ea typeface="等线" panose="02010600030101010101" pitchFamily="2" charset="-122"/>
                <a:cs typeface="Times New Roman" panose="02020603050405020304" pitchFamily="18" charset="0"/>
              </a:rPr>
              <a:t>一个语言的句子集合可以是有穷的，也可以是无穷的，</a:t>
            </a:r>
            <a:r>
              <a:rPr lang="zh-CN" altLang="zh-CN" sz="2400" dirty="0">
                <a:ea typeface="等线" panose="02010600030101010101" pitchFamily="2" charset="-122"/>
                <a:cs typeface="Times New Roman" panose="02020603050405020304" pitchFamily="18" charset="0"/>
              </a:rPr>
              <a:t>如果要描述的这个语言的集合包含无穷多个句子，那么产生这个语言的文法一定是递归的。</a:t>
            </a:r>
            <a:endParaRPr lang="zh-CN" altLang="en-US" sz="2400" dirty="0"/>
          </a:p>
        </p:txBody>
      </p:sp>
    </p:spTree>
    <p:extLst>
      <p:ext uri="{BB962C8B-B14F-4D97-AF65-F5344CB8AC3E}">
        <p14:creationId xmlns:p14="http://schemas.microsoft.com/office/powerpoint/2010/main" val="373772140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日期占位符 9"/>
          <p:cNvSpPr>
            <a:spLocks noGrp="1"/>
          </p:cNvSpPr>
          <p:nvPr>
            <p:ph type="dt" sz="quarter" idx="10"/>
          </p:nvPr>
        </p:nvSpPr>
        <p:spPr/>
        <p:txBody>
          <a:bodyPr/>
          <a:lstStyle/>
          <a:p>
            <a:pPr>
              <a:defRPr/>
            </a:pPr>
            <a:fld id="{725C17EA-75B1-40AA-B452-3911DFE42655}" type="datetime1">
              <a:rPr lang="zh-CN" altLang="en-US"/>
              <a:pPr>
                <a:defRPr/>
              </a:pPr>
              <a:t>2021/3/3</a:t>
            </a:fld>
            <a:endParaRPr lang="zh-CN" altLang="en-US"/>
          </a:p>
        </p:txBody>
      </p:sp>
      <p:sp>
        <p:nvSpPr>
          <p:cNvPr id="9421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FFA1C3F-0A6E-48F4-A034-F2AE2978D12D}" type="slidenum">
              <a:rPr lang="zh-CN" altLang="en-US" sz="1000">
                <a:solidFill>
                  <a:srgbClr val="9B9A98"/>
                </a:solidFill>
              </a:rPr>
              <a:pPr>
                <a:spcBef>
                  <a:spcPct val="0"/>
                </a:spcBef>
                <a:buClrTx/>
                <a:buSzTx/>
                <a:buFontTx/>
                <a:buNone/>
              </a:pPr>
              <a:t>61</a:t>
            </a:fld>
            <a:endParaRPr lang="zh-CN" altLang="en-US" sz="1000">
              <a:solidFill>
                <a:srgbClr val="9B9A98"/>
              </a:solidFill>
            </a:endParaRPr>
          </a:p>
        </p:txBody>
      </p:sp>
      <p:sp>
        <p:nvSpPr>
          <p:cNvPr id="503810" name="Rectangle 2"/>
          <p:cNvSpPr>
            <a:spLocks noChangeArrowheads="1"/>
          </p:cNvSpPr>
          <p:nvPr/>
        </p:nvSpPr>
        <p:spPr bwMode="auto">
          <a:xfrm>
            <a:off x="5906980" y="489737"/>
            <a:ext cx="4572000" cy="1286250"/>
          </a:xfrm>
          <a:prstGeom prst="rect">
            <a:avLst/>
          </a:prstGeom>
          <a:solidFill>
            <a:schemeClr val="accent1"/>
          </a:solidFill>
          <a:ln w="9525">
            <a:solidFill>
              <a:srgbClr val="FFFF00"/>
            </a:solidFill>
            <a:miter lim="800000"/>
            <a:headEnd/>
            <a:tailEnd/>
          </a:ln>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0000"/>
              </a:lnSpc>
              <a:spcBef>
                <a:spcPct val="0"/>
              </a:spcBef>
              <a:buClrTx/>
              <a:buSzTx/>
              <a:buNone/>
            </a:pPr>
            <a:r>
              <a:rPr lang="en-US" altLang="zh-CN" sz="1800" b="1" dirty="0">
                <a:latin typeface="Times New Roman" pitchFamily="18" charset="0"/>
                <a:ea typeface="楷体_GB2312" pitchFamily="49" charset="-122"/>
              </a:rPr>
              <a:t>〈</a:t>
            </a:r>
            <a:r>
              <a:rPr lang="zh-CN" altLang="en-US" sz="1800" b="1" dirty="0">
                <a:latin typeface="Times New Roman" pitchFamily="18" charset="0"/>
                <a:ea typeface="楷体_GB2312" pitchFamily="49" charset="-122"/>
              </a:rPr>
              <a:t>语句</a:t>
            </a:r>
            <a:r>
              <a:rPr lang="en-US" altLang="zh-CN" sz="1800" b="1" dirty="0">
                <a:latin typeface="Times New Roman" pitchFamily="18" charset="0"/>
                <a:ea typeface="楷体_GB2312" pitchFamily="49" charset="-122"/>
              </a:rPr>
              <a:t>〉∷=〈</a:t>
            </a:r>
            <a:r>
              <a:rPr lang="zh-CN" altLang="en-US" sz="1800" b="1" dirty="0">
                <a:latin typeface="Times New Roman" pitchFamily="18" charset="0"/>
                <a:ea typeface="楷体_GB2312" pitchFamily="49" charset="-122"/>
              </a:rPr>
              <a:t>主语</a:t>
            </a:r>
            <a:r>
              <a:rPr lang="en-US" altLang="zh-CN" sz="1800" b="1" dirty="0">
                <a:latin typeface="Times New Roman" pitchFamily="18" charset="0"/>
                <a:ea typeface="楷体_GB2312" pitchFamily="49" charset="-122"/>
              </a:rPr>
              <a:t>〉〈</a:t>
            </a:r>
            <a:r>
              <a:rPr lang="zh-CN" altLang="en-US" sz="1800" b="1" dirty="0">
                <a:latin typeface="Times New Roman" pitchFamily="18" charset="0"/>
                <a:ea typeface="楷体_GB2312" pitchFamily="49" charset="-122"/>
              </a:rPr>
              <a:t>谓语</a:t>
            </a:r>
            <a:r>
              <a:rPr lang="en-US" altLang="zh-CN" sz="1800" b="1" dirty="0">
                <a:latin typeface="Times New Roman" pitchFamily="18" charset="0"/>
                <a:ea typeface="楷体_GB2312" pitchFamily="49" charset="-122"/>
              </a:rPr>
              <a:t>〉〈</a:t>
            </a:r>
            <a:r>
              <a:rPr lang="zh-CN" altLang="en-US" sz="1800" b="1" dirty="0">
                <a:latin typeface="Times New Roman" pitchFamily="18" charset="0"/>
                <a:ea typeface="楷体_GB2312" pitchFamily="49" charset="-122"/>
              </a:rPr>
              <a:t>宾语</a:t>
            </a:r>
            <a:r>
              <a:rPr lang="en-US" altLang="zh-CN" sz="1800" b="1" dirty="0">
                <a:latin typeface="Times New Roman" pitchFamily="18" charset="0"/>
                <a:ea typeface="楷体_GB2312" pitchFamily="49" charset="-122"/>
              </a:rPr>
              <a:t>〉</a:t>
            </a:r>
          </a:p>
          <a:p>
            <a:pPr algn="just">
              <a:lnSpc>
                <a:spcPct val="110000"/>
              </a:lnSpc>
              <a:spcBef>
                <a:spcPct val="0"/>
              </a:spcBef>
              <a:buClrTx/>
              <a:buSzTx/>
              <a:buNone/>
            </a:pP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主语</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我</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你</a:t>
            </a:r>
            <a:endParaRPr lang="en-US" altLang="zh-CN" sz="1800" b="1" dirty="0">
              <a:latin typeface="Times New Roman" pitchFamily="18" charset="0"/>
              <a:ea typeface="楷体_GB2312" pitchFamily="49" charset="-122"/>
            </a:endParaRPr>
          </a:p>
          <a:p>
            <a:pPr algn="just">
              <a:lnSpc>
                <a:spcPct val="110000"/>
              </a:lnSpc>
              <a:spcBef>
                <a:spcPct val="0"/>
              </a:spcBef>
              <a:buClrTx/>
              <a:buSzTx/>
              <a:buNone/>
            </a:pP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谓语</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爱</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恨</a:t>
            </a:r>
            <a:endParaRPr lang="en-US" altLang="zh-CN" sz="1800" b="1" dirty="0">
              <a:latin typeface="Times New Roman" pitchFamily="18" charset="0"/>
              <a:ea typeface="楷体_GB2312" pitchFamily="49" charset="-122"/>
            </a:endParaRPr>
          </a:p>
          <a:p>
            <a:pPr algn="just">
              <a:lnSpc>
                <a:spcPct val="110000"/>
              </a:lnSpc>
              <a:spcBef>
                <a:spcPct val="0"/>
              </a:spcBef>
              <a:buClrTx/>
              <a:buSzTx/>
              <a:buNone/>
            </a:pP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宾语</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他</a:t>
            </a:r>
            <a:r>
              <a:rPr lang="en-US" altLang="zh-CN" sz="1800" b="1" dirty="0">
                <a:latin typeface="Times New Roman" pitchFamily="18" charset="0"/>
                <a:ea typeface="楷体_GB2312" pitchFamily="49" charset="-122"/>
              </a:rPr>
              <a:t>| </a:t>
            </a:r>
            <a:r>
              <a:rPr lang="zh-CN" altLang="en-US" sz="1800" b="1" dirty="0">
                <a:latin typeface="Times New Roman" pitchFamily="18" charset="0"/>
                <a:ea typeface="楷体_GB2312" pitchFamily="49" charset="-122"/>
              </a:rPr>
              <a:t>你</a:t>
            </a:r>
            <a:endParaRPr lang="zh-CN" altLang="en-US" sz="1800" dirty="0"/>
          </a:p>
        </p:txBody>
      </p:sp>
      <p:sp>
        <p:nvSpPr>
          <p:cNvPr id="503811" name="Rectangle 3"/>
          <p:cNvSpPr>
            <a:spLocks noChangeArrowheads="1"/>
          </p:cNvSpPr>
          <p:nvPr/>
        </p:nvSpPr>
        <p:spPr bwMode="auto">
          <a:xfrm>
            <a:off x="5906980" y="2247184"/>
            <a:ext cx="4572000" cy="3671888"/>
          </a:xfrm>
          <a:prstGeom prst="rect">
            <a:avLst/>
          </a:prstGeom>
          <a:solidFill>
            <a:schemeClr val="hlink"/>
          </a:solidFill>
          <a:ln w="9525">
            <a:solidFill>
              <a:srgbClr val="FFFF00"/>
            </a:solidFill>
            <a:miter lim="800000"/>
            <a:headEnd/>
            <a:tailEnd/>
          </a:ln>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r>
              <a:rPr lang="en-US" altLang="zh-CN" sz="1800" b="1" dirty="0">
                <a:ea typeface="宋体" panose="02010600030101010101" pitchFamily="2" charset="-122"/>
              </a:rPr>
              <a:t>(1)&lt;</a:t>
            </a:r>
            <a:r>
              <a:rPr lang="zh-CN" altLang="en-US" sz="1800" b="1" dirty="0">
                <a:ea typeface="宋体" panose="02010600030101010101" pitchFamily="2" charset="-122"/>
              </a:rPr>
              <a:t>整数</a:t>
            </a:r>
            <a:r>
              <a:rPr lang="en-US" altLang="zh-CN" sz="1800" b="1" dirty="0">
                <a:ea typeface="宋体" panose="02010600030101010101" pitchFamily="2" charset="-122"/>
              </a:rPr>
              <a:t>&gt;∷=&lt;</a:t>
            </a:r>
            <a:r>
              <a:rPr lang="zh-CN" altLang="en-US" sz="1800" b="1" dirty="0">
                <a:ea typeface="宋体" panose="02010600030101010101" pitchFamily="2" charset="-122"/>
              </a:rPr>
              <a:t>数字串</a:t>
            </a:r>
            <a:r>
              <a:rPr lang="en-US" altLang="zh-CN" sz="1800" b="1" dirty="0">
                <a:ea typeface="宋体" panose="02010600030101010101" pitchFamily="2" charset="-122"/>
              </a:rPr>
              <a:t>&gt;        </a:t>
            </a:r>
          </a:p>
          <a:p>
            <a:pPr eaLnBrk="1" hangingPunct="1">
              <a:spcBef>
                <a:spcPct val="0"/>
              </a:spcBef>
              <a:buClrTx/>
              <a:buSzTx/>
              <a:buFontTx/>
              <a:buNone/>
            </a:pPr>
            <a:r>
              <a:rPr lang="en-US" altLang="zh-CN" sz="1800" b="1" dirty="0">
                <a:ea typeface="宋体" panose="02010600030101010101" pitchFamily="2" charset="-122"/>
              </a:rPr>
              <a:t>(2)&lt;</a:t>
            </a:r>
            <a:r>
              <a:rPr lang="zh-CN" altLang="en-US" sz="1800" b="1" dirty="0">
                <a:ea typeface="宋体" panose="02010600030101010101" pitchFamily="2" charset="-122"/>
              </a:rPr>
              <a:t>数字串</a:t>
            </a:r>
            <a:r>
              <a:rPr lang="en-US" altLang="zh-CN" sz="1800" b="1" dirty="0">
                <a:ea typeface="宋体" panose="02010600030101010101" pitchFamily="2" charset="-122"/>
              </a:rPr>
              <a:t>&gt;∷=&lt;</a:t>
            </a:r>
            <a:r>
              <a:rPr lang="zh-CN" altLang="en-US" sz="1800" b="1" dirty="0">
                <a:ea typeface="宋体" panose="02010600030101010101" pitchFamily="2" charset="-122"/>
              </a:rPr>
              <a:t>数字串</a:t>
            </a:r>
            <a:r>
              <a:rPr lang="en-US" altLang="zh-CN" sz="1800" b="1" dirty="0">
                <a:ea typeface="宋体" panose="02010600030101010101" pitchFamily="2" charset="-122"/>
              </a:rPr>
              <a:t>&gt;&lt;</a:t>
            </a:r>
            <a:r>
              <a:rPr lang="zh-CN" altLang="en-US" sz="1800" b="1" dirty="0">
                <a:ea typeface="宋体" panose="02010600030101010101" pitchFamily="2" charset="-122"/>
              </a:rPr>
              <a:t>数字</a:t>
            </a:r>
            <a:r>
              <a:rPr lang="en-US" altLang="zh-CN" sz="1800" b="1" dirty="0">
                <a:ea typeface="宋体" panose="02010600030101010101" pitchFamily="2" charset="-122"/>
              </a:rPr>
              <a:t>&gt;</a:t>
            </a:r>
          </a:p>
          <a:p>
            <a:pPr eaLnBrk="1" hangingPunct="1">
              <a:spcBef>
                <a:spcPct val="0"/>
              </a:spcBef>
              <a:buClrTx/>
              <a:buSzTx/>
              <a:buFontTx/>
              <a:buNone/>
            </a:pPr>
            <a:r>
              <a:rPr lang="en-US" altLang="zh-CN" sz="1800" b="1" dirty="0">
                <a:ea typeface="宋体" panose="02010600030101010101" pitchFamily="2" charset="-122"/>
              </a:rPr>
              <a:t>(3)&lt;</a:t>
            </a:r>
            <a:r>
              <a:rPr lang="zh-CN" altLang="en-US" sz="1800" b="1" dirty="0">
                <a:ea typeface="宋体" panose="02010600030101010101" pitchFamily="2" charset="-122"/>
              </a:rPr>
              <a:t>数字串</a:t>
            </a:r>
            <a:r>
              <a:rPr lang="en-US" altLang="zh-CN" sz="1800" b="1" dirty="0">
                <a:ea typeface="宋体" panose="02010600030101010101" pitchFamily="2" charset="-122"/>
              </a:rPr>
              <a:t>&gt;∷=&lt;</a:t>
            </a:r>
            <a:r>
              <a:rPr lang="zh-CN" altLang="en-US" sz="1800" b="1" dirty="0">
                <a:ea typeface="宋体" panose="02010600030101010101" pitchFamily="2" charset="-122"/>
              </a:rPr>
              <a:t>数字</a:t>
            </a:r>
            <a:r>
              <a:rPr lang="en-US" altLang="zh-CN" sz="1800" b="1" dirty="0">
                <a:ea typeface="宋体" panose="02010600030101010101" pitchFamily="2" charset="-122"/>
              </a:rPr>
              <a:t>&gt; </a:t>
            </a:r>
          </a:p>
          <a:p>
            <a:pPr eaLnBrk="1" hangingPunct="1">
              <a:spcBef>
                <a:spcPct val="0"/>
              </a:spcBef>
              <a:buClrTx/>
              <a:buSzTx/>
              <a:buFontTx/>
              <a:buNone/>
            </a:pPr>
            <a:r>
              <a:rPr lang="en-US" altLang="zh-CN" sz="1800" b="1" dirty="0">
                <a:ea typeface="宋体" panose="02010600030101010101" pitchFamily="2" charset="-122"/>
              </a:rPr>
              <a:t>(4)&lt;</a:t>
            </a:r>
            <a:r>
              <a:rPr lang="zh-CN" altLang="en-US" sz="1800" b="1" dirty="0">
                <a:ea typeface="宋体" panose="02010600030101010101" pitchFamily="2" charset="-122"/>
              </a:rPr>
              <a:t>数字</a:t>
            </a:r>
            <a:r>
              <a:rPr lang="en-US" altLang="zh-CN" sz="1800" b="1" dirty="0">
                <a:ea typeface="宋体" panose="02010600030101010101" pitchFamily="2" charset="-122"/>
              </a:rPr>
              <a:t>&gt;∷=0  </a:t>
            </a:r>
          </a:p>
          <a:p>
            <a:pPr eaLnBrk="1" hangingPunct="1">
              <a:spcBef>
                <a:spcPct val="0"/>
              </a:spcBef>
              <a:buClrTx/>
              <a:buSzTx/>
              <a:buFontTx/>
              <a:buNone/>
            </a:pPr>
            <a:r>
              <a:rPr lang="en-US" altLang="zh-CN" sz="1800" b="1" dirty="0">
                <a:ea typeface="宋体" panose="02010600030101010101" pitchFamily="2" charset="-122"/>
              </a:rPr>
              <a:t>(5)&lt;</a:t>
            </a:r>
            <a:r>
              <a:rPr lang="zh-CN" altLang="en-US" sz="1800" b="1" dirty="0">
                <a:ea typeface="宋体" panose="02010600030101010101" pitchFamily="2" charset="-122"/>
              </a:rPr>
              <a:t>数字</a:t>
            </a:r>
            <a:r>
              <a:rPr lang="en-US" altLang="zh-CN" sz="1800" b="1" dirty="0">
                <a:ea typeface="宋体" panose="02010600030101010101" pitchFamily="2" charset="-122"/>
              </a:rPr>
              <a:t>&gt;∷=1</a:t>
            </a:r>
          </a:p>
          <a:p>
            <a:pPr eaLnBrk="1" hangingPunct="1">
              <a:spcBef>
                <a:spcPct val="0"/>
              </a:spcBef>
              <a:buClrTx/>
              <a:buSzTx/>
              <a:buFontTx/>
              <a:buNone/>
            </a:pPr>
            <a:r>
              <a:rPr lang="en-US" altLang="zh-CN" sz="1800" b="1" dirty="0">
                <a:ea typeface="宋体" panose="02010600030101010101" pitchFamily="2" charset="-122"/>
              </a:rPr>
              <a:t>(6)&lt;</a:t>
            </a:r>
            <a:r>
              <a:rPr lang="zh-CN" altLang="en-US" sz="1800" b="1" dirty="0">
                <a:ea typeface="宋体" panose="02010600030101010101" pitchFamily="2" charset="-122"/>
              </a:rPr>
              <a:t>数字</a:t>
            </a:r>
            <a:r>
              <a:rPr lang="en-US" altLang="zh-CN" sz="1800" b="1" dirty="0">
                <a:ea typeface="宋体" panose="02010600030101010101" pitchFamily="2" charset="-122"/>
              </a:rPr>
              <a:t>&gt;∷=2</a:t>
            </a:r>
          </a:p>
          <a:p>
            <a:pPr eaLnBrk="1" hangingPunct="1">
              <a:spcBef>
                <a:spcPct val="0"/>
              </a:spcBef>
              <a:buClrTx/>
              <a:buSzTx/>
              <a:buFontTx/>
              <a:buNone/>
            </a:pPr>
            <a:r>
              <a:rPr lang="en-US" altLang="zh-CN" sz="1800" b="1" dirty="0">
                <a:ea typeface="宋体" panose="02010600030101010101" pitchFamily="2" charset="-122"/>
              </a:rPr>
              <a:t>(7)&lt;</a:t>
            </a:r>
            <a:r>
              <a:rPr lang="zh-CN" altLang="en-US" sz="1800" b="1" dirty="0">
                <a:ea typeface="宋体" panose="02010600030101010101" pitchFamily="2" charset="-122"/>
              </a:rPr>
              <a:t>数字</a:t>
            </a:r>
            <a:r>
              <a:rPr lang="en-US" altLang="zh-CN" sz="1800" b="1" dirty="0">
                <a:ea typeface="宋体" panose="02010600030101010101" pitchFamily="2" charset="-122"/>
              </a:rPr>
              <a:t>&gt;∷=3 </a:t>
            </a:r>
          </a:p>
          <a:p>
            <a:pPr eaLnBrk="1" hangingPunct="1">
              <a:spcBef>
                <a:spcPct val="0"/>
              </a:spcBef>
              <a:buClrTx/>
              <a:buSzTx/>
              <a:buFontTx/>
              <a:buNone/>
            </a:pPr>
            <a:r>
              <a:rPr lang="en-US" altLang="zh-CN" sz="1800" b="1" dirty="0">
                <a:ea typeface="宋体" panose="02010600030101010101" pitchFamily="2" charset="-122"/>
              </a:rPr>
              <a:t>(8)&lt;</a:t>
            </a:r>
            <a:r>
              <a:rPr lang="zh-CN" altLang="en-US" sz="1800" b="1" dirty="0">
                <a:ea typeface="宋体" panose="02010600030101010101" pitchFamily="2" charset="-122"/>
              </a:rPr>
              <a:t>数字</a:t>
            </a:r>
            <a:r>
              <a:rPr lang="en-US" altLang="zh-CN" sz="1800" b="1" dirty="0">
                <a:ea typeface="宋体" panose="02010600030101010101" pitchFamily="2" charset="-122"/>
              </a:rPr>
              <a:t>&gt;∷=4   </a:t>
            </a:r>
          </a:p>
          <a:p>
            <a:pPr eaLnBrk="1" hangingPunct="1">
              <a:spcBef>
                <a:spcPct val="0"/>
              </a:spcBef>
              <a:buClrTx/>
              <a:buSzTx/>
              <a:buFontTx/>
              <a:buNone/>
            </a:pPr>
            <a:r>
              <a:rPr lang="en-US" altLang="zh-CN" sz="1800" b="1" dirty="0">
                <a:ea typeface="宋体" panose="02010600030101010101" pitchFamily="2" charset="-122"/>
              </a:rPr>
              <a:t>(9)&lt;</a:t>
            </a:r>
            <a:r>
              <a:rPr lang="zh-CN" altLang="en-US" sz="1800" b="1" dirty="0">
                <a:ea typeface="宋体" panose="02010600030101010101" pitchFamily="2" charset="-122"/>
              </a:rPr>
              <a:t>数字</a:t>
            </a:r>
            <a:r>
              <a:rPr lang="en-US" altLang="zh-CN" sz="1800" b="1" dirty="0">
                <a:ea typeface="宋体" panose="02010600030101010101" pitchFamily="2" charset="-122"/>
              </a:rPr>
              <a:t>&gt;∷=5        </a:t>
            </a:r>
          </a:p>
          <a:p>
            <a:pPr eaLnBrk="1" hangingPunct="1">
              <a:spcBef>
                <a:spcPct val="0"/>
              </a:spcBef>
              <a:buClrTx/>
              <a:buSzTx/>
              <a:buFontTx/>
              <a:buNone/>
            </a:pPr>
            <a:r>
              <a:rPr lang="en-US" altLang="zh-CN" sz="1800" b="1" dirty="0">
                <a:ea typeface="宋体" panose="02010600030101010101" pitchFamily="2" charset="-122"/>
              </a:rPr>
              <a:t>(10)&lt;</a:t>
            </a:r>
            <a:r>
              <a:rPr lang="zh-CN" altLang="en-US" sz="1800" b="1" dirty="0">
                <a:ea typeface="宋体" panose="02010600030101010101" pitchFamily="2" charset="-122"/>
              </a:rPr>
              <a:t>数字</a:t>
            </a:r>
            <a:r>
              <a:rPr lang="en-US" altLang="zh-CN" sz="1800" b="1" dirty="0">
                <a:ea typeface="宋体" panose="02010600030101010101" pitchFamily="2" charset="-122"/>
              </a:rPr>
              <a:t>&gt;∷=6</a:t>
            </a:r>
          </a:p>
          <a:p>
            <a:pPr eaLnBrk="1" hangingPunct="1">
              <a:spcBef>
                <a:spcPct val="0"/>
              </a:spcBef>
              <a:buClrTx/>
              <a:buSzTx/>
              <a:buFontTx/>
              <a:buNone/>
            </a:pPr>
            <a:r>
              <a:rPr lang="en-US" altLang="zh-CN" sz="1800" b="1" dirty="0">
                <a:ea typeface="宋体" panose="02010600030101010101" pitchFamily="2" charset="-122"/>
              </a:rPr>
              <a:t>(11)&lt;</a:t>
            </a:r>
            <a:r>
              <a:rPr lang="zh-CN" altLang="en-US" sz="1800" b="1" dirty="0">
                <a:ea typeface="宋体" panose="02010600030101010101" pitchFamily="2" charset="-122"/>
              </a:rPr>
              <a:t>数字</a:t>
            </a:r>
            <a:r>
              <a:rPr lang="en-US" altLang="zh-CN" sz="1800" b="1" dirty="0">
                <a:ea typeface="宋体" panose="02010600030101010101" pitchFamily="2" charset="-122"/>
              </a:rPr>
              <a:t>&gt;∷=7  </a:t>
            </a:r>
          </a:p>
          <a:p>
            <a:pPr eaLnBrk="1" hangingPunct="1">
              <a:spcBef>
                <a:spcPct val="0"/>
              </a:spcBef>
              <a:buClrTx/>
              <a:buSzTx/>
              <a:buFontTx/>
              <a:buNone/>
            </a:pPr>
            <a:r>
              <a:rPr lang="en-US" altLang="zh-CN" sz="1800" b="1" dirty="0">
                <a:ea typeface="宋体" panose="02010600030101010101" pitchFamily="2" charset="-122"/>
              </a:rPr>
              <a:t>(12)&lt;</a:t>
            </a:r>
            <a:r>
              <a:rPr lang="zh-CN" altLang="en-US" sz="1800" b="1" dirty="0">
                <a:ea typeface="宋体" panose="02010600030101010101" pitchFamily="2" charset="-122"/>
              </a:rPr>
              <a:t>数字</a:t>
            </a:r>
            <a:r>
              <a:rPr lang="en-US" altLang="zh-CN" sz="1800" b="1" dirty="0">
                <a:ea typeface="宋体" panose="02010600030101010101" pitchFamily="2" charset="-122"/>
              </a:rPr>
              <a:t>&gt;∷=8 </a:t>
            </a:r>
          </a:p>
          <a:p>
            <a:pPr eaLnBrk="1" hangingPunct="1">
              <a:spcBef>
                <a:spcPct val="0"/>
              </a:spcBef>
              <a:buClrTx/>
              <a:buSzTx/>
              <a:buFontTx/>
              <a:buNone/>
            </a:pPr>
            <a:r>
              <a:rPr lang="en-US" altLang="zh-CN" sz="1800" b="1" dirty="0">
                <a:ea typeface="宋体" panose="02010600030101010101" pitchFamily="2" charset="-122"/>
              </a:rPr>
              <a:t>(13)&lt;</a:t>
            </a:r>
            <a:r>
              <a:rPr lang="zh-CN" altLang="en-US" sz="1800" b="1" dirty="0">
                <a:ea typeface="宋体" panose="02010600030101010101" pitchFamily="2" charset="-122"/>
              </a:rPr>
              <a:t>数字</a:t>
            </a:r>
            <a:r>
              <a:rPr lang="en-US" altLang="zh-CN" sz="1800" b="1" dirty="0">
                <a:ea typeface="宋体" panose="02010600030101010101" pitchFamily="2" charset="-122"/>
              </a:rPr>
              <a:t>&gt;∷=9</a:t>
            </a:r>
          </a:p>
        </p:txBody>
      </p:sp>
      <p:sp>
        <p:nvSpPr>
          <p:cNvPr id="503812" name="Rectangle 4"/>
          <p:cNvSpPr>
            <a:spLocks noChangeArrowheads="1"/>
          </p:cNvSpPr>
          <p:nvPr/>
        </p:nvSpPr>
        <p:spPr bwMode="auto">
          <a:xfrm>
            <a:off x="1239959" y="569132"/>
            <a:ext cx="4234866" cy="646331"/>
          </a:xfrm>
          <a:prstGeom prst="rect">
            <a:avLst/>
          </a:prstGeom>
          <a:noFill/>
          <a:ln w="9525">
            <a:noFill/>
            <a:miter lim="800000"/>
            <a:headEnd/>
            <a:tailEnd/>
          </a:ln>
          <a:effectLst/>
        </p:spPr>
        <p:txBody>
          <a:bodyPr wrap="square">
            <a:spAutoFit/>
          </a:bodyPr>
          <a:lstStyle/>
          <a:p>
            <a:pPr eaLnBrk="1" hangingPunct="1">
              <a:defRPr/>
            </a:pPr>
            <a:r>
              <a:rPr kumimoji="1" lang="zh-CN" altLang="en-US" b="1" dirty="0">
                <a:latin typeface="Arial" charset="0"/>
              </a:rPr>
              <a:t>例如文法</a:t>
            </a:r>
            <a:r>
              <a:rPr kumimoji="1" lang="en-US" altLang="zh-CN" b="1" dirty="0">
                <a:latin typeface="Arial" charset="0"/>
              </a:rPr>
              <a:t>G</a:t>
            </a:r>
            <a:r>
              <a:rPr kumimoji="1" lang="zh-CN" altLang="en-US" b="1" dirty="0">
                <a:latin typeface="Arial" charset="0"/>
              </a:rPr>
              <a:t>［</a:t>
            </a:r>
            <a:r>
              <a:rPr kumimoji="1" lang="en-US" altLang="zh-CN" b="1" dirty="0" smtClean="0">
                <a:latin typeface="Arial" charset="0"/>
              </a:rPr>
              <a:t>〈</a:t>
            </a:r>
            <a:r>
              <a:rPr kumimoji="1" lang="zh-CN" altLang="en-US" b="1" dirty="0" smtClean="0">
                <a:latin typeface="Arial" charset="0"/>
              </a:rPr>
              <a:t>语句</a:t>
            </a:r>
            <a:r>
              <a:rPr kumimoji="1" lang="en-US" altLang="zh-CN" b="1" dirty="0" smtClean="0">
                <a:latin typeface="Arial" charset="0"/>
              </a:rPr>
              <a:t>〉</a:t>
            </a:r>
            <a:r>
              <a:rPr kumimoji="1" lang="zh-CN" altLang="en-US" b="1" dirty="0">
                <a:latin typeface="Arial" charset="0"/>
              </a:rPr>
              <a:t>］所描述的语言</a:t>
            </a:r>
            <a:r>
              <a:rPr kumimoji="1" lang="en-US" altLang="zh-CN" b="1" dirty="0">
                <a:latin typeface="Arial" charset="0"/>
              </a:rPr>
              <a:t>L(G</a:t>
            </a:r>
            <a:r>
              <a:rPr kumimoji="1" lang="zh-CN" altLang="en-US" b="1" dirty="0">
                <a:latin typeface="Arial" charset="0"/>
              </a:rPr>
              <a:t>［</a:t>
            </a:r>
            <a:r>
              <a:rPr kumimoji="1" lang="en-US" altLang="zh-CN" b="1" dirty="0" smtClean="0">
                <a:latin typeface="Arial" charset="0"/>
              </a:rPr>
              <a:t>〈</a:t>
            </a:r>
            <a:r>
              <a:rPr kumimoji="1" lang="zh-CN" altLang="en-US" b="1" dirty="0" smtClean="0">
                <a:latin typeface="Arial" charset="0"/>
              </a:rPr>
              <a:t>语句</a:t>
            </a:r>
            <a:r>
              <a:rPr kumimoji="1" lang="en-US" altLang="zh-CN" b="1" dirty="0" smtClean="0">
                <a:latin typeface="Arial" charset="0"/>
              </a:rPr>
              <a:t>〉</a:t>
            </a:r>
            <a:r>
              <a:rPr kumimoji="1" lang="zh-CN" altLang="en-US" b="1" dirty="0">
                <a:latin typeface="Arial" charset="0"/>
              </a:rPr>
              <a:t>］</a:t>
            </a:r>
            <a:r>
              <a:rPr kumimoji="1" lang="en-US" altLang="zh-CN" b="1" dirty="0">
                <a:latin typeface="Arial" charset="0"/>
              </a:rPr>
              <a:t>)</a:t>
            </a:r>
            <a:r>
              <a:rPr kumimoji="1" lang="zh-CN" altLang="en-US" b="1" dirty="0">
                <a:latin typeface="Arial" charset="0"/>
              </a:rPr>
              <a:t>是有穷</a:t>
            </a:r>
            <a:r>
              <a:rPr kumimoji="1" lang="zh-CN" altLang="en-US" b="1" dirty="0" smtClean="0">
                <a:latin typeface="Arial" charset="0"/>
              </a:rPr>
              <a:t>的</a:t>
            </a:r>
            <a:endParaRPr kumimoji="1" lang="zh-CN" altLang="en-US" b="1" dirty="0">
              <a:latin typeface="Arial" charset="0"/>
            </a:endParaRPr>
          </a:p>
        </p:txBody>
      </p:sp>
      <p:sp>
        <p:nvSpPr>
          <p:cNvPr id="503813" name="Rectangle 5"/>
          <p:cNvSpPr>
            <a:spLocks noChangeArrowheads="1"/>
          </p:cNvSpPr>
          <p:nvPr/>
        </p:nvSpPr>
        <p:spPr bwMode="auto">
          <a:xfrm>
            <a:off x="1323087" y="2508914"/>
            <a:ext cx="3205162" cy="915988"/>
          </a:xfrm>
          <a:prstGeom prst="rect">
            <a:avLst/>
          </a:prstGeom>
          <a:noFill/>
          <a:ln w="9525">
            <a:noFill/>
            <a:miter lim="800000"/>
            <a:headEnd/>
            <a:tailEnd/>
          </a:ln>
          <a:effectLst/>
        </p:spPr>
        <p:txBody>
          <a:bodyPr>
            <a:spAutoFit/>
          </a:bodyPr>
          <a:lstStyle/>
          <a:p>
            <a:pPr eaLnBrk="1" hangingPunct="1">
              <a:defRPr/>
            </a:pPr>
            <a:r>
              <a:rPr kumimoji="1" lang="zh-CN" altLang="en-US" b="1" dirty="0">
                <a:latin typeface="Arial" charset="0"/>
              </a:rPr>
              <a:t>但文法</a:t>
            </a:r>
            <a:r>
              <a:rPr kumimoji="1" lang="en-US" altLang="zh-CN" b="1" dirty="0">
                <a:latin typeface="Arial" charset="0"/>
              </a:rPr>
              <a:t>G</a:t>
            </a:r>
            <a:r>
              <a:rPr kumimoji="1" lang="zh-CN" altLang="en-US" b="1" dirty="0">
                <a:latin typeface="Arial" charset="0"/>
              </a:rPr>
              <a:t>［</a:t>
            </a:r>
            <a:r>
              <a:rPr kumimoji="1" lang="en-US" altLang="zh-CN" b="1" dirty="0">
                <a:latin typeface="Arial" charset="0"/>
              </a:rPr>
              <a:t>〈</a:t>
            </a:r>
            <a:r>
              <a:rPr kumimoji="1" lang="zh-CN" altLang="en-US" b="1" dirty="0">
                <a:latin typeface="Arial" charset="0"/>
              </a:rPr>
              <a:t>整数</a:t>
            </a:r>
            <a:r>
              <a:rPr kumimoji="1" lang="en-US" altLang="zh-CN" b="1" dirty="0">
                <a:latin typeface="Arial" charset="0"/>
              </a:rPr>
              <a:t>〉</a:t>
            </a:r>
            <a:r>
              <a:rPr kumimoji="1" lang="zh-CN" altLang="en-US" b="1" dirty="0">
                <a:latin typeface="Arial" charset="0"/>
              </a:rPr>
              <a:t>］所描述的语言</a:t>
            </a:r>
            <a:r>
              <a:rPr kumimoji="1" lang="en-US" altLang="zh-CN" b="1" dirty="0">
                <a:latin typeface="Arial" charset="0"/>
              </a:rPr>
              <a:t>L(G</a:t>
            </a:r>
            <a:r>
              <a:rPr kumimoji="1" lang="zh-CN" altLang="en-US" b="1" dirty="0">
                <a:latin typeface="Arial" charset="0"/>
              </a:rPr>
              <a:t>［</a:t>
            </a:r>
            <a:r>
              <a:rPr kumimoji="1" lang="en-US" altLang="zh-CN" b="1" dirty="0">
                <a:latin typeface="Arial" charset="0"/>
              </a:rPr>
              <a:t>〈</a:t>
            </a:r>
            <a:r>
              <a:rPr kumimoji="1" lang="zh-CN" altLang="en-US" b="1" dirty="0">
                <a:latin typeface="Arial" charset="0"/>
              </a:rPr>
              <a:t>整数</a:t>
            </a:r>
            <a:r>
              <a:rPr kumimoji="1" lang="en-US" altLang="zh-CN" b="1" dirty="0">
                <a:latin typeface="Arial" charset="0"/>
              </a:rPr>
              <a:t>〉</a:t>
            </a:r>
            <a:r>
              <a:rPr kumimoji="1" lang="zh-CN" altLang="en-US" b="1" dirty="0">
                <a:latin typeface="Arial" charset="0"/>
              </a:rPr>
              <a:t>］</a:t>
            </a:r>
            <a:r>
              <a:rPr kumimoji="1" lang="en-US" altLang="zh-CN" b="1" dirty="0">
                <a:latin typeface="Arial" charset="0"/>
              </a:rPr>
              <a:t>)</a:t>
            </a:r>
            <a:r>
              <a:rPr kumimoji="1" lang="zh-CN" altLang="en-US" b="1" dirty="0">
                <a:latin typeface="Arial" charset="0"/>
              </a:rPr>
              <a:t>是无穷的，它包含无穷多个句子</a:t>
            </a:r>
            <a:r>
              <a:rPr kumimoji="1" lang="zh-CN" altLang="en-US" b="1" dirty="0">
                <a:effectLst>
                  <a:outerShdw blurRad="38100" dist="38100" dir="2700000" algn="tl">
                    <a:srgbClr val="000000"/>
                  </a:outerShdw>
                </a:effectLst>
                <a:latin typeface="Arial" charset="0"/>
              </a:rPr>
              <a:t>，</a:t>
            </a:r>
          </a:p>
        </p:txBody>
      </p:sp>
      <p:sp>
        <p:nvSpPr>
          <p:cNvPr id="9" name="Rectangle 6"/>
          <p:cNvSpPr>
            <a:spLocks noChangeArrowheads="1"/>
          </p:cNvSpPr>
          <p:nvPr/>
        </p:nvSpPr>
        <p:spPr bwMode="auto">
          <a:xfrm>
            <a:off x="1205323" y="3967296"/>
            <a:ext cx="5058065" cy="923330"/>
          </a:xfrm>
          <a:prstGeom prst="rect">
            <a:avLst/>
          </a:prstGeom>
          <a:noFill/>
          <a:ln w="9525">
            <a:noFill/>
            <a:miter lim="800000"/>
            <a:headEnd/>
            <a:tailEnd/>
          </a:ln>
          <a:effectLst/>
        </p:spPr>
        <p:txBody>
          <a:bodyPr wrap="square">
            <a:spAutoFit/>
          </a:bodyPr>
          <a:lstStyle/>
          <a:p>
            <a:pPr eaLnBrk="1" hangingPunct="1">
              <a:defRPr/>
            </a:pPr>
            <a:r>
              <a:rPr kumimoji="1" lang="zh-CN" altLang="en-US" b="1" dirty="0">
                <a:latin typeface="Arial" charset="0"/>
              </a:rPr>
              <a:t>两个文法其根本差别在于文法</a:t>
            </a:r>
          </a:p>
          <a:p>
            <a:pPr eaLnBrk="1" hangingPunct="1">
              <a:defRPr/>
            </a:pPr>
            <a:r>
              <a:rPr kumimoji="1" lang="en-US" altLang="zh-CN" b="1" dirty="0">
                <a:solidFill>
                  <a:srgbClr val="FFC000"/>
                </a:solidFill>
                <a:latin typeface="Arial" charset="0"/>
              </a:rPr>
              <a:t>G</a:t>
            </a:r>
            <a:r>
              <a:rPr kumimoji="1" lang="zh-CN" altLang="en-US" b="1" dirty="0">
                <a:solidFill>
                  <a:srgbClr val="FFC000"/>
                </a:solidFill>
                <a:latin typeface="Arial" charset="0"/>
              </a:rPr>
              <a:t>［</a:t>
            </a:r>
            <a:r>
              <a:rPr kumimoji="1" lang="en-US" altLang="zh-CN" b="1" dirty="0">
                <a:solidFill>
                  <a:srgbClr val="FFC000"/>
                </a:solidFill>
                <a:latin typeface="Arial" charset="0"/>
              </a:rPr>
              <a:t>〈</a:t>
            </a:r>
            <a:r>
              <a:rPr kumimoji="1" lang="zh-CN" altLang="en-US" b="1" dirty="0">
                <a:solidFill>
                  <a:srgbClr val="FFC000"/>
                </a:solidFill>
                <a:latin typeface="Arial" charset="0"/>
              </a:rPr>
              <a:t>整数</a:t>
            </a:r>
            <a:r>
              <a:rPr kumimoji="1" lang="en-US" altLang="zh-CN" b="1" dirty="0">
                <a:solidFill>
                  <a:srgbClr val="FFC000"/>
                </a:solidFill>
                <a:latin typeface="Arial" charset="0"/>
              </a:rPr>
              <a:t>〉</a:t>
            </a:r>
            <a:r>
              <a:rPr kumimoji="1" lang="zh-CN" altLang="en-US" b="1" dirty="0">
                <a:solidFill>
                  <a:srgbClr val="FFC000"/>
                </a:solidFill>
                <a:latin typeface="Arial" charset="0"/>
              </a:rPr>
              <a:t>］有形如</a:t>
            </a:r>
          </a:p>
          <a:p>
            <a:pPr eaLnBrk="1" hangingPunct="1">
              <a:defRPr/>
            </a:pPr>
            <a:r>
              <a:rPr kumimoji="1" lang="en-US" altLang="zh-CN" b="1" dirty="0">
                <a:solidFill>
                  <a:srgbClr val="FFC000"/>
                </a:solidFill>
                <a:latin typeface="Arial" charset="0"/>
              </a:rPr>
              <a:t>〈</a:t>
            </a:r>
            <a:r>
              <a:rPr kumimoji="1" lang="zh-CN" altLang="en-US" b="1" dirty="0">
                <a:solidFill>
                  <a:srgbClr val="FFC000"/>
                </a:solidFill>
                <a:latin typeface="Arial" charset="0"/>
              </a:rPr>
              <a:t>数字串</a:t>
            </a:r>
            <a:r>
              <a:rPr kumimoji="1" lang="en-US" altLang="zh-CN" b="1" dirty="0">
                <a:solidFill>
                  <a:srgbClr val="FFC000"/>
                </a:solidFill>
                <a:latin typeface="Arial" charset="0"/>
              </a:rPr>
              <a:t>〉∷=〈</a:t>
            </a:r>
            <a:r>
              <a:rPr kumimoji="1" lang="zh-CN" altLang="en-US" b="1" dirty="0">
                <a:solidFill>
                  <a:srgbClr val="FFC000"/>
                </a:solidFill>
                <a:latin typeface="Arial" charset="0"/>
              </a:rPr>
              <a:t>数字串</a:t>
            </a:r>
            <a:r>
              <a:rPr kumimoji="1" lang="en-US" altLang="zh-CN" b="1" dirty="0">
                <a:solidFill>
                  <a:srgbClr val="FFC000"/>
                </a:solidFill>
                <a:latin typeface="Arial" charset="0"/>
              </a:rPr>
              <a:t>〉〈</a:t>
            </a:r>
            <a:r>
              <a:rPr kumimoji="1" lang="zh-CN" altLang="en-US" b="1" dirty="0">
                <a:solidFill>
                  <a:srgbClr val="FFC000"/>
                </a:solidFill>
                <a:latin typeface="Arial" charset="0"/>
              </a:rPr>
              <a:t>数字</a:t>
            </a:r>
            <a:r>
              <a:rPr kumimoji="1" lang="en-US" altLang="zh-CN" b="1" dirty="0">
                <a:solidFill>
                  <a:srgbClr val="FFC000"/>
                </a:solidFill>
                <a:latin typeface="Arial" charset="0"/>
              </a:rPr>
              <a:t>〉</a:t>
            </a:r>
            <a:r>
              <a:rPr kumimoji="1" lang="zh-CN" altLang="en-US" b="1" dirty="0" smtClean="0">
                <a:solidFill>
                  <a:srgbClr val="FFC000"/>
                </a:solidFill>
                <a:latin typeface="Arial" charset="0"/>
              </a:rPr>
              <a:t>的产生式。</a:t>
            </a:r>
            <a:endParaRPr kumimoji="1" lang="zh-CN" altLang="en-US" b="1" dirty="0">
              <a:solidFill>
                <a:srgbClr val="FFC000"/>
              </a:solidFill>
              <a:latin typeface="Arial" charset="0"/>
            </a:endParaRPr>
          </a:p>
        </p:txBody>
      </p:sp>
      <p:sp>
        <p:nvSpPr>
          <p:cNvPr id="10" name="Rectangle 7"/>
          <p:cNvSpPr>
            <a:spLocks noChangeArrowheads="1"/>
          </p:cNvSpPr>
          <p:nvPr/>
        </p:nvSpPr>
        <p:spPr bwMode="auto">
          <a:xfrm>
            <a:off x="953051" y="5161823"/>
            <a:ext cx="4808682" cy="923330"/>
          </a:xfrm>
          <a:prstGeom prst="rect">
            <a:avLst/>
          </a:prstGeom>
          <a:noFill/>
          <a:ln w="9525">
            <a:noFill/>
            <a:miter lim="800000"/>
            <a:headEnd/>
            <a:tailEnd/>
          </a:ln>
          <a:effectLst/>
        </p:spPr>
        <p:txBody>
          <a:bodyPr wrap="square">
            <a:spAutoFit/>
          </a:bodyPr>
          <a:lstStyle/>
          <a:p>
            <a:pPr eaLnBrk="1" hangingPunct="1">
              <a:defRPr/>
            </a:pPr>
            <a:r>
              <a:rPr lang="zh-CN" altLang="en-US" b="1" dirty="0">
                <a:latin typeface="Arial" charset="0"/>
              </a:rPr>
              <a:t>这种借助于自己来定义自己</a:t>
            </a:r>
            <a:r>
              <a:rPr lang="zh-CN" altLang="en-US" b="1" dirty="0" smtClean="0">
                <a:latin typeface="Arial" charset="0"/>
              </a:rPr>
              <a:t>的产生式，</a:t>
            </a:r>
            <a:r>
              <a:rPr lang="zh-CN" altLang="en-US" b="1" dirty="0">
                <a:latin typeface="Arial" charset="0"/>
              </a:rPr>
              <a:t>即</a:t>
            </a:r>
            <a:r>
              <a:rPr lang="zh-CN" altLang="en-US" b="1" dirty="0" smtClean="0">
                <a:latin typeface="Arial" charset="0"/>
              </a:rPr>
              <a:t>在产生式左</a:t>
            </a:r>
            <a:r>
              <a:rPr lang="zh-CN" altLang="en-US" b="1" dirty="0">
                <a:latin typeface="Arial" charset="0"/>
              </a:rPr>
              <a:t>部和右部具有相同的</a:t>
            </a:r>
            <a:r>
              <a:rPr lang="zh-CN" altLang="en-US" b="1" dirty="0" smtClean="0">
                <a:latin typeface="Arial" charset="0"/>
              </a:rPr>
              <a:t>非终结符产生式称为</a:t>
            </a:r>
            <a:r>
              <a:rPr lang="zh-CN" altLang="en-US" b="1" dirty="0">
                <a:solidFill>
                  <a:srgbClr val="FF0000"/>
                </a:solidFill>
                <a:latin typeface="Arial" charset="0"/>
              </a:rPr>
              <a:t>递归规则。</a:t>
            </a:r>
            <a:r>
              <a:rPr kumimoji="1" lang="zh-CN" altLang="en-US" b="1" dirty="0">
                <a:solidFill>
                  <a:srgbClr val="FF0000"/>
                </a:solidFill>
                <a:latin typeface="Arial" charset="0"/>
              </a:rPr>
              <a:t> </a:t>
            </a:r>
          </a:p>
        </p:txBody>
      </p:sp>
    </p:spTree>
    <p:extLst>
      <p:ext uri="{BB962C8B-B14F-4D97-AF65-F5344CB8AC3E}">
        <p14:creationId xmlns:p14="http://schemas.microsoft.com/office/powerpoint/2010/main" val="273308289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03810"/>
                                        </p:tgtEl>
                                        <p:attrNameLst>
                                          <p:attrName>style.visibility</p:attrName>
                                        </p:attrNameLst>
                                      </p:cBhvr>
                                      <p:to>
                                        <p:strVal val="visible"/>
                                      </p:to>
                                    </p:set>
                                    <p:animEffect transition="in" filter="blinds(horizontal)">
                                      <p:cBhvr>
                                        <p:cTn id="7" dur="500"/>
                                        <p:tgtEl>
                                          <p:spTgt spid="50381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03812"/>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03813"/>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0381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5" presetClass="entr" presetSubtype="10"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checkerboard(across)">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810" grpId="0" animBg="1"/>
      <p:bldP spid="503811" grpId="0" animBg="1"/>
      <p:bldP spid="503812" grpId="0"/>
      <p:bldP spid="503813" grpId="0"/>
      <p:bldP spid="9" grpId="0"/>
      <p:bldP spid="10"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A168B36-0A99-4B98-A79A-965718309607}" type="datetime1">
              <a:rPr lang="zh-CN" altLang="en-US"/>
              <a:pPr>
                <a:defRPr/>
              </a:pPr>
              <a:t>2021/3/3</a:t>
            </a:fld>
            <a:endParaRPr lang="zh-CN" altLang="en-US"/>
          </a:p>
        </p:txBody>
      </p:sp>
      <p:sp>
        <p:nvSpPr>
          <p:cNvPr id="9523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E91B5DD-8723-4E8D-AA7C-AC47AF17763B}" type="slidenum">
              <a:rPr lang="zh-CN" altLang="en-US" sz="1000">
                <a:solidFill>
                  <a:srgbClr val="9B9A98"/>
                </a:solidFill>
              </a:rPr>
              <a:pPr>
                <a:spcBef>
                  <a:spcPct val="0"/>
                </a:spcBef>
                <a:buClrTx/>
                <a:buSzTx/>
                <a:buFontTx/>
                <a:buNone/>
              </a:pPr>
              <a:t>62</a:t>
            </a:fld>
            <a:endParaRPr lang="zh-CN" altLang="en-US" sz="1000">
              <a:solidFill>
                <a:srgbClr val="9B9A98"/>
              </a:solidFill>
            </a:endParaRPr>
          </a:p>
        </p:txBody>
      </p:sp>
      <p:sp>
        <p:nvSpPr>
          <p:cNvPr id="95236" name="Rectangle 2"/>
          <p:cNvSpPr>
            <a:spLocks noGrp="1"/>
          </p:cNvSpPr>
          <p:nvPr>
            <p:ph type="body" idx="1"/>
          </p:nvPr>
        </p:nvSpPr>
        <p:spPr>
          <a:xfrm>
            <a:off x="1527464" y="1313113"/>
            <a:ext cx="8608291" cy="3613872"/>
          </a:xfrm>
        </p:spPr>
        <p:txBody>
          <a:bodyPr>
            <a:normAutofit fontScale="92500" lnSpcReduction="10000"/>
          </a:bodyPr>
          <a:lstStyle/>
          <a:p>
            <a:pPr>
              <a:lnSpc>
                <a:spcPct val="80000"/>
              </a:lnSpc>
              <a:buFont typeface="Wingdings 2" panose="05020102010507070707" pitchFamily="18" charset="2"/>
              <a:buNone/>
            </a:pPr>
            <a:r>
              <a:rPr kumimoji="1" lang="en-US" altLang="zh-CN" sz="2600" b="1" dirty="0" smtClean="0">
                <a:solidFill>
                  <a:srgbClr val="FFC000"/>
                </a:solidFill>
                <a:latin typeface="Tahoma" panose="020B0604030504040204" pitchFamily="34" charset="0"/>
              </a:rPr>
              <a:t>7</a:t>
            </a:r>
            <a:r>
              <a:rPr kumimoji="1" lang="zh-CN" altLang="en-US" sz="2600" b="1" dirty="0" smtClean="0">
                <a:solidFill>
                  <a:srgbClr val="FFC000"/>
                </a:solidFill>
                <a:latin typeface="Tahoma" panose="020B0604030504040204" pitchFamily="34" charset="0"/>
              </a:rPr>
              <a:t>、</a:t>
            </a:r>
            <a:r>
              <a:rPr kumimoji="1" lang="zh-CN" altLang="en-US" sz="2600" b="1" dirty="0">
                <a:solidFill>
                  <a:srgbClr val="FFC000"/>
                </a:solidFill>
                <a:latin typeface="Tahoma" panose="020B0604030504040204" pitchFamily="34" charset="0"/>
              </a:rPr>
              <a:t>递归文法</a:t>
            </a:r>
          </a:p>
          <a:p>
            <a:pPr algn="just">
              <a:lnSpc>
                <a:spcPct val="80000"/>
              </a:lnSpc>
              <a:buFont typeface="Wingdings 2" panose="05020102010507070707" pitchFamily="18" charset="2"/>
              <a:buNone/>
            </a:pPr>
            <a:r>
              <a:rPr lang="zh-CN" altLang="en-US" sz="2400" b="1" dirty="0" smtClean="0">
                <a:latin typeface="宋体" panose="02010600030101010101" pitchFamily="2" charset="-122"/>
                <a:cs typeface="Courier New" panose="02070309020205020404" pitchFamily="49" charset="0"/>
              </a:rPr>
              <a:t>对于</a:t>
            </a:r>
            <a:r>
              <a:rPr lang="zh-CN" altLang="en-US" sz="2400" b="1" dirty="0">
                <a:latin typeface="宋体" panose="02010600030101010101" pitchFamily="2" charset="-122"/>
                <a:cs typeface="Courier New" panose="02070309020205020404" pitchFamily="49" charset="0"/>
              </a:rPr>
              <a:t>一个文法</a:t>
            </a:r>
            <a:r>
              <a:rPr lang="en-US" altLang="zh-CN" sz="2400" b="1" dirty="0">
                <a:latin typeface="宋体" panose="02010600030101010101" pitchFamily="2" charset="-122"/>
                <a:cs typeface="Courier New" panose="02070309020205020404" pitchFamily="49" charset="0"/>
              </a:rPr>
              <a:t>,</a:t>
            </a:r>
            <a:r>
              <a:rPr lang="zh-CN" altLang="en-US" sz="2400" b="1" dirty="0">
                <a:latin typeface="宋体" panose="02010600030101010101" pitchFamily="2" charset="-122"/>
                <a:cs typeface="Courier New" panose="02070309020205020404" pitchFamily="49" charset="0"/>
              </a:rPr>
              <a:t>若有一个规则</a:t>
            </a:r>
            <a:r>
              <a:rPr lang="en-US" altLang="zh-CN" sz="2400" b="1" dirty="0">
                <a:latin typeface="宋体" panose="02010600030101010101" pitchFamily="2" charset="-122"/>
                <a:cs typeface="Courier New" panose="02070309020205020404" pitchFamily="49" charset="0"/>
              </a:rPr>
              <a:t>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直接递归</a:t>
            </a:r>
            <a:r>
              <a:rPr lang="en-US" altLang="zh-CN"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2400" b="1" dirty="0">
                <a:latin typeface="宋体" panose="02010600030101010101" pitchFamily="2" charset="-122"/>
                <a:cs typeface="Courier New" panose="02070309020205020404" pitchFamily="49" charset="0"/>
              </a:rPr>
              <a:t>    </a:t>
            </a:r>
            <a:r>
              <a:rPr lang="zh-CN" altLang="en-US" sz="2400" b="1" dirty="0">
                <a:latin typeface="宋体" panose="02010600030101010101" pitchFamily="2" charset="-122"/>
                <a:cs typeface="Courier New" panose="02070309020205020404" pitchFamily="49" charset="0"/>
              </a:rPr>
              <a:t>若有规则</a:t>
            </a:r>
            <a:r>
              <a:rPr lang="en-US" altLang="zh-CN" sz="2400" b="1" dirty="0">
                <a:latin typeface="宋体" panose="02010600030101010101" pitchFamily="2" charset="-122"/>
                <a:cs typeface="Courier New" panose="02070309020205020404" pitchFamily="49" charset="0"/>
              </a:rPr>
              <a:t>U∷=U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直接左递归</a:t>
            </a:r>
            <a:r>
              <a:rPr lang="en-US" altLang="zh-CN"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2400" b="1" dirty="0">
                <a:latin typeface="宋体" panose="02010600030101010101" pitchFamily="2" charset="-122"/>
                <a:cs typeface="Courier New" panose="02070309020205020404" pitchFamily="49" charset="0"/>
              </a:rPr>
              <a:t>    </a:t>
            </a:r>
            <a:r>
              <a:rPr lang="zh-CN" altLang="en-US" sz="2400" b="1" dirty="0">
                <a:latin typeface="宋体" panose="02010600030101010101" pitchFamily="2" charset="-122"/>
                <a:cs typeface="Courier New" panose="02070309020205020404" pitchFamily="49" charset="0"/>
              </a:rPr>
              <a:t>若有规则</a:t>
            </a:r>
            <a:r>
              <a:rPr lang="en-US" altLang="zh-CN" sz="2400" b="1" dirty="0">
                <a:latin typeface="宋体" panose="02010600030101010101" pitchFamily="2" charset="-122"/>
                <a:cs typeface="Courier New" panose="02070309020205020404" pitchFamily="49" charset="0"/>
              </a:rPr>
              <a:t>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U,</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直接右递归</a:t>
            </a:r>
            <a:r>
              <a:rPr lang="zh-CN" altLang="en-US"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zh-CN" altLang="en-US" sz="2400" b="1" dirty="0">
                <a:latin typeface="宋体" panose="02010600030101010101" pitchFamily="2" charset="-122"/>
                <a:cs typeface="Courier New" panose="02070309020205020404" pitchFamily="49" charset="0"/>
              </a:rPr>
              <a:t>    若有推导式</a:t>
            </a:r>
            <a:r>
              <a:rPr lang="en-US" altLang="zh-CN" sz="2400" b="1" dirty="0">
                <a:latin typeface="宋体" panose="02010600030101010101" pitchFamily="2" charset="-122"/>
                <a:cs typeface="Courier New" panose="02070309020205020404" pitchFamily="49" charset="0"/>
              </a:rPr>
              <a:t>U</a:t>
            </a:r>
            <a:r>
              <a:rPr lang="en-US" altLang="zh-CN" sz="2400" b="1" dirty="0">
                <a:latin typeface="宋体" panose="02010600030101010101" pitchFamily="2" charset="-122"/>
                <a:cs typeface="Courier New" panose="02070309020205020404" pitchFamily="49" charset="0"/>
                <a:sym typeface="Symbol" panose="05050102010706020507" pitchFamily="18" charset="2"/>
              </a:rPr>
              <a:t></a:t>
            </a:r>
            <a:r>
              <a:rPr lang="en-US" altLang="zh-CN" sz="2400" b="1" dirty="0">
                <a:latin typeface="宋体" panose="02010600030101010101" pitchFamily="2" charset="-122"/>
                <a:cs typeface="Courier New" panose="02070309020205020404" pitchFamily="49" charset="0"/>
              </a:rPr>
              <a:t>+</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间接递归</a:t>
            </a:r>
            <a:r>
              <a:rPr lang="en-US" altLang="zh-CN"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2400" b="1" dirty="0">
                <a:latin typeface="宋体" panose="02010600030101010101" pitchFamily="2" charset="-122"/>
                <a:cs typeface="Courier New" panose="02070309020205020404" pitchFamily="49" charset="0"/>
              </a:rPr>
              <a:t>     </a:t>
            </a:r>
            <a:r>
              <a:rPr lang="zh-CN" altLang="en-US" sz="2400" b="1" dirty="0">
                <a:latin typeface="宋体" panose="02010600030101010101" pitchFamily="2" charset="-122"/>
                <a:cs typeface="Courier New" panose="02070309020205020404" pitchFamily="49" charset="0"/>
              </a:rPr>
              <a:t>若有推导式</a:t>
            </a:r>
            <a:r>
              <a:rPr lang="en-US" altLang="zh-CN" sz="2400" b="1" dirty="0">
                <a:latin typeface="宋体" panose="02010600030101010101" pitchFamily="2" charset="-122"/>
                <a:cs typeface="Courier New" panose="02070309020205020404" pitchFamily="49" charset="0"/>
              </a:rPr>
              <a:t>U</a:t>
            </a:r>
            <a:r>
              <a:rPr lang="en-US" altLang="zh-CN" sz="2400" b="1" dirty="0">
                <a:latin typeface="宋体" panose="02010600030101010101" pitchFamily="2" charset="-122"/>
                <a:sym typeface="Symbol" panose="05050102010706020507" pitchFamily="18" charset="2"/>
              </a:rPr>
              <a:t></a:t>
            </a:r>
            <a:r>
              <a:rPr lang="en-US" altLang="zh-CN" sz="2400" b="1" dirty="0">
                <a:latin typeface="宋体" panose="02010600030101010101" pitchFamily="2" charset="-122"/>
                <a:cs typeface="Courier New" panose="02070309020205020404" pitchFamily="49" charset="0"/>
              </a:rPr>
              <a:t>+U</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间接左递归</a:t>
            </a:r>
            <a:r>
              <a:rPr lang="en-US" altLang="zh-CN"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en-US" altLang="zh-CN" sz="2400" b="1" dirty="0">
                <a:latin typeface="宋体" panose="02010600030101010101" pitchFamily="2" charset="-122"/>
                <a:cs typeface="Courier New" panose="02070309020205020404" pitchFamily="49" charset="0"/>
              </a:rPr>
              <a:t>    </a:t>
            </a:r>
            <a:r>
              <a:rPr lang="zh-CN" altLang="en-US" sz="2400" b="1" dirty="0">
                <a:latin typeface="宋体" panose="02010600030101010101" pitchFamily="2" charset="-122"/>
                <a:cs typeface="Courier New" panose="02070309020205020404" pitchFamily="49" charset="0"/>
              </a:rPr>
              <a:t>若有推导式</a:t>
            </a:r>
            <a:r>
              <a:rPr lang="en-US" altLang="zh-CN" sz="2400" b="1" dirty="0">
                <a:latin typeface="宋体" panose="02010600030101010101" pitchFamily="2" charset="-122"/>
                <a:cs typeface="Courier New" panose="02070309020205020404" pitchFamily="49" charset="0"/>
              </a:rPr>
              <a:t>U</a:t>
            </a:r>
            <a:r>
              <a:rPr lang="en-US" altLang="zh-CN" sz="2400" b="1" dirty="0">
                <a:solidFill>
                  <a:schemeClr val="tx2"/>
                </a:solidFill>
                <a:latin typeface="宋体" panose="02010600030101010101" pitchFamily="2" charset="-122"/>
                <a:sym typeface="Symbol" panose="05050102010706020507" pitchFamily="18" charset="2"/>
              </a:rPr>
              <a:t></a:t>
            </a:r>
            <a:r>
              <a:rPr lang="en-US" altLang="zh-CN" sz="2400" b="1" dirty="0">
                <a:latin typeface="宋体" panose="02010600030101010101" pitchFamily="2" charset="-122"/>
                <a:cs typeface="Courier New" panose="02070309020205020404" pitchFamily="49" charset="0"/>
              </a:rPr>
              <a:t>+</a:t>
            </a:r>
            <a:r>
              <a:rPr lang="en-US" altLang="zh-CN" sz="2400" b="1" dirty="0">
                <a:latin typeface="Courier New" panose="02070309020205020404" pitchFamily="49" charset="0"/>
                <a:cs typeface="Courier New" panose="02070309020205020404" pitchFamily="49" charset="0"/>
              </a:rPr>
              <a:t>…</a:t>
            </a:r>
            <a:r>
              <a:rPr lang="en-US" altLang="zh-CN" sz="2400" b="1" dirty="0">
                <a:latin typeface="宋体" panose="02010600030101010101" pitchFamily="2" charset="-122"/>
                <a:cs typeface="Courier New" panose="02070309020205020404" pitchFamily="49" charset="0"/>
              </a:rPr>
              <a:t>U,</a:t>
            </a:r>
            <a:r>
              <a:rPr lang="zh-CN" altLang="en-US" sz="2400" b="1" dirty="0">
                <a:latin typeface="宋体" panose="02010600030101010101" pitchFamily="2" charset="-122"/>
                <a:cs typeface="Courier New" panose="02070309020205020404" pitchFamily="49" charset="0"/>
              </a:rPr>
              <a:t>则称</a:t>
            </a:r>
            <a:r>
              <a:rPr lang="zh-CN" altLang="en-US" sz="2400" b="1" dirty="0">
                <a:solidFill>
                  <a:srgbClr val="FFC000"/>
                </a:solidFill>
                <a:latin typeface="宋体" panose="02010600030101010101" pitchFamily="2" charset="-122"/>
                <a:cs typeface="Courier New" panose="02070309020205020404" pitchFamily="49" charset="0"/>
              </a:rPr>
              <a:t>间接右递归</a:t>
            </a:r>
            <a:r>
              <a:rPr lang="zh-CN" altLang="en-US"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zh-CN" altLang="en-US" sz="2400" b="1" dirty="0">
                <a:latin typeface="宋体" panose="02010600030101010101" pitchFamily="2" charset="-122"/>
                <a:cs typeface="Courier New" panose="02070309020205020404" pitchFamily="49" charset="0"/>
              </a:rPr>
              <a:t>    非终结符</a:t>
            </a:r>
            <a:r>
              <a:rPr lang="en-US" altLang="zh-CN" sz="2400" b="1" dirty="0">
                <a:latin typeface="宋体" panose="02010600030101010101" pitchFamily="2" charset="-122"/>
                <a:cs typeface="Courier New" panose="02070309020205020404" pitchFamily="49" charset="0"/>
              </a:rPr>
              <a:t>U</a:t>
            </a:r>
            <a:r>
              <a:rPr lang="zh-CN" altLang="en-US" sz="2400" b="1" dirty="0">
                <a:latin typeface="宋体" panose="02010600030101010101" pitchFamily="2" charset="-122"/>
                <a:cs typeface="Courier New" panose="02070309020205020404" pitchFamily="49" charset="0"/>
              </a:rPr>
              <a:t>称</a:t>
            </a:r>
            <a:r>
              <a:rPr lang="zh-CN" altLang="en-US" sz="2400" b="1" dirty="0">
                <a:solidFill>
                  <a:srgbClr val="FFC000"/>
                </a:solidFill>
                <a:latin typeface="宋体" panose="02010600030101010101" pitchFamily="2" charset="-122"/>
                <a:cs typeface="Courier New" panose="02070309020205020404" pitchFamily="49" charset="0"/>
              </a:rPr>
              <a:t>递归非终结符</a:t>
            </a:r>
            <a:r>
              <a:rPr lang="zh-CN" altLang="en-US" sz="2400" b="1" dirty="0">
                <a:latin typeface="宋体" panose="02010600030101010101" pitchFamily="2" charset="-122"/>
                <a:cs typeface="Courier New" panose="02070309020205020404" pitchFamily="49" charset="0"/>
              </a:rPr>
              <a:t>。</a:t>
            </a:r>
          </a:p>
          <a:p>
            <a:pPr algn="just">
              <a:lnSpc>
                <a:spcPct val="80000"/>
              </a:lnSpc>
              <a:buFont typeface="Wingdings 2" panose="05020102010507070707" pitchFamily="18" charset="2"/>
              <a:buNone/>
            </a:pPr>
            <a:r>
              <a:rPr lang="zh-CN" altLang="en-US" sz="2400" b="1" dirty="0">
                <a:latin typeface="宋体" panose="02010600030101010101" pitchFamily="2" charset="-122"/>
                <a:cs typeface="Courier New" panose="02070309020205020404" pitchFamily="49" charset="0"/>
              </a:rPr>
              <a:t>     如</a:t>
            </a:r>
            <a:r>
              <a:rPr lang="zh-CN" altLang="en-US" sz="2400" b="1" dirty="0">
                <a:latin typeface="Times New Roman" panose="02020603050405020304" pitchFamily="18" charset="0"/>
              </a:rPr>
              <a:t>果一个文法中至少含有一个递归非终结符</a:t>
            </a:r>
            <a:r>
              <a:rPr lang="en-US" altLang="zh-CN" sz="2400" b="1" dirty="0">
                <a:latin typeface="宋体" panose="02010600030101010101" pitchFamily="2" charset="-122"/>
              </a:rPr>
              <a:t>,</a:t>
            </a:r>
            <a:r>
              <a:rPr lang="zh-CN" altLang="en-US" sz="2400" b="1" dirty="0">
                <a:latin typeface="Times New Roman" panose="02020603050405020304" pitchFamily="18" charset="0"/>
              </a:rPr>
              <a:t>则将此文法称为</a:t>
            </a:r>
            <a:r>
              <a:rPr lang="zh-CN" altLang="en-US" sz="2400" b="1" dirty="0">
                <a:solidFill>
                  <a:srgbClr val="FFC000"/>
                </a:solidFill>
                <a:latin typeface="Times New Roman" panose="02020603050405020304" pitchFamily="18" charset="0"/>
              </a:rPr>
              <a:t>递归文法</a:t>
            </a:r>
            <a:r>
              <a:rPr lang="zh-CN" altLang="en-US" sz="1900" b="1" dirty="0">
                <a:latin typeface="宋体" panose="02010600030101010101" pitchFamily="2" charset="-122"/>
              </a:rPr>
              <a:t>。</a:t>
            </a:r>
          </a:p>
        </p:txBody>
      </p:sp>
      <p:sp>
        <p:nvSpPr>
          <p:cNvPr id="6" name="Rectangle 2"/>
          <p:cNvSpPr>
            <a:spLocks noChangeArrowheads="1"/>
          </p:cNvSpPr>
          <p:nvPr/>
        </p:nvSpPr>
        <p:spPr bwMode="auto">
          <a:xfrm>
            <a:off x="641350" y="37904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用文法产生法描述语言</a:t>
            </a:r>
          </a:p>
        </p:txBody>
      </p:sp>
      <p:sp>
        <p:nvSpPr>
          <p:cNvPr id="7" name="Text Box 3"/>
          <p:cNvSpPr txBox="1">
            <a:spLocks noChangeArrowheads="1"/>
          </p:cNvSpPr>
          <p:nvPr/>
        </p:nvSpPr>
        <p:spPr bwMode="auto">
          <a:xfrm>
            <a:off x="3581400" y="5041503"/>
            <a:ext cx="370325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r>
              <a:rPr kumimoji="1" lang="zh-CN" altLang="en-US" sz="2400" b="1" dirty="0">
                <a:latin typeface="Tahoma" panose="020B0604030504040204" pitchFamily="34" charset="0"/>
                <a:ea typeface="宋体" panose="02010600030101010101" pitchFamily="2" charset="-122"/>
              </a:rPr>
              <a:t>例如：规则  </a:t>
            </a:r>
            <a:r>
              <a:rPr kumimoji="1" lang="en-US" altLang="zh-CN" sz="2400" b="1" dirty="0">
                <a:latin typeface="Tahoma" panose="020B0604030504040204" pitchFamily="34" charset="0"/>
                <a:ea typeface="宋体" panose="02010600030101010101" pitchFamily="2" charset="-122"/>
              </a:rPr>
              <a:t>S ∷=0S1</a:t>
            </a:r>
          </a:p>
          <a:p>
            <a:pPr eaLnBrk="1" hangingPunct="1">
              <a:spcBef>
                <a:spcPct val="0"/>
              </a:spcBef>
              <a:buClrTx/>
              <a:buSzTx/>
              <a:buFontTx/>
              <a:buNone/>
            </a:pPr>
            <a:r>
              <a:rPr kumimoji="1" lang="en-US" altLang="zh-CN" sz="2400" b="1" dirty="0">
                <a:latin typeface="Tahoma" panose="020B0604030504040204" pitchFamily="34" charset="0"/>
                <a:ea typeface="宋体" panose="02010600030101010101" pitchFamily="2" charset="-122"/>
              </a:rPr>
              <a:t>          </a:t>
            </a:r>
            <a:r>
              <a:rPr kumimoji="1" lang="zh-CN" altLang="en-US" sz="2400" b="1" dirty="0">
                <a:latin typeface="Tahoma" panose="020B0604030504040204" pitchFamily="34" charset="0"/>
                <a:ea typeface="宋体" panose="02010600030101010101" pitchFamily="2" charset="-122"/>
              </a:rPr>
              <a:t>规则  </a:t>
            </a:r>
            <a:r>
              <a:rPr kumimoji="1" lang="en-US" altLang="zh-CN" sz="2400" b="1" dirty="0">
                <a:latin typeface="Tahoma" panose="020B0604030504040204" pitchFamily="34" charset="0"/>
                <a:ea typeface="宋体" panose="02010600030101010101" pitchFamily="2" charset="-122"/>
              </a:rPr>
              <a:t>A∷=Aa     </a:t>
            </a:r>
          </a:p>
          <a:p>
            <a:pPr eaLnBrk="1" hangingPunct="1">
              <a:spcBef>
                <a:spcPct val="0"/>
              </a:spcBef>
              <a:buClrTx/>
              <a:buSzTx/>
              <a:buFontTx/>
              <a:buNone/>
            </a:pPr>
            <a:r>
              <a:rPr kumimoji="1" lang="en-US" altLang="zh-CN" sz="2400" b="1" dirty="0">
                <a:latin typeface="Times New Roman" panose="02020603050405020304" pitchFamily="18" charset="0"/>
                <a:ea typeface="宋体" panose="02010600030101010101" pitchFamily="2" charset="-122"/>
              </a:rPr>
              <a:t>            </a:t>
            </a:r>
            <a:r>
              <a:rPr kumimoji="1" lang="zh-CN" altLang="en-US" sz="2400" b="1" dirty="0">
                <a:latin typeface="Times New Roman" panose="02020603050405020304" pitchFamily="18" charset="0"/>
                <a:ea typeface="宋体" panose="02010600030101010101" pitchFamily="2" charset="-122"/>
              </a:rPr>
              <a:t>规则   </a:t>
            </a:r>
            <a:r>
              <a:rPr kumimoji="1" lang="en-US" altLang="zh-CN" sz="2400" b="1" dirty="0">
                <a:latin typeface="Tahoma" panose="020B0604030504040204" pitchFamily="34" charset="0"/>
                <a:ea typeface="宋体" panose="02010600030101010101" pitchFamily="2" charset="-122"/>
              </a:rPr>
              <a:t>B</a:t>
            </a:r>
            <a:r>
              <a:rPr kumimoji="1" lang="en-US" altLang="zh-CN" sz="2400" b="1" dirty="0">
                <a:latin typeface="Times New Roman" panose="02020603050405020304" pitchFamily="18" charset="0"/>
                <a:ea typeface="宋体" panose="02010600030101010101" pitchFamily="2" charset="-122"/>
              </a:rPr>
              <a:t>∷</a:t>
            </a:r>
            <a:r>
              <a:rPr kumimoji="1" lang="en-US" altLang="zh-CN" sz="2400" b="1" dirty="0">
                <a:latin typeface="Tahoma" panose="020B0604030504040204" pitchFamily="34" charset="0"/>
                <a:ea typeface="宋体" panose="02010600030101010101" pitchFamily="2" charset="-122"/>
              </a:rPr>
              <a:t>=</a:t>
            </a:r>
            <a:r>
              <a:rPr kumimoji="1" lang="en-US" altLang="zh-CN" sz="2400" b="1" dirty="0" err="1">
                <a:latin typeface="Tahoma" panose="020B0604030504040204" pitchFamily="34" charset="0"/>
                <a:ea typeface="宋体" panose="02010600030101010101" pitchFamily="2" charset="-122"/>
              </a:rPr>
              <a:t>aBB</a:t>
            </a:r>
            <a:r>
              <a:rPr kumimoji="1" lang="en-US" altLang="zh-CN" sz="2400" b="1" dirty="0">
                <a:latin typeface="Tahoma" panose="020B0604030504040204" pitchFamily="34" charset="0"/>
                <a:ea typeface="宋体" panose="02010600030101010101" pitchFamily="2" charset="-122"/>
              </a:rPr>
              <a:t>   </a:t>
            </a:r>
            <a:r>
              <a:rPr kumimoji="1" lang="en-US" altLang="zh-CN" sz="2400" dirty="0">
                <a:latin typeface="Tahoma" panose="020B0604030504040204" pitchFamily="34" charset="0"/>
                <a:ea typeface="宋体" panose="02010600030101010101" pitchFamily="2" charset="-122"/>
              </a:rPr>
              <a:t> </a:t>
            </a:r>
          </a:p>
        </p:txBody>
      </p:sp>
    </p:spTree>
    <p:extLst>
      <p:ext uri="{BB962C8B-B14F-4D97-AF65-F5344CB8AC3E}">
        <p14:creationId xmlns:p14="http://schemas.microsoft.com/office/powerpoint/2010/main" val="4513829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utoUpdateAnimBg="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B584B1BA-5F31-4098-B626-1421F73E4A8C}" type="datetime1">
              <a:rPr lang="zh-CN" altLang="en-US"/>
              <a:pPr>
                <a:defRPr/>
              </a:pPr>
              <a:t>2021/3/3</a:t>
            </a:fld>
            <a:endParaRPr lang="zh-CN" altLang="en-US"/>
          </a:p>
        </p:txBody>
      </p:sp>
      <p:sp>
        <p:nvSpPr>
          <p:cNvPr id="9625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FA2A46C-13B1-4BAF-9049-126628CD47A1}" type="slidenum">
              <a:rPr lang="zh-CN" altLang="en-US" sz="1000">
                <a:solidFill>
                  <a:srgbClr val="9B9A98"/>
                </a:solidFill>
              </a:rPr>
              <a:pPr>
                <a:spcBef>
                  <a:spcPct val="0"/>
                </a:spcBef>
                <a:buClrTx/>
                <a:buSzTx/>
                <a:buFontTx/>
                <a:buNone/>
              </a:pPr>
              <a:t>63</a:t>
            </a:fld>
            <a:endParaRPr lang="zh-CN" altLang="en-US" sz="1000">
              <a:solidFill>
                <a:srgbClr val="9B9A98"/>
              </a:solidFill>
            </a:endParaRPr>
          </a:p>
        </p:txBody>
      </p:sp>
      <p:sp>
        <p:nvSpPr>
          <p:cNvPr id="402437" name="Rectangle 5"/>
          <p:cNvSpPr>
            <a:spLocks noChangeArrowheads="1"/>
          </p:cNvSpPr>
          <p:nvPr/>
        </p:nvSpPr>
        <p:spPr bwMode="auto">
          <a:xfrm>
            <a:off x="2255838" y="1831975"/>
            <a:ext cx="7224712" cy="43434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300" b="1" dirty="0">
                <a:effectLst>
                  <a:outerShdw blurRad="38100" dist="38100" dir="2700000" algn="tl">
                    <a:srgbClr val="000000"/>
                  </a:outerShdw>
                </a:effectLst>
                <a:latin typeface="Times New Roman" pitchFamily="18" charset="0"/>
                <a:ea typeface="楷体_GB2312" pitchFamily="49" charset="-122"/>
              </a:rPr>
              <a:t>又</a:t>
            </a:r>
            <a:r>
              <a:rPr lang="zh-CN" altLang="en-US" sz="2300" b="1" dirty="0">
                <a:latin typeface="Times New Roman" pitchFamily="18" charset="0"/>
                <a:ea typeface="楷体_GB2312" pitchFamily="49" charset="-122"/>
              </a:rPr>
              <a:t>如：设有文法</a:t>
            </a:r>
            <a:r>
              <a:rPr lang="en-US" altLang="zh-CN" sz="2300" b="1" dirty="0">
                <a:latin typeface="Times New Roman" pitchFamily="18" charset="0"/>
                <a:ea typeface="楷体_GB2312" pitchFamily="49" charset="-122"/>
              </a:rPr>
              <a:t>G</a:t>
            </a:r>
            <a:r>
              <a:rPr lang="zh-CN" altLang="en-US" sz="2300" b="1" dirty="0">
                <a:latin typeface="Times New Roman" pitchFamily="18" charset="0"/>
                <a:ea typeface="楷体_GB2312" pitchFamily="49" charset="-122"/>
              </a:rPr>
              <a:t>的规则</a:t>
            </a:r>
            <a:r>
              <a:rPr lang="en-US" altLang="zh-CN" sz="2300" b="1" dirty="0">
                <a:latin typeface="Times New Roman" pitchFamily="18" charset="0"/>
                <a:ea typeface="楷体_GB2312" pitchFamily="49" charset="-122"/>
              </a:rPr>
              <a:t>P</a:t>
            </a:r>
            <a:r>
              <a:rPr lang="zh-CN" altLang="en-US" sz="2300" b="1" dirty="0">
                <a:latin typeface="Times New Roman" pitchFamily="18" charset="0"/>
                <a:ea typeface="楷体_GB2312" pitchFamily="49" charset="-122"/>
              </a:rPr>
              <a:t>为</a:t>
            </a:r>
          </a:p>
          <a:p>
            <a:pPr marL="419100" indent="-382588" algn="just">
              <a:lnSpc>
                <a:spcPct val="120000"/>
              </a:lnSpc>
              <a:spcBef>
                <a:spcPct val="20000"/>
              </a:spcBef>
              <a:buClr>
                <a:schemeClr val="accent1"/>
              </a:buClr>
              <a:buSzPct val="80000"/>
              <a:defRPr/>
            </a:pPr>
            <a:r>
              <a:rPr lang="zh-CN" altLang="en-US" sz="2300" b="1" dirty="0">
                <a:latin typeface="Times New Roman" pitchFamily="18" charset="0"/>
                <a:ea typeface="楷体_GB2312" pitchFamily="49" charset="-122"/>
              </a:rPr>
              <a:t>       </a:t>
            </a:r>
            <a:r>
              <a:rPr lang="en-US" altLang="zh-CN" sz="2300" b="1" dirty="0">
                <a:latin typeface="Times New Roman" pitchFamily="18" charset="0"/>
                <a:ea typeface="楷体_GB2312" pitchFamily="49" charset="-122"/>
              </a:rPr>
              <a:t>S∷=</a:t>
            </a:r>
            <a:r>
              <a:rPr lang="en-US" altLang="zh-CN" sz="2300" b="1" dirty="0" err="1">
                <a:latin typeface="Times New Roman" pitchFamily="18" charset="0"/>
                <a:ea typeface="楷体_GB2312" pitchFamily="49" charset="-122"/>
              </a:rPr>
              <a:t>Qc|c</a:t>
            </a:r>
            <a:r>
              <a:rPr lang="en-US" altLang="zh-CN" sz="23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300" b="1" dirty="0">
                <a:latin typeface="Times New Roman" pitchFamily="18" charset="0"/>
                <a:ea typeface="楷体_GB2312" pitchFamily="49" charset="-122"/>
              </a:rPr>
              <a:t>       Q∷=</a:t>
            </a:r>
            <a:r>
              <a:rPr lang="en-US" altLang="zh-CN" sz="2300" b="1" dirty="0" err="1">
                <a:latin typeface="Times New Roman" pitchFamily="18" charset="0"/>
                <a:ea typeface="楷体_GB2312" pitchFamily="49" charset="-122"/>
              </a:rPr>
              <a:t>Rb|b</a:t>
            </a:r>
            <a:r>
              <a:rPr lang="en-US" altLang="zh-CN" sz="23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en-US" altLang="zh-CN" sz="2300" b="1" dirty="0">
                <a:latin typeface="Times New Roman" pitchFamily="18" charset="0"/>
                <a:ea typeface="楷体_GB2312" pitchFamily="49" charset="-122"/>
              </a:rPr>
              <a:t>       R∷=</a:t>
            </a:r>
            <a:r>
              <a:rPr lang="en-US" altLang="zh-CN" sz="2300" b="1" dirty="0" err="1">
                <a:latin typeface="Times New Roman" pitchFamily="18" charset="0"/>
                <a:ea typeface="楷体_GB2312" pitchFamily="49" charset="-122"/>
              </a:rPr>
              <a:t>Sa|a</a:t>
            </a:r>
            <a:r>
              <a:rPr lang="en-US" altLang="zh-CN" sz="23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300" b="1" dirty="0">
                <a:latin typeface="Times New Roman" pitchFamily="18" charset="0"/>
                <a:ea typeface="楷体_GB2312" pitchFamily="49" charset="-122"/>
              </a:rPr>
              <a:t>在这</a:t>
            </a:r>
            <a:r>
              <a:rPr lang="en-US" altLang="zh-CN" sz="2300" b="1" dirty="0" smtClean="0">
                <a:latin typeface="Times New Roman" pitchFamily="18" charset="0"/>
                <a:ea typeface="楷体_GB2312" pitchFamily="49" charset="-122"/>
              </a:rPr>
              <a:t>6</a:t>
            </a:r>
            <a:r>
              <a:rPr lang="zh-CN" altLang="en-US" sz="2300" b="1" dirty="0" smtClean="0">
                <a:latin typeface="Times New Roman" pitchFamily="18" charset="0"/>
                <a:ea typeface="楷体_GB2312" pitchFamily="49" charset="-122"/>
              </a:rPr>
              <a:t>条产生式中</a:t>
            </a:r>
            <a:r>
              <a:rPr lang="zh-CN" altLang="en-US" sz="2300" b="1" dirty="0">
                <a:latin typeface="Times New Roman" pitchFamily="18" charset="0"/>
                <a:ea typeface="楷体_GB2312" pitchFamily="49" charset="-122"/>
              </a:rPr>
              <a:t>，无直接递归规则，但有如下推导：</a:t>
            </a:r>
            <a:endParaRPr lang="en-US" altLang="zh-CN" sz="2300" b="1" dirty="0">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en-US" altLang="zh-CN" sz="2300" b="1" dirty="0">
                <a:latin typeface="Times New Roman" pitchFamily="18" charset="0"/>
                <a:ea typeface="楷体_GB2312" pitchFamily="49" charset="-122"/>
              </a:rPr>
              <a:t>       Q </a:t>
            </a:r>
            <a:r>
              <a:rPr lang="en-US" altLang="zh-CN" sz="2300" b="1" dirty="0">
                <a:latin typeface="Times New Roman" pitchFamily="18" charset="0"/>
                <a:ea typeface="楷体_GB2312" pitchFamily="49" charset="-122"/>
                <a:cs typeface="Courier New" pitchFamily="49" charset="0"/>
                <a:sym typeface="Symbol" pitchFamily="18" charset="2"/>
              </a:rPr>
              <a:t></a:t>
            </a:r>
            <a:r>
              <a:rPr lang="en-US" altLang="zh-CN" sz="2300" b="1" dirty="0">
                <a:latin typeface="Times New Roman" pitchFamily="18" charset="0"/>
                <a:ea typeface="楷体_GB2312" pitchFamily="49" charset="-122"/>
              </a:rPr>
              <a:t> </a:t>
            </a:r>
            <a:r>
              <a:rPr lang="en-US" altLang="zh-CN" sz="2300" b="1" dirty="0" err="1">
                <a:latin typeface="Times New Roman" pitchFamily="18" charset="0"/>
                <a:ea typeface="楷体_GB2312" pitchFamily="49" charset="-122"/>
              </a:rPr>
              <a:t>Rb</a:t>
            </a:r>
            <a:r>
              <a:rPr lang="en-US" altLang="zh-CN" sz="2300" b="1" dirty="0">
                <a:latin typeface="Times New Roman" pitchFamily="18" charset="0"/>
                <a:ea typeface="楷体_GB2312" pitchFamily="49" charset="-122"/>
              </a:rPr>
              <a:t> </a:t>
            </a:r>
            <a:r>
              <a:rPr lang="en-US" altLang="zh-CN" sz="2300" b="1" dirty="0">
                <a:latin typeface="Times New Roman" pitchFamily="18" charset="0"/>
                <a:ea typeface="楷体_GB2312" pitchFamily="49" charset="-122"/>
                <a:sym typeface="Symbol" pitchFamily="18" charset="2"/>
              </a:rPr>
              <a:t></a:t>
            </a:r>
            <a:r>
              <a:rPr lang="en-US" altLang="zh-CN" sz="2300" b="1" dirty="0">
                <a:latin typeface="Times New Roman" pitchFamily="18" charset="0"/>
                <a:ea typeface="楷体_GB2312" pitchFamily="49" charset="-122"/>
              </a:rPr>
              <a:t> Sab </a:t>
            </a:r>
            <a:r>
              <a:rPr lang="en-US" altLang="zh-CN" sz="2300" b="1" dirty="0">
                <a:latin typeface="Times New Roman" pitchFamily="18" charset="0"/>
                <a:ea typeface="楷体_GB2312" pitchFamily="49" charset="-122"/>
                <a:sym typeface="Symbol" pitchFamily="18" charset="2"/>
              </a:rPr>
              <a:t></a:t>
            </a:r>
            <a:r>
              <a:rPr lang="en-US" altLang="zh-CN" sz="2300" b="1" dirty="0">
                <a:latin typeface="Times New Roman" pitchFamily="18" charset="0"/>
                <a:ea typeface="楷体_GB2312" pitchFamily="49" charset="-122"/>
              </a:rPr>
              <a:t> </a:t>
            </a:r>
            <a:r>
              <a:rPr lang="en-US" altLang="zh-CN" sz="2300" b="1" dirty="0" err="1">
                <a:latin typeface="Times New Roman" pitchFamily="18" charset="0"/>
                <a:ea typeface="楷体_GB2312" pitchFamily="49" charset="-122"/>
              </a:rPr>
              <a:t>Qcab</a:t>
            </a:r>
            <a:r>
              <a:rPr lang="en-US" altLang="zh-CN" sz="23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300" b="1" dirty="0">
                <a:latin typeface="Times New Roman" pitchFamily="18" charset="0"/>
                <a:ea typeface="楷体_GB2312" pitchFamily="49" charset="-122"/>
              </a:rPr>
              <a:t>所以</a:t>
            </a:r>
            <a:r>
              <a:rPr lang="en-US" altLang="zh-CN" sz="2300" b="1" dirty="0">
                <a:latin typeface="Times New Roman" pitchFamily="18" charset="0"/>
                <a:ea typeface="楷体_GB2312" pitchFamily="49" charset="-122"/>
              </a:rPr>
              <a:t>Q </a:t>
            </a:r>
            <a:r>
              <a:rPr lang="en-US" altLang="zh-CN" sz="2300" b="1" dirty="0">
                <a:latin typeface="Times New Roman" pitchFamily="18" charset="0"/>
                <a:ea typeface="楷体_GB2312" pitchFamily="49" charset="-122"/>
                <a:sym typeface="Symbol" pitchFamily="18" charset="2"/>
              </a:rPr>
              <a:t></a:t>
            </a:r>
            <a:r>
              <a:rPr lang="en-US" altLang="zh-CN" sz="2300" b="1" dirty="0">
                <a:latin typeface="Times New Roman" pitchFamily="18" charset="0"/>
                <a:ea typeface="楷体_GB2312" pitchFamily="49" charset="-122"/>
              </a:rPr>
              <a:t> +</a:t>
            </a:r>
            <a:r>
              <a:rPr lang="en-US" altLang="zh-CN" sz="2300" b="1" dirty="0" err="1">
                <a:latin typeface="Times New Roman" pitchFamily="18" charset="0"/>
                <a:ea typeface="楷体_GB2312" pitchFamily="49" charset="-122"/>
              </a:rPr>
              <a:t>Qcab</a:t>
            </a:r>
            <a:r>
              <a:rPr lang="en-US" altLang="zh-CN" sz="23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300" b="1" dirty="0">
                <a:latin typeface="Times New Roman" pitchFamily="18" charset="0"/>
                <a:ea typeface="楷体_GB2312" pitchFamily="49" charset="-122"/>
              </a:rPr>
              <a:t>因此是间接左递归。</a:t>
            </a:r>
          </a:p>
          <a:p>
            <a:pPr marL="419100" indent="-382588" algn="just">
              <a:lnSpc>
                <a:spcPct val="120000"/>
              </a:lnSpc>
              <a:spcBef>
                <a:spcPct val="20000"/>
              </a:spcBef>
              <a:buClr>
                <a:schemeClr val="accent1"/>
              </a:buClr>
              <a:buSzPct val="80000"/>
              <a:defRPr/>
            </a:pPr>
            <a:r>
              <a:rPr lang="zh-CN" altLang="en-US" sz="2300" b="1" dirty="0">
                <a:latin typeface="Times New Roman" pitchFamily="18" charset="0"/>
                <a:ea typeface="楷体_GB2312" pitchFamily="49" charset="-122"/>
              </a:rPr>
              <a:t>显然，</a:t>
            </a:r>
            <a:r>
              <a:rPr lang="zh-CN" altLang="en-US" sz="2300" b="1" dirty="0">
                <a:solidFill>
                  <a:srgbClr val="FFC000"/>
                </a:solidFill>
                <a:latin typeface="Times New Roman" pitchFamily="18" charset="0"/>
                <a:ea typeface="楷体_GB2312" pitchFamily="49" charset="-122"/>
              </a:rPr>
              <a:t>直接递归是间接递归一种特殊情况</a:t>
            </a:r>
            <a:r>
              <a:rPr lang="zh-CN" altLang="en-US" sz="2300" b="1" dirty="0">
                <a:solidFill>
                  <a:srgbClr val="FFC000"/>
                </a:solidFill>
                <a:effectLst>
                  <a:outerShdw blurRad="38100" dist="38100" dir="2700000" algn="tl">
                    <a:srgbClr val="000000"/>
                  </a:outerShdw>
                </a:effectLst>
                <a:latin typeface="Times New Roman" pitchFamily="18" charset="0"/>
                <a:ea typeface="楷体_GB2312" pitchFamily="49" charset="-122"/>
              </a:rPr>
              <a:t>。 </a:t>
            </a:r>
          </a:p>
        </p:txBody>
      </p:sp>
      <p:sp>
        <p:nvSpPr>
          <p:cNvPr id="7" name="Rectangle 2"/>
          <p:cNvSpPr>
            <a:spLocks noChangeArrowheads="1"/>
          </p:cNvSpPr>
          <p:nvPr/>
        </p:nvSpPr>
        <p:spPr bwMode="auto">
          <a:xfrm>
            <a:off x="641350" y="133350"/>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a:solidFill>
                  <a:srgbClr val="FFC000"/>
                </a:solidFill>
                <a:latin typeface="Times New Roman" pitchFamily="18" charset="0"/>
                <a:ea typeface="黑体" pitchFamily="2" charset="-122"/>
              </a:rPr>
              <a:t>7</a:t>
            </a:r>
            <a:r>
              <a:rPr lang="zh-CN" altLang="en-US" sz="2800" b="1" dirty="0">
                <a:solidFill>
                  <a:srgbClr val="FFC000"/>
                </a:solidFill>
                <a:latin typeface="Times New Roman" pitchFamily="18" charset="0"/>
                <a:ea typeface="黑体" pitchFamily="2" charset="-122"/>
              </a:rPr>
              <a:t>、递归文法</a:t>
            </a:r>
          </a:p>
          <a:p>
            <a:pPr marL="419100" indent="-382588">
              <a:lnSpc>
                <a:spcPct val="120000"/>
              </a:lnSpc>
              <a:spcBef>
                <a:spcPct val="20000"/>
              </a:spcBef>
              <a:buClr>
                <a:schemeClr val="accent1"/>
              </a:buClr>
              <a:buSzPct val="80000"/>
              <a:defRPr/>
            </a:pP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38251823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4" presetClass="emph" presetSubtype="0" fill="hold" nodeType="clickEffect">
                                  <p:stCondLst>
                                    <p:cond delay="0"/>
                                  </p:stCondLst>
                                  <p:iterate type="lt">
                                    <p:tmPct val="10000"/>
                                  </p:iterate>
                                  <p:childTnLst>
                                    <p:animMotion origin="layout" path="M 1.66667E-6 7.40741E-7 L 1.66667E-6 -0.07222 " pathEditMode="relative" rAng="0" ptsTypes="AA">
                                      <p:cBhvr>
                                        <p:cTn id="6" dur="250" accel="50000" decel="50000" autoRev="1" fill="hold">
                                          <p:stCondLst>
                                            <p:cond delay="0"/>
                                          </p:stCondLst>
                                        </p:cTn>
                                        <p:tgtEl>
                                          <p:spTgt spid="402437">
                                            <p:txEl>
                                              <p:pRg st="8" end="8"/>
                                            </p:txEl>
                                          </p:spTgt>
                                        </p:tgtEl>
                                        <p:attrNameLst>
                                          <p:attrName>ppt_x</p:attrName>
                                          <p:attrName>ppt_y</p:attrName>
                                        </p:attrNameLst>
                                      </p:cBhvr>
                                      <p:rCtr x="0" y="-3611"/>
                                    </p:animMotion>
                                    <p:animRot by="1500000">
                                      <p:cBhvr>
                                        <p:cTn id="7" dur="125" fill="hold">
                                          <p:stCondLst>
                                            <p:cond delay="0"/>
                                          </p:stCondLst>
                                        </p:cTn>
                                        <p:tgtEl>
                                          <p:spTgt spid="402437">
                                            <p:txEl>
                                              <p:pRg st="8" end="8"/>
                                            </p:txEl>
                                          </p:spTgt>
                                        </p:tgtEl>
                                        <p:attrNameLst>
                                          <p:attrName>r</p:attrName>
                                        </p:attrNameLst>
                                      </p:cBhvr>
                                    </p:animRot>
                                    <p:animRot by="-1500000">
                                      <p:cBhvr>
                                        <p:cTn id="8" dur="125" fill="hold">
                                          <p:stCondLst>
                                            <p:cond delay="125"/>
                                          </p:stCondLst>
                                        </p:cTn>
                                        <p:tgtEl>
                                          <p:spTgt spid="402437">
                                            <p:txEl>
                                              <p:pRg st="8" end="8"/>
                                            </p:txEl>
                                          </p:spTgt>
                                        </p:tgtEl>
                                        <p:attrNameLst>
                                          <p:attrName>r</p:attrName>
                                        </p:attrNameLst>
                                      </p:cBhvr>
                                    </p:animRot>
                                    <p:animRot by="-1500000">
                                      <p:cBhvr>
                                        <p:cTn id="9" dur="125" fill="hold">
                                          <p:stCondLst>
                                            <p:cond delay="250"/>
                                          </p:stCondLst>
                                        </p:cTn>
                                        <p:tgtEl>
                                          <p:spTgt spid="402437">
                                            <p:txEl>
                                              <p:pRg st="8" end="8"/>
                                            </p:txEl>
                                          </p:spTgt>
                                        </p:tgtEl>
                                        <p:attrNameLst>
                                          <p:attrName>r</p:attrName>
                                        </p:attrNameLst>
                                      </p:cBhvr>
                                    </p:animRot>
                                    <p:animRot by="1500000">
                                      <p:cBhvr>
                                        <p:cTn id="10" dur="125" fill="hold">
                                          <p:stCondLst>
                                            <p:cond delay="375"/>
                                          </p:stCondLst>
                                        </p:cTn>
                                        <p:tgtEl>
                                          <p:spTgt spid="402437">
                                            <p:txEl>
                                              <p:pRg st="8" end="8"/>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BB96E191-3FBD-4EDE-ADCD-5D08DE7EB29C}" type="datetime1">
              <a:rPr lang="zh-CN" altLang="en-US"/>
              <a:pPr>
                <a:defRPr/>
              </a:pPr>
              <a:t>2021/3/3</a:t>
            </a:fld>
            <a:endParaRPr lang="zh-CN" altLang="en-US"/>
          </a:p>
        </p:txBody>
      </p:sp>
      <p:sp>
        <p:nvSpPr>
          <p:cNvPr id="9728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B134A14-841F-4C2D-95E7-9F6F3C97CBC1}" type="slidenum">
              <a:rPr lang="zh-CN" altLang="en-US" sz="1000">
                <a:solidFill>
                  <a:srgbClr val="9B9A98"/>
                </a:solidFill>
              </a:rPr>
              <a:pPr>
                <a:spcBef>
                  <a:spcPct val="0"/>
                </a:spcBef>
                <a:buClrTx/>
                <a:buSzTx/>
                <a:buFontTx/>
                <a:buNone/>
              </a:pPr>
              <a:t>64</a:t>
            </a:fld>
            <a:endParaRPr lang="zh-CN" altLang="en-US" sz="1000">
              <a:solidFill>
                <a:srgbClr val="9B9A98"/>
              </a:solidFill>
            </a:endParaRPr>
          </a:p>
        </p:txBody>
      </p:sp>
      <p:sp>
        <p:nvSpPr>
          <p:cNvPr id="403461" name="Rectangle 5"/>
          <p:cNvSpPr>
            <a:spLocks noChangeArrowheads="1"/>
          </p:cNvSpPr>
          <p:nvPr/>
        </p:nvSpPr>
        <p:spPr bwMode="auto">
          <a:xfrm>
            <a:off x="1836739" y="2381251"/>
            <a:ext cx="8491537" cy="3681413"/>
          </a:xfrm>
          <a:prstGeom prst="rect">
            <a:avLst/>
          </a:prstGeom>
          <a:noFill/>
          <a:ln w="9525">
            <a:noFill/>
            <a:miter lim="800000"/>
            <a:headEnd/>
            <a:tailEnd/>
          </a:ln>
          <a:effectLst/>
        </p:spPr>
        <p:txBody>
          <a:bodyPr>
            <a:spAutoFit/>
          </a:bodyPr>
          <a:lstStyle/>
          <a:p>
            <a:pPr algn="just" eaLnBrk="1" hangingPunct="1">
              <a:lnSpc>
                <a:spcPct val="120000"/>
              </a:lnSpc>
              <a:defRPr/>
            </a:pPr>
            <a:r>
              <a:rPr kumimoji="1" lang="zh-CN" altLang="en-US" sz="2800" b="1" dirty="0">
                <a:effectLst>
                  <a:outerShdw blurRad="38100" dist="38100" dir="2700000" algn="tl">
                    <a:srgbClr val="000000"/>
                  </a:outerShdw>
                </a:effectLst>
                <a:latin typeface="Arial" charset="0"/>
                <a:ea typeface="楷体_GB2312" pitchFamily="49" charset="-122"/>
              </a:rPr>
              <a:t>       </a:t>
            </a:r>
            <a:r>
              <a:rPr kumimoji="1" lang="zh-CN" altLang="en-US" sz="2800" b="1" dirty="0">
                <a:latin typeface="Arial" charset="0"/>
                <a:ea typeface="楷体_GB2312" pitchFamily="49" charset="-122"/>
              </a:rPr>
              <a:t>如果一个语言是无穷的，则描述该语言的文法必定是递归的。一般说，程序设计语言是无穷的，因此描述它们的文法必定是递归的。应当指出，从语法定义上角度来看，递归定义使文法的形式比较简练，给无限的语言有限的表示提供了一种可用的方法。然而在后面我们将会看到，文法的左递归性将会给某些语法分析方法的实现带来很大的麻烦。</a:t>
            </a:r>
          </a:p>
        </p:txBody>
      </p:sp>
      <p:sp>
        <p:nvSpPr>
          <p:cNvPr id="7"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a:solidFill>
                  <a:srgbClr val="FFC000"/>
                </a:solidFill>
                <a:latin typeface="Times New Roman" pitchFamily="18" charset="0"/>
                <a:ea typeface="黑体" pitchFamily="2" charset="-122"/>
              </a:rPr>
              <a:t>7</a:t>
            </a:r>
            <a:r>
              <a:rPr lang="zh-CN" altLang="en-US" sz="2800" b="1" dirty="0">
                <a:solidFill>
                  <a:srgbClr val="FFC000"/>
                </a:solidFill>
                <a:latin typeface="Times New Roman" pitchFamily="18" charset="0"/>
                <a:ea typeface="黑体" pitchFamily="2" charset="-122"/>
              </a:rPr>
              <a:t>、递归文法</a:t>
            </a:r>
          </a:p>
          <a:p>
            <a:pPr marL="419100" indent="-382588">
              <a:lnSpc>
                <a:spcPct val="120000"/>
              </a:lnSpc>
              <a:spcBef>
                <a:spcPct val="20000"/>
              </a:spcBef>
              <a:buClr>
                <a:schemeClr val="accent1"/>
              </a:buClr>
              <a:buSzPct val="80000"/>
              <a:defRPr/>
            </a:pP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0747822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33500" y="585145"/>
            <a:ext cx="8178800" cy="1477328"/>
          </a:xfrm>
          <a:prstGeom prst="rect">
            <a:avLst/>
          </a:prstGeom>
        </p:spPr>
        <p:txBody>
          <a:bodyPr wrap="square">
            <a:spAutoFit/>
          </a:bodyPr>
          <a:lstStyle/>
          <a:p>
            <a:pPr marL="419100" indent="-382588">
              <a:lnSpc>
                <a:spcPct val="110000"/>
              </a:lnSpc>
              <a:spcBef>
                <a:spcPct val="20000"/>
              </a:spcBef>
              <a:buClr>
                <a:schemeClr val="accent1"/>
              </a:buClr>
              <a:buSzPct val="80000"/>
              <a:buFont typeface="Wingdings 2" pitchFamily="18" charset="2"/>
              <a:buNone/>
              <a:defRPr/>
            </a:pPr>
            <a:r>
              <a:rPr lang="zh-CN" altLang="en-US" b="1" dirty="0">
                <a:latin typeface="Times New Roman" pitchFamily="18" charset="0"/>
                <a:ea typeface="楷体_GB2312" pitchFamily="49" charset="-122"/>
              </a:rPr>
              <a:t>又如：写一个文法，使其语言为偶整数集合。</a:t>
            </a:r>
          </a:p>
          <a:p>
            <a:pPr marL="419100" indent="-382588">
              <a:lnSpc>
                <a:spcPct val="110000"/>
              </a:lnSpc>
              <a:spcBef>
                <a:spcPct val="20000"/>
              </a:spcBef>
              <a:buClr>
                <a:schemeClr val="accent1"/>
              </a:buClr>
              <a:buSzPct val="80000"/>
              <a:buFont typeface="Wingdings 2" pitchFamily="18" charset="2"/>
              <a:buNone/>
              <a:defRPr/>
            </a:pPr>
            <a:r>
              <a:rPr lang="zh-CN" altLang="en-US" b="1" dirty="0">
                <a:latin typeface="Times New Roman" pitchFamily="18" charset="0"/>
                <a:ea typeface="楷体_GB2312" pitchFamily="49" charset="-122"/>
              </a:rPr>
              <a:t>首先分析以下偶整数</a:t>
            </a:r>
          </a:p>
          <a:p>
            <a:pPr marL="419100" indent="-382588">
              <a:lnSpc>
                <a:spcPct val="110000"/>
              </a:lnSpc>
              <a:spcBef>
                <a:spcPct val="20000"/>
              </a:spcBef>
              <a:buClr>
                <a:schemeClr val="accent1"/>
              </a:buClr>
              <a:buSzPct val="80000"/>
              <a:buFont typeface="Wingdings 2" pitchFamily="18" charset="2"/>
              <a:buNone/>
              <a:defRPr/>
            </a:pPr>
            <a:r>
              <a:rPr lang="zh-CN" altLang="en-US" b="1" dirty="0">
                <a:solidFill>
                  <a:srgbClr val="FFFF00"/>
                </a:solidFill>
                <a:latin typeface="Times New Roman" pitchFamily="18" charset="0"/>
                <a:ea typeface="楷体_GB2312" pitchFamily="49" charset="-122"/>
              </a:rPr>
              <a:t>  </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1</a:t>
            </a:r>
            <a:r>
              <a:rPr lang="zh-CN" altLang="en-US" b="1" dirty="0">
                <a:solidFill>
                  <a:srgbClr val="7030A0"/>
                </a:solidFill>
                <a:latin typeface="Times New Roman" pitchFamily="18" charset="0"/>
                <a:ea typeface="楷体_GB2312" pitchFamily="49" charset="-122"/>
              </a:rPr>
              <a:t>）偶整数最后一个数字应该是偶数字</a:t>
            </a:r>
            <a:r>
              <a:rPr lang="en-US" altLang="zh-CN" b="1" dirty="0">
                <a:solidFill>
                  <a:srgbClr val="7030A0"/>
                </a:solidFill>
                <a:latin typeface="Times New Roman" pitchFamily="18" charset="0"/>
                <a:ea typeface="楷体_GB2312" pitchFamily="49" charset="-122"/>
              </a:rPr>
              <a:t>0</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2</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4</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6</a:t>
            </a:r>
            <a:r>
              <a:rPr lang="zh-CN" altLang="en-US" b="1" dirty="0">
                <a:solidFill>
                  <a:srgbClr val="7030A0"/>
                </a:solidFill>
                <a:latin typeface="Times New Roman" pitchFamily="18" charset="0"/>
                <a:ea typeface="楷体_GB2312" pitchFamily="49" charset="-122"/>
              </a:rPr>
              <a:t>等</a:t>
            </a:r>
          </a:p>
          <a:p>
            <a:pPr marL="419100" indent="-382588">
              <a:lnSpc>
                <a:spcPct val="110000"/>
              </a:lnSpc>
              <a:spcBef>
                <a:spcPct val="20000"/>
              </a:spcBef>
              <a:buClr>
                <a:schemeClr val="accent1"/>
              </a:buClr>
              <a:buSzPct val="80000"/>
              <a:buFont typeface="Wingdings 2" pitchFamily="18" charset="2"/>
              <a:buNone/>
              <a:defRPr/>
            </a:pPr>
            <a:r>
              <a:rPr lang="zh-CN" altLang="en-US" b="1" dirty="0">
                <a:solidFill>
                  <a:srgbClr val="7030A0"/>
                </a:solidFill>
                <a:latin typeface="Times New Roman" pitchFamily="18" charset="0"/>
                <a:ea typeface="楷体_GB2312" pitchFamily="49" charset="-122"/>
              </a:rPr>
              <a:t>  （</a:t>
            </a:r>
            <a:r>
              <a:rPr lang="en-US" altLang="zh-CN" b="1" dirty="0">
                <a:solidFill>
                  <a:srgbClr val="7030A0"/>
                </a:solidFill>
                <a:latin typeface="Times New Roman" pitchFamily="18" charset="0"/>
                <a:ea typeface="楷体_GB2312" pitchFamily="49" charset="-122"/>
              </a:rPr>
              <a:t>2</a:t>
            </a:r>
            <a:r>
              <a:rPr lang="zh-CN" altLang="en-US" b="1" dirty="0">
                <a:solidFill>
                  <a:srgbClr val="7030A0"/>
                </a:solidFill>
                <a:latin typeface="Times New Roman" pitchFamily="18" charset="0"/>
                <a:ea typeface="楷体_GB2312" pitchFamily="49" charset="-122"/>
              </a:rPr>
              <a:t>）偶整数前面符号可以是</a:t>
            </a:r>
            <a:r>
              <a:rPr lang="en-US" altLang="zh-CN" b="1" dirty="0">
                <a:solidFill>
                  <a:srgbClr val="7030A0"/>
                </a:solidFill>
                <a:latin typeface="Times New Roman" pitchFamily="18" charset="0"/>
                <a:ea typeface="楷体_GB2312" pitchFamily="49" charset="-122"/>
              </a:rPr>
              <a:t>+</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a:t>
            </a:r>
            <a:r>
              <a:rPr lang="zh-CN" altLang="en-US" b="1" dirty="0">
                <a:solidFill>
                  <a:srgbClr val="7030A0"/>
                </a:solidFill>
                <a:latin typeface="Times New Roman" pitchFamily="18" charset="0"/>
                <a:ea typeface="楷体_GB2312" pitchFamily="49" charset="-122"/>
              </a:rPr>
              <a:t>或不</a:t>
            </a:r>
            <a:r>
              <a:rPr lang="zh-CN" altLang="en-US" b="1" dirty="0" smtClean="0">
                <a:solidFill>
                  <a:srgbClr val="7030A0"/>
                </a:solidFill>
                <a:latin typeface="Times New Roman" pitchFamily="18" charset="0"/>
                <a:ea typeface="楷体_GB2312" pitchFamily="49" charset="-122"/>
              </a:rPr>
              <a:t>带符号</a:t>
            </a:r>
            <a:endParaRPr lang="zh-CN" altLang="en-US" b="1" dirty="0">
              <a:solidFill>
                <a:srgbClr val="7030A0"/>
              </a:solidFill>
              <a:latin typeface="Times New Roman" pitchFamily="18" charset="0"/>
              <a:ea typeface="楷体_GB2312" pitchFamily="49" charset="-122"/>
            </a:endParaRPr>
          </a:p>
        </p:txBody>
      </p:sp>
      <p:sp>
        <p:nvSpPr>
          <p:cNvPr id="3" name="矩形 2"/>
          <p:cNvSpPr/>
          <p:nvPr/>
        </p:nvSpPr>
        <p:spPr>
          <a:xfrm>
            <a:off x="1651000" y="2308642"/>
            <a:ext cx="10160000" cy="3277820"/>
          </a:xfrm>
          <a:prstGeom prst="rect">
            <a:avLst/>
          </a:prstGeom>
        </p:spPr>
        <p:txBody>
          <a:bodyPr wrap="square">
            <a:spAutoFit/>
          </a:bodyPr>
          <a:lstStyle/>
          <a:p>
            <a:pPr marL="419100" indent="-382588">
              <a:lnSpc>
                <a:spcPct val="110000"/>
              </a:lnSpc>
              <a:spcBef>
                <a:spcPct val="20000"/>
              </a:spcBef>
              <a:buClr>
                <a:schemeClr val="accent1"/>
              </a:buClr>
              <a:buSzPct val="80000"/>
              <a:buFont typeface="Wingdings 2" pitchFamily="18" charset="2"/>
              <a:buNone/>
              <a:defRPr/>
            </a:pPr>
            <a:r>
              <a:rPr lang="zh-CN" altLang="en-US" b="1" dirty="0">
                <a:latin typeface="Times New Roman" pitchFamily="18" charset="0"/>
                <a:ea typeface="楷体_GB2312" pitchFamily="49" charset="-122"/>
              </a:rPr>
              <a:t>由此得其文法应由下列规则组成：</a:t>
            </a:r>
          </a:p>
          <a:p>
            <a:pPr marL="419100" indent="-382588">
              <a:lnSpc>
                <a:spcPct val="110000"/>
              </a:lnSpc>
              <a:spcBef>
                <a:spcPct val="20000"/>
              </a:spcBef>
              <a:buClr>
                <a:schemeClr val="accent1"/>
              </a:buClr>
              <a:buSzPct val="80000"/>
              <a:buFont typeface="Wingdings 2" pitchFamily="18" charset="2"/>
              <a:buNone/>
              <a:defRPr/>
            </a:pP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偶整数</a:t>
            </a:r>
            <a:r>
              <a:rPr lang="en-US" altLang="zh-CN" b="1" dirty="0">
                <a:latin typeface="Times New Roman" pitchFamily="18" charset="0"/>
                <a:ea typeface="楷体_GB2312" pitchFamily="49" charset="-122"/>
              </a:rPr>
              <a:t>&gt;∷= &lt;</a:t>
            </a:r>
            <a:r>
              <a:rPr lang="zh-CN" altLang="en-US" b="1" dirty="0">
                <a:latin typeface="Times New Roman" pitchFamily="18" charset="0"/>
                <a:ea typeface="楷体_GB2312" pitchFamily="49" charset="-122"/>
              </a:rPr>
              <a:t>符号</a:t>
            </a:r>
            <a:r>
              <a:rPr lang="en-US" altLang="zh-CN" b="1" dirty="0">
                <a:latin typeface="Times New Roman" pitchFamily="18" charset="0"/>
                <a:ea typeface="楷体_GB2312" pitchFamily="49" charset="-122"/>
              </a:rPr>
              <a:t>&gt; &lt;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 | &lt;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 |&lt;</a:t>
            </a:r>
            <a:r>
              <a:rPr lang="zh-CN" altLang="en-US" b="1" dirty="0">
                <a:latin typeface="Times New Roman" pitchFamily="18" charset="0"/>
                <a:ea typeface="楷体_GB2312" pitchFamily="49" charset="-122"/>
              </a:rPr>
              <a:t>符号</a:t>
            </a:r>
            <a:r>
              <a:rPr lang="en-US" altLang="zh-CN" b="1" dirty="0">
                <a:latin typeface="Times New Roman" pitchFamily="18" charset="0"/>
                <a:ea typeface="楷体_GB2312" pitchFamily="49" charset="-122"/>
              </a:rPr>
              <a:t>&gt; &lt;</a:t>
            </a:r>
            <a:r>
              <a:rPr lang="zh-CN" altLang="en-US" b="1" dirty="0">
                <a:latin typeface="Times New Roman" pitchFamily="18" charset="0"/>
                <a:ea typeface="楷体_GB2312" pitchFamily="49" charset="-122"/>
              </a:rPr>
              <a:t>数字串</a:t>
            </a:r>
            <a:r>
              <a:rPr lang="en-US" altLang="zh-CN" b="1" dirty="0" smtClean="0">
                <a:latin typeface="Times New Roman" pitchFamily="18" charset="0"/>
                <a:ea typeface="楷体_GB2312" pitchFamily="49" charset="-122"/>
              </a:rPr>
              <a:t>&gt; </a:t>
            </a: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 | &lt;</a:t>
            </a:r>
            <a:r>
              <a:rPr lang="zh-CN" altLang="en-US" b="1" dirty="0">
                <a:latin typeface="Times New Roman" pitchFamily="18" charset="0"/>
                <a:ea typeface="楷体_GB2312" pitchFamily="49" charset="-122"/>
              </a:rPr>
              <a:t>数字串</a:t>
            </a:r>
            <a:r>
              <a:rPr lang="en-US" altLang="zh-CN" b="1" dirty="0">
                <a:latin typeface="Times New Roman" pitchFamily="18" charset="0"/>
                <a:ea typeface="楷体_GB2312" pitchFamily="49" charset="-122"/>
              </a:rPr>
              <a:t>&gt; &lt;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a:t>
            </a:r>
          </a:p>
          <a:p>
            <a:pPr marL="419100" indent="-382588">
              <a:lnSpc>
                <a:spcPct val="110000"/>
              </a:lnSpc>
              <a:spcBef>
                <a:spcPct val="20000"/>
              </a:spcBef>
              <a:buClr>
                <a:schemeClr val="accent1"/>
              </a:buClr>
              <a:buSzPct val="80000"/>
              <a:buFont typeface="Wingdings 2" pitchFamily="18" charset="2"/>
              <a:buNone/>
              <a:defRPr/>
            </a:pP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&gt;∷=0|2|4|6|8</a:t>
            </a:r>
          </a:p>
          <a:p>
            <a:pPr marL="419100" indent="-382588">
              <a:lnSpc>
                <a:spcPct val="110000"/>
              </a:lnSpc>
              <a:spcBef>
                <a:spcPct val="20000"/>
              </a:spcBef>
              <a:buClr>
                <a:schemeClr val="accent1"/>
              </a:buClr>
              <a:buSzPct val="80000"/>
              <a:buFont typeface="Wingdings 2" pitchFamily="18" charset="2"/>
              <a:buNone/>
              <a:defRPr/>
            </a:pP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&gt;  ∷=1|3|5|7|9|&lt;</a:t>
            </a:r>
            <a:r>
              <a:rPr lang="zh-CN" altLang="en-US" b="1" dirty="0">
                <a:latin typeface="Times New Roman" pitchFamily="18" charset="0"/>
                <a:ea typeface="楷体_GB2312" pitchFamily="49" charset="-122"/>
              </a:rPr>
              <a:t>偶数字</a:t>
            </a:r>
            <a:r>
              <a:rPr lang="en-US" altLang="zh-CN" b="1" dirty="0">
                <a:latin typeface="Times New Roman" pitchFamily="18" charset="0"/>
                <a:ea typeface="楷体_GB2312" pitchFamily="49" charset="-122"/>
              </a:rPr>
              <a:t>&gt; </a:t>
            </a:r>
          </a:p>
          <a:p>
            <a:pPr marL="419100" indent="-382588">
              <a:lnSpc>
                <a:spcPct val="110000"/>
              </a:lnSpc>
              <a:spcBef>
                <a:spcPct val="20000"/>
              </a:spcBef>
              <a:buClr>
                <a:schemeClr val="accent1"/>
              </a:buClr>
              <a:buSzPct val="80000"/>
              <a:buFont typeface="Wingdings 2" pitchFamily="18" charset="2"/>
              <a:buNone/>
              <a:defRPr/>
            </a:pP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数字串</a:t>
            </a:r>
            <a:r>
              <a:rPr lang="en-US" altLang="zh-CN" b="1" dirty="0">
                <a:latin typeface="Times New Roman" pitchFamily="18" charset="0"/>
                <a:ea typeface="楷体_GB2312" pitchFamily="49" charset="-122"/>
              </a:rPr>
              <a:t>&gt;∷=&lt;</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&gt;|&lt;</a:t>
            </a:r>
            <a:r>
              <a:rPr lang="zh-CN" altLang="en-US" b="1" dirty="0">
                <a:latin typeface="Times New Roman" pitchFamily="18" charset="0"/>
                <a:ea typeface="楷体_GB2312" pitchFamily="49" charset="-122"/>
              </a:rPr>
              <a:t>数字串</a:t>
            </a:r>
            <a:r>
              <a:rPr lang="en-US" altLang="zh-CN" b="1" dirty="0">
                <a:latin typeface="Times New Roman" pitchFamily="18" charset="0"/>
                <a:ea typeface="楷体_GB2312" pitchFamily="49" charset="-122"/>
              </a:rPr>
              <a:t>&gt;&lt;</a:t>
            </a:r>
            <a:r>
              <a:rPr lang="zh-CN" altLang="en-US" b="1" dirty="0">
                <a:latin typeface="Times New Roman" pitchFamily="18" charset="0"/>
                <a:ea typeface="楷体_GB2312" pitchFamily="49" charset="-122"/>
              </a:rPr>
              <a:t>数字</a:t>
            </a:r>
            <a:r>
              <a:rPr lang="en-US" altLang="zh-CN" b="1" dirty="0">
                <a:latin typeface="Times New Roman" pitchFamily="18" charset="0"/>
                <a:ea typeface="楷体_GB2312" pitchFamily="49" charset="-122"/>
              </a:rPr>
              <a:t>&gt;</a:t>
            </a:r>
          </a:p>
          <a:p>
            <a:pPr marL="419100" indent="-382588">
              <a:lnSpc>
                <a:spcPct val="110000"/>
              </a:lnSpc>
              <a:spcBef>
                <a:spcPct val="20000"/>
              </a:spcBef>
              <a:buClr>
                <a:schemeClr val="accent1"/>
              </a:buClr>
              <a:buSzPct val="80000"/>
              <a:buFont typeface="Wingdings 2" pitchFamily="18" charset="2"/>
              <a:buNone/>
              <a:defRPr/>
            </a:pPr>
            <a:r>
              <a:rPr lang="en-US" altLang="zh-CN" b="1" dirty="0">
                <a:latin typeface="Times New Roman" pitchFamily="18" charset="0"/>
                <a:ea typeface="楷体_GB2312" pitchFamily="49" charset="-122"/>
              </a:rPr>
              <a:t>&lt;</a:t>
            </a:r>
            <a:r>
              <a:rPr lang="zh-CN" altLang="en-US" b="1" dirty="0">
                <a:latin typeface="Times New Roman" pitchFamily="18" charset="0"/>
                <a:ea typeface="楷体_GB2312" pitchFamily="49" charset="-122"/>
              </a:rPr>
              <a:t>符号</a:t>
            </a:r>
            <a:r>
              <a:rPr lang="en-US" altLang="zh-CN" b="1" dirty="0">
                <a:latin typeface="Times New Roman" pitchFamily="18" charset="0"/>
                <a:ea typeface="楷体_GB2312" pitchFamily="49" charset="-122"/>
              </a:rPr>
              <a:t>&gt;  ∷= + | -</a:t>
            </a:r>
          </a:p>
          <a:p>
            <a:pPr marL="419100" indent="-382588">
              <a:lnSpc>
                <a:spcPct val="110000"/>
              </a:lnSpc>
              <a:spcBef>
                <a:spcPct val="20000"/>
              </a:spcBef>
              <a:buClr>
                <a:schemeClr val="accent1"/>
              </a:buClr>
              <a:buSzPct val="80000"/>
              <a:buFont typeface="Wingdings 2" pitchFamily="18" charset="2"/>
              <a:buNone/>
              <a:defRPr/>
            </a:pPr>
            <a:r>
              <a:rPr lang="zh-CN" altLang="en-US" b="1" dirty="0">
                <a:latin typeface="Times New Roman" pitchFamily="18" charset="0"/>
                <a:ea typeface="楷体_GB2312" pitchFamily="49" charset="-122"/>
              </a:rPr>
              <a:t>所以文法可表示为：</a:t>
            </a:r>
            <a:r>
              <a:rPr lang="en-US" altLang="zh-CN" b="1" dirty="0">
                <a:latin typeface="Times New Roman" pitchFamily="18" charset="0"/>
                <a:ea typeface="楷体_GB2312" pitchFamily="49" charset="-122"/>
              </a:rPr>
              <a:t>G=(V</a:t>
            </a:r>
            <a:r>
              <a:rPr lang="en-US" altLang="zh-CN" b="1" baseline="-25000" dirty="0">
                <a:latin typeface="Times New Roman" pitchFamily="18" charset="0"/>
                <a:ea typeface="楷体_GB2312" pitchFamily="49" charset="-122"/>
              </a:rPr>
              <a:t>N</a:t>
            </a:r>
            <a:r>
              <a:rPr lang="en-US" altLang="zh-CN" b="1" dirty="0">
                <a:latin typeface="Times New Roman" pitchFamily="18" charset="0"/>
                <a:ea typeface="楷体_GB2312" pitchFamily="49" charset="-122"/>
              </a:rPr>
              <a:t>, V</a:t>
            </a:r>
            <a:r>
              <a:rPr lang="en-US" altLang="zh-CN" b="1" baseline="-25000" dirty="0">
                <a:latin typeface="Times New Roman" pitchFamily="18" charset="0"/>
                <a:ea typeface="楷体_GB2312" pitchFamily="49" charset="-122"/>
              </a:rPr>
              <a:t>T</a:t>
            </a:r>
            <a:r>
              <a:rPr lang="en-US" altLang="zh-CN" b="1" dirty="0">
                <a:latin typeface="Times New Roman" pitchFamily="18" charset="0"/>
                <a:ea typeface="楷体_GB2312" pitchFamily="49" charset="-122"/>
              </a:rPr>
              <a:t>, P, &lt;</a:t>
            </a:r>
            <a:r>
              <a:rPr lang="zh-CN" altLang="en-US" b="1" dirty="0">
                <a:latin typeface="Times New Roman" pitchFamily="18" charset="0"/>
                <a:ea typeface="楷体_GB2312" pitchFamily="49" charset="-122"/>
              </a:rPr>
              <a:t>偶整数</a:t>
            </a:r>
            <a:r>
              <a:rPr lang="en-US" altLang="zh-CN" b="1" dirty="0">
                <a:latin typeface="Times New Roman" pitchFamily="18" charset="0"/>
                <a:ea typeface="楷体_GB2312" pitchFamily="49" charset="-122"/>
              </a:rPr>
              <a:t>&gt;)</a:t>
            </a:r>
          </a:p>
          <a:p>
            <a:pPr marL="419100" indent="-382588">
              <a:lnSpc>
                <a:spcPct val="110000"/>
              </a:lnSpc>
              <a:spcBef>
                <a:spcPct val="20000"/>
              </a:spcBef>
              <a:buClr>
                <a:schemeClr val="accent1"/>
              </a:buClr>
              <a:buSzPct val="80000"/>
              <a:buFont typeface="Wingdings 2" pitchFamily="18" charset="2"/>
              <a:buNone/>
              <a:defRPr/>
            </a:pPr>
            <a:r>
              <a:rPr lang="zh-CN" altLang="en-US" b="1" dirty="0">
                <a:latin typeface="Times New Roman" pitchFamily="18" charset="0"/>
                <a:ea typeface="楷体_GB2312" pitchFamily="49" charset="-122"/>
              </a:rPr>
              <a:t>其中：</a:t>
            </a:r>
            <a:r>
              <a:rPr lang="en-US" altLang="zh-CN" b="1" dirty="0">
                <a:solidFill>
                  <a:srgbClr val="7030A0"/>
                </a:solidFill>
                <a:latin typeface="Times New Roman" pitchFamily="18" charset="0"/>
                <a:ea typeface="楷体_GB2312" pitchFamily="49" charset="-122"/>
              </a:rPr>
              <a:t>V</a:t>
            </a:r>
            <a:r>
              <a:rPr lang="en-US" altLang="zh-CN" b="1" baseline="-25000" dirty="0">
                <a:solidFill>
                  <a:srgbClr val="7030A0"/>
                </a:solidFill>
                <a:latin typeface="Times New Roman" pitchFamily="18" charset="0"/>
                <a:ea typeface="楷体_GB2312" pitchFamily="49" charset="-122"/>
              </a:rPr>
              <a:t>N</a:t>
            </a:r>
            <a:r>
              <a:rPr lang="en-US" altLang="zh-CN" b="1" dirty="0">
                <a:solidFill>
                  <a:srgbClr val="7030A0"/>
                </a:solidFill>
                <a:latin typeface="Times New Roman" pitchFamily="18" charset="0"/>
                <a:ea typeface="楷体_GB2312" pitchFamily="49" charset="-122"/>
              </a:rPr>
              <a:t>={&lt;</a:t>
            </a:r>
            <a:r>
              <a:rPr lang="zh-CN" altLang="en-US" b="1" dirty="0">
                <a:solidFill>
                  <a:srgbClr val="7030A0"/>
                </a:solidFill>
                <a:latin typeface="Times New Roman" pitchFamily="18" charset="0"/>
                <a:ea typeface="楷体_GB2312" pitchFamily="49" charset="-122"/>
              </a:rPr>
              <a:t>偶整数</a:t>
            </a:r>
            <a:r>
              <a:rPr lang="en-US" altLang="zh-CN" b="1" dirty="0">
                <a:solidFill>
                  <a:srgbClr val="7030A0"/>
                </a:solidFill>
                <a:latin typeface="Times New Roman" pitchFamily="18" charset="0"/>
                <a:ea typeface="楷体_GB2312" pitchFamily="49" charset="-122"/>
              </a:rPr>
              <a:t>&gt;</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&lt;</a:t>
            </a:r>
            <a:r>
              <a:rPr lang="zh-CN" altLang="en-US" b="1" dirty="0">
                <a:solidFill>
                  <a:srgbClr val="7030A0"/>
                </a:solidFill>
                <a:latin typeface="Times New Roman" pitchFamily="18" charset="0"/>
                <a:ea typeface="楷体_GB2312" pitchFamily="49" charset="-122"/>
              </a:rPr>
              <a:t>偶数字</a:t>
            </a:r>
            <a:r>
              <a:rPr lang="en-US" altLang="zh-CN" b="1" dirty="0">
                <a:solidFill>
                  <a:srgbClr val="7030A0"/>
                </a:solidFill>
                <a:latin typeface="Times New Roman" pitchFamily="18" charset="0"/>
                <a:ea typeface="楷体_GB2312" pitchFamily="49" charset="-122"/>
              </a:rPr>
              <a:t>&gt;</a:t>
            </a:r>
            <a:r>
              <a:rPr lang="zh-CN" altLang="en-US" b="1" dirty="0">
                <a:solidFill>
                  <a:srgbClr val="7030A0"/>
                </a:solidFill>
                <a:latin typeface="Times New Roman" pitchFamily="18" charset="0"/>
                <a:ea typeface="楷体_GB2312" pitchFamily="49" charset="-122"/>
              </a:rPr>
              <a:t>， </a:t>
            </a:r>
            <a:r>
              <a:rPr lang="en-US" altLang="zh-CN" b="1" dirty="0">
                <a:solidFill>
                  <a:srgbClr val="7030A0"/>
                </a:solidFill>
                <a:latin typeface="Times New Roman" pitchFamily="18" charset="0"/>
                <a:ea typeface="楷体_GB2312" pitchFamily="49" charset="-122"/>
              </a:rPr>
              <a:t>&lt;</a:t>
            </a:r>
            <a:r>
              <a:rPr lang="zh-CN" altLang="en-US" b="1" dirty="0">
                <a:solidFill>
                  <a:srgbClr val="7030A0"/>
                </a:solidFill>
                <a:latin typeface="Times New Roman" pitchFamily="18" charset="0"/>
                <a:ea typeface="楷体_GB2312" pitchFamily="49" charset="-122"/>
              </a:rPr>
              <a:t>数字</a:t>
            </a:r>
            <a:r>
              <a:rPr lang="en-US" altLang="zh-CN" b="1" dirty="0">
                <a:solidFill>
                  <a:srgbClr val="7030A0"/>
                </a:solidFill>
                <a:latin typeface="Times New Roman" pitchFamily="18" charset="0"/>
                <a:ea typeface="楷体_GB2312" pitchFamily="49" charset="-122"/>
              </a:rPr>
              <a:t>&gt;</a:t>
            </a:r>
            <a:r>
              <a:rPr lang="zh-CN" altLang="en-US" b="1" dirty="0">
                <a:solidFill>
                  <a:srgbClr val="7030A0"/>
                </a:solidFill>
                <a:latin typeface="Times New Roman" pitchFamily="18" charset="0"/>
                <a:ea typeface="楷体_GB2312" pitchFamily="49" charset="-122"/>
              </a:rPr>
              <a:t>， </a:t>
            </a:r>
            <a:r>
              <a:rPr lang="en-US" altLang="zh-CN" b="1" dirty="0">
                <a:solidFill>
                  <a:srgbClr val="7030A0"/>
                </a:solidFill>
                <a:latin typeface="Times New Roman" pitchFamily="18" charset="0"/>
                <a:ea typeface="楷体_GB2312" pitchFamily="49" charset="-122"/>
              </a:rPr>
              <a:t>&lt;</a:t>
            </a:r>
            <a:r>
              <a:rPr lang="zh-CN" altLang="en-US" b="1" dirty="0">
                <a:solidFill>
                  <a:srgbClr val="7030A0"/>
                </a:solidFill>
                <a:latin typeface="Times New Roman" pitchFamily="18" charset="0"/>
                <a:ea typeface="楷体_GB2312" pitchFamily="49" charset="-122"/>
              </a:rPr>
              <a:t>数字串</a:t>
            </a:r>
            <a:r>
              <a:rPr lang="en-US" altLang="zh-CN" b="1" dirty="0">
                <a:solidFill>
                  <a:srgbClr val="7030A0"/>
                </a:solidFill>
                <a:latin typeface="Times New Roman" pitchFamily="18" charset="0"/>
                <a:ea typeface="楷体_GB2312" pitchFamily="49" charset="-122"/>
              </a:rPr>
              <a:t>&gt;</a:t>
            </a:r>
            <a:r>
              <a:rPr lang="zh-CN" altLang="en-US" b="1" dirty="0">
                <a:solidFill>
                  <a:srgbClr val="7030A0"/>
                </a:solidFill>
                <a:latin typeface="Times New Roman" pitchFamily="18" charset="0"/>
                <a:ea typeface="楷体_GB2312" pitchFamily="49" charset="-122"/>
              </a:rPr>
              <a:t>， </a:t>
            </a:r>
            <a:r>
              <a:rPr lang="en-US" altLang="zh-CN" b="1" dirty="0">
                <a:solidFill>
                  <a:srgbClr val="7030A0"/>
                </a:solidFill>
                <a:latin typeface="Times New Roman" pitchFamily="18" charset="0"/>
                <a:ea typeface="楷体_GB2312" pitchFamily="49" charset="-122"/>
              </a:rPr>
              <a:t>&lt;</a:t>
            </a:r>
            <a:r>
              <a:rPr lang="zh-CN" altLang="en-US" b="1" dirty="0">
                <a:solidFill>
                  <a:srgbClr val="7030A0"/>
                </a:solidFill>
                <a:latin typeface="Times New Roman" pitchFamily="18" charset="0"/>
                <a:ea typeface="楷体_GB2312" pitchFamily="49" charset="-122"/>
              </a:rPr>
              <a:t>符号</a:t>
            </a:r>
            <a:r>
              <a:rPr lang="en-US" altLang="zh-CN" b="1" dirty="0">
                <a:solidFill>
                  <a:srgbClr val="7030A0"/>
                </a:solidFill>
                <a:latin typeface="Times New Roman" pitchFamily="18" charset="0"/>
                <a:ea typeface="楷体_GB2312" pitchFamily="49" charset="-122"/>
              </a:rPr>
              <a:t>&gt;}</a:t>
            </a:r>
          </a:p>
          <a:p>
            <a:pPr marL="419100" indent="-382588">
              <a:lnSpc>
                <a:spcPct val="110000"/>
              </a:lnSpc>
              <a:spcBef>
                <a:spcPct val="20000"/>
              </a:spcBef>
              <a:buClr>
                <a:schemeClr val="accent1"/>
              </a:buClr>
              <a:buSzPct val="80000"/>
              <a:buFont typeface="Wingdings 2" pitchFamily="18" charset="2"/>
              <a:buNone/>
              <a:defRPr/>
            </a:pPr>
            <a:r>
              <a:rPr lang="en-US" altLang="zh-CN" b="1" dirty="0">
                <a:solidFill>
                  <a:srgbClr val="7030A0"/>
                </a:solidFill>
                <a:latin typeface="Times New Roman" pitchFamily="18" charset="0"/>
                <a:ea typeface="楷体_GB2312" pitchFamily="49" charset="-122"/>
              </a:rPr>
              <a:t>      V</a:t>
            </a:r>
            <a:r>
              <a:rPr lang="en-US" altLang="zh-CN" b="1" baseline="-25000" dirty="0">
                <a:solidFill>
                  <a:srgbClr val="7030A0"/>
                </a:solidFill>
                <a:latin typeface="Times New Roman" pitchFamily="18" charset="0"/>
                <a:ea typeface="楷体_GB2312" pitchFamily="49" charset="-122"/>
              </a:rPr>
              <a:t>T </a:t>
            </a:r>
            <a:r>
              <a:rPr lang="en-US" altLang="zh-CN" b="1" dirty="0">
                <a:solidFill>
                  <a:srgbClr val="7030A0"/>
                </a:solidFill>
                <a:latin typeface="Times New Roman" pitchFamily="18" charset="0"/>
                <a:ea typeface="楷体_GB2312" pitchFamily="49" charset="-122"/>
              </a:rPr>
              <a:t>={0</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1</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2</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3</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4</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5</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6</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7</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8</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9</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a:t>
            </a:r>
            <a:r>
              <a:rPr lang="zh-CN" altLang="en-US" b="1" dirty="0">
                <a:solidFill>
                  <a:srgbClr val="7030A0"/>
                </a:solidFill>
                <a:latin typeface="Times New Roman" pitchFamily="18" charset="0"/>
                <a:ea typeface="楷体_GB2312" pitchFamily="49" charset="-122"/>
              </a:rPr>
              <a:t>，</a:t>
            </a:r>
            <a:r>
              <a:rPr lang="en-US" altLang="zh-CN" b="1" dirty="0">
                <a:solidFill>
                  <a:srgbClr val="7030A0"/>
                </a:solidFill>
                <a:latin typeface="Times New Roman" pitchFamily="18" charset="0"/>
                <a:ea typeface="楷体_GB2312" pitchFamily="49" charset="-122"/>
              </a:rPr>
              <a:t>-}</a:t>
            </a:r>
          </a:p>
        </p:txBody>
      </p:sp>
    </p:spTree>
    <p:extLst>
      <p:ext uri="{BB962C8B-B14F-4D97-AF65-F5344CB8AC3E}">
        <p14:creationId xmlns:p14="http://schemas.microsoft.com/office/powerpoint/2010/main" val="2855750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C68147B-AF4E-4BF2-82B5-3801D715AF85}" type="datetime1">
              <a:rPr lang="zh-CN" altLang="en-US"/>
              <a:pPr>
                <a:defRPr/>
              </a:pPr>
              <a:t>2021/3/3</a:t>
            </a:fld>
            <a:endParaRPr lang="zh-CN" altLang="en-US"/>
          </a:p>
        </p:txBody>
      </p:sp>
      <p:sp>
        <p:nvSpPr>
          <p:cNvPr id="1741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1F84F2B1-163F-4BB7-AD0D-EEF3E956FAA8}" type="slidenum">
              <a:rPr lang="zh-CN" altLang="en-US" sz="1000">
                <a:solidFill>
                  <a:srgbClr val="9B9A98"/>
                </a:solidFill>
              </a:rPr>
              <a:pPr>
                <a:spcBef>
                  <a:spcPct val="0"/>
                </a:spcBef>
                <a:buClrTx/>
                <a:buSzTx/>
                <a:buFontTx/>
                <a:buNone/>
              </a:pPr>
              <a:t>7</a:t>
            </a:fld>
            <a:endParaRPr lang="zh-CN" altLang="en-US" sz="1000">
              <a:solidFill>
                <a:srgbClr val="9B9A98"/>
              </a:solidFill>
            </a:endParaRPr>
          </a:p>
        </p:txBody>
      </p:sp>
      <p:sp>
        <p:nvSpPr>
          <p:cNvPr id="16389" name="Rectangle 5"/>
          <p:cNvSpPr>
            <a:spLocks noChangeArrowheads="1"/>
          </p:cNvSpPr>
          <p:nvPr/>
        </p:nvSpPr>
        <p:spPr bwMode="auto">
          <a:xfrm>
            <a:off x="1032193" y="285115"/>
            <a:ext cx="8839200" cy="532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zh-CN" altLang="en-US" sz="3200" b="1" dirty="0" smtClean="0">
                <a:effectLst>
                  <a:outerShdw blurRad="38100" dist="38100" dir="2700000" algn="tl">
                    <a:srgbClr val="000000"/>
                  </a:outerShdw>
                </a:effectLst>
                <a:latin typeface="Times New Roman" pitchFamily="18" charset="0"/>
                <a:ea typeface="黑体" pitchFamily="2" charset="-122"/>
              </a:rPr>
              <a:t>一</a:t>
            </a:r>
            <a:r>
              <a:rPr lang="zh-CN" altLang="en-US" sz="3200" b="1" dirty="0">
                <a:effectLst>
                  <a:outerShdw blurRad="38100" dist="38100" dir="2700000" algn="tl">
                    <a:srgbClr val="000000"/>
                  </a:outerShdw>
                </a:effectLst>
                <a:latin typeface="Times New Roman" pitchFamily="18" charset="0"/>
                <a:ea typeface="黑体" pitchFamily="2" charset="-122"/>
              </a:rPr>
              <a:t>、形式语言的提出</a:t>
            </a:r>
            <a:endParaRPr lang="en-US" altLang="zh-CN" sz="3200" b="1" dirty="0">
              <a:effectLst>
                <a:outerShdw blurRad="38100" dist="38100" dir="2700000" algn="tl">
                  <a:srgbClr val="000000"/>
                </a:outerShdw>
              </a:effectLst>
              <a:latin typeface="Times New Roman" pitchFamily="18" charset="0"/>
              <a:ea typeface="黑体" pitchFamily="2" charset="-122"/>
            </a:endParaRPr>
          </a:p>
        </p:txBody>
      </p:sp>
      <p:sp>
        <p:nvSpPr>
          <p:cNvPr id="16390" name="Rectangle 6"/>
          <p:cNvSpPr>
            <a:spLocks noChangeArrowheads="1"/>
          </p:cNvSpPr>
          <p:nvPr/>
        </p:nvSpPr>
        <p:spPr bwMode="auto">
          <a:xfrm>
            <a:off x="1032192" y="1096863"/>
            <a:ext cx="10926127" cy="2893100"/>
          </a:xfrm>
          <a:prstGeom prst="rect">
            <a:avLst/>
          </a:prstGeom>
          <a:noFill/>
          <a:ln w="9525">
            <a:noFill/>
            <a:miter lim="800000"/>
            <a:headEnd/>
            <a:tailEnd/>
          </a:ln>
          <a:effectLst/>
        </p:spPr>
        <p:txBody>
          <a:bodyPr wrap="square">
            <a:spAutoFit/>
          </a:bodyPr>
          <a:lstStyle/>
          <a:p>
            <a:pPr algn="just" eaLnBrk="1" hangingPunct="1">
              <a:lnSpc>
                <a:spcPct val="130000"/>
              </a:lnSpc>
              <a:defRPr/>
            </a:pPr>
            <a:r>
              <a:rPr lang="zh-CN" altLang="en-US" b="1" dirty="0">
                <a:latin typeface="Arial" charset="0"/>
              </a:rPr>
              <a:t>            </a:t>
            </a:r>
            <a:r>
              <a:rPr lang="zh-CN" altLang="en-US" sz="2800" b="1" dirty="0">
                <a:latin typeface="楷体_GB2312" pitchFamily="49" charset="-122"/>
                <a:ea typeface="楷体_GB2312" pitchFamily="49" charset="-122"/>
              </a:rPr>
              <a:t>形式语言是研究符号的语言，它仅考虑符号间的关系，不考虑含义。</a:t>
            </a:r>
            <a:r>
              <a:rPr lang="zh-CN" altLang="en-US" sz="2800" b="1" dirty="0">
                <a:solidFill>
                  <a:srgbClr val="FFC000"/>
                </a:solidFill>
                <a:latin typeface="楷体_GB2312" pitchFamily="49" charset="-122"/>
                <a:ea typeface="楷体_GB2312" pitchFamily="49" charset="-122"/>
              </a:rPr>
              <a:t>即用数学方法（主要是代数方法）对语言进行形式化描述。</a:t>
            </a:r>
          </a:p>
          <a:p>
            <a:pPr algn="just" eaLnBrk="1" hangingPunct="1">
              <a:lnSpc>
                <a:spcPct val="130000"/>
              </a:lnSpc>
              <a:defRPr/>
            </a:pPr>
            <a:r>
              <a:rPr lang="zh-CN" altLang="en-US" sz="2800" b="1" dirty="0">
                <a:latin typeface="楷体_GB2312" pitchFamily="49" charset="-122"/>
                <a:ea typeface="楷体_GB2312" pitchFamily="49" charset="-122"/>
              </a:rPr>
              <a:t>    </a:t>
            </a:r>
            <a:r>
              <a:rPr lang="zh-CN" altLang="en-US" sz="2800" b="1" dirty="0" smtClean="0">
                <a:latin typeface="楷体_GB2312" pitchFamily="49" charset="-122"/>
                <a:ea typeface="楷体_GB2312" pitchFamily="49" charset="-122"/>
              </a:rPr>
              <a:t>从非形式化的角度来讲，语言是</a:t>
            </a:r>
            <a:r>
              <a:rPr lang="zh-CN" altLang="en-US" sz="2800" b="1" dirty="0">
                <a:latin typeface="楷体_GB2312" pitchFamily="49" charset="-122"/>
                <a:ea typeface="楷体_GB2312" pitchFamily="49" charset="-122"/>
              </a:rPr>
              <a:t>人们交流思想的工具，从语言学本身来说，也是一门古老的科学</a:t>
            </a:r>
            <a:r>
              <a:rPr lang="zh-CN" altLang="en-US" sz="2800" b="1" dirty="0" smtClean="0">
                <a:latin typeface="楷体_GB2312" pitchFamily="49" charset="-122"/>
                <a:ea typeface="楷体_GB2312" pitchFamily="49" charset="-122"/>
              </a:rPr>
              <a:t>，在</a:t>
            </a:r>
            <a:r>
              <a:rPr lang="zh-CN" altLang="en-US" sz="2800" b="1" dirty="0">
                <a:latin typeface="楷体_GB2312" pitchFamily="49" charset="-122"/>
                <a:ea typeface="楷体_GB2312" pitchFamily="49" charset="-122"/>
              </a:rPr>
              <a:t>很早以前人们就用数学方法开始对语言学进行研究。</a:t>
            </a:r>
          </a:p>
        </p:txBody>
      </p:sp>
      <p:sp>
        <p:nvSpPr>
          <p:cNvPr id="6" name="Rectangle 3"/>
          <p:cNvSpPr>
            <a:spLocks noChangeArrowheads="1"/>
          </p:cNvSpPr>
          <p:nvPr/>
        </p:nvSpPr>
        <p:spPr bwMode="auto">
          <a:xfrm>
            <a:off x="1579302" y="4091732"/>
            <a:ext cx="10033578" cy="1323439"/>
          </a:xfrm>
          <a:prstGeom prst="rect">
            <a:avLst/>
          </a:prstGeom>
          <a:noFill/>
          <a:ln w="9525">
            <a:noFill/>
            <a:miter lim="800000"/>
            <a:headEnd/>
            <a:tailEnd/>
          </a:ln>
          <a:effectLst/>
        </p:spPr>
        <p:txBody>
          <a:bodyPr wrap="square">
            <a:spAutoFit/>
          </a:bodyPr>
          <a:lstStyle/>
          <a:p>
            <a:pPr algn="just" eaLnBrk="1" hangingPunct="1">
              <a:defRPr/>
            </a:pPr>
            <a:r>
              <a:rPr lang="zh-CN" altLang="en-US" sz="2000" b="1" dirty="0">
                <a:solidFill>
                  <a:srgbClr val="7030A0"/>
                </a:solidFill>
                <a:latin typeface="Arial" charset="0"/>
              </a:rPr>
              <a:t> </a:t>
            </a:r>
            <a:r>
              <a:rPr lang="en-US" altLang="zh-CN" sz="2000" b="1" dirty="0" smtClean="0">
                <a:solidFill>
                  <a:srgbClr val="7030A0"/>
                </a:solidFill>
                <a:latin typeface="Times New Roman" pitchFamily="18" charset="0"/>
                <a:ea typeface="楷体_GB2312" pitchFamily="49" charset="-122"/>
              </a:rPr>
              <a:t>1847</a:t>
            </a:r>
            <a:r>
              <a:rPr lang="zh-CN" altLang="en-US" sz="2000" b="1" dirty="0">
                <a:solidFill>
                  <a:srgbClr val="7030A0"/>
                </a:solidFill>
                <a:latin typeface="Times New Roman" pitchFamily="18" charset="0"/>
                <a:ea typeface="楷体_GB2312" pitchFamily="49" charset="-122"/>
              </a:rPr>
              <a:t>年，俄国数学家布拉库夫斯基就用概率论进行语法词源及语言历史比较研究。</a:t>
            </a:r>
          </a:p>
          <a:p>
            <a:pPr algn="just" eaLnBrk="1" hangingPunct="1">
              <a:defRPr/>
            </a:pPr>
            <a:r>
              <a:rPr lang="zh-CN" altLang="en-US" sz="2000" b="1" dirty="0">
                <a:solidFill>
                  <a:srgbClr val="7030A0"/>
                </a:solidFill>
                <a:latin typeface="Times New Roman" pitchFamily="18" charset="0"/>
                <a:ea typeface="楷体_GB2312" pitchFamily="49" charset="-122"/>
              </a:rPr>
              <a:t> </a:t>
            </a:r>
            <a:r>
              <a:rPr lang="en-US" altLang="zh-CN" sz="2000" b="1" dirty="0" smtClean="0">
                <a:solidFill>
                  <a:srgbClr val="7030A0"/>
                </a:solidFill>
                <a:latin typeface="Times New Roman" pitchFamily="18" charset="0"/>
                <a:ea typeface="楷体_GB2312" pitchFamily="49" charset="-122"/>
              </a:rPr>
              <a:t>1904</a:t>
            </a:r>
            <a:r>
              <a:rPr lang="zh-CN" altLang="en-US" sz="2000" b="1" dirty="0">
                <a:solidFill>
                  <a:srgbClr val="7030A0"/>
                </a:solidFill>
                <a:latin typeface="Times New Roman" pitchFamily="18" charset="0"/>
                <a:ea typeface="楷体_GB2312" pitchFamily="49" charset="-122"/>
              </a:rPr>
              <a:t>年，波兰语言学家指出，语言学家不仅要掌握初等数学而且还要掌握高等数学。</a:t>
            </a:r>
          </a:p>
          <a:p>
            <a:pPr algn="just" eaLnBrk="1" hangingPunct="1">
              <a:defRPr/>
            </a:pPr>
            <a:r>
              <a:rPr lang="zh-CN" altLang="en-US" sz="2000" b="1" dirty="0">
                <a:solidFill>
                  <a:srgbClr val="7030A0"/>
                </a:solidFill>
                <a:latin typeface="Times New Roman" pitchFamily="18" charset="0"/>
                <a:ea typeface="楷体_GB2312" pitchFamily="49" charset="-122"/>
              </a:rPr>
              <a:t> </a:t>
            </a:r>
            <a:r>
              <a:rPr lang="en-US" altLang="zh-CN" sz="2000" b="1" dirty="0" smtClean="0">
                <a:solidFill>
                  <a:srgbClr val="7030A0"/>
                </a:solidFill>
                <a:latin typeface="Times New Roman" pitchFamily="18" charset="0"/>
                <a:ea typeface="楷体_GB2312" pitchFamily="49" charset="-122"/>
              </a:rPr>
              <a:t>1931</a:t>
            </a:r>
            <a:r>
              <a:rPr lang="zh-CN" altLang="en-US" sz="2000" b="1" dirty="0">
                <a:solidFill>
                  <a:srgbClr val="7030A0"/>
                </a:solidFill>
                <a:latin typeface="Times New Roman" pitchFamily="18" charset="0"/>
                <a:ea typeface="楷体_GB2312" pitchFamily="49" charset="-122"/>
              </a:rPr>
              <a:t>年，俄国数学家就用概率论研究俄语元音字母和辅音字母序列。</a:t>
            </a:r>
          </a:p>
          <a:p>
            <a:pPr algn="just" eaLnBrk="1" hangingPunct="1">
              <a:defRPr/>
            </a:pPr>
            <a:r>
              <a:rPr lang="zh-CN" altLang="en-US" sz="2000" b="1" dirty="0" smtClean="0">
                <a:solidFill>
                  <a:srgbClr val="7030A0"/>
                </a:solidFill>
                <a:latin typeface="Times New Roman" pitchFamily="18" charset="0"/>
                <a:ea typeface="楷体_GB2312" pitchFamily="49" charset="-122"/>
              </a:rPr>
              <a:t> 特别是</a:t>
            </a:r>
            <a:r>
              <a:rPr lang="en-US" altLang="zh-CN" sz="2000" b="1" dirty="0">
                <a:solidFill>
                  <a:srgbClr val="7030A0"/>
                </a:solidFill>
                <a:latin typeface="Times New Roman" pitchFamily="18" charset="0"/>
                <a:ea typeface="楷体_GB2312" pitchFamily="49" charset="-122"/>
              </a:rPr>
              <a:t>1946</a:t>
            </a:r>
            <a:r>
              <a:rPr lang="zh-CN" altLang="en-US" sz="2000" b="1" dirty="0">
                <a:solidFill>
                  <a:srgbClr val="7030A0"/>
                </a:solidFill>
                <a:latin typeface="Times New Roman" pitchFamily="18" charset="0"/>
                <a:ea typeface="楷体_GB2312" pitchFamily="49" charset="-122"/>
              </a:rPr>
              <a:t>年电子计算机问世以来更加促使数学和语言学结合研究。 </a:t>
            </a:r>
          </a:p>
        </p:txBody>
      </p:sp>
    </p:spTree>
    <p:extLst>
      <p:ext uri="{BB962C8B-B14F-4D97-AF65-F5344CB8AC3E}">
        <p14:creationId xmlns:p14="http://schemas.microsoft.com/office/powerpoint/2010/main" val="2688924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日期占位符 9"/>
          <p:cNvSpPr>
            <a:spLocks noGrp="1"/>
          </p:cNvSpPr>
          <p:nvPr>
            <p:ph type="dt" sz="quarter" idx="10"/>
          </p:nvPr>
        </p:nvSpPr>
        <p:spPr/>
        <p:txBody>
          <a:bodyPr/>
          <a:lstStyle/>
          <a:p>
            <a:pPr>
              <a:defRPr/>
            </a:pPr>
            <a:fld id="{E04AF1EC-66C4-46E9-B443-A3544AA9F3B0}" type="datetime1">
              <a:rPr lang="zh-CN" altLang="en-US"/>
              <a:pPr>
                <a:defRPr/>
              </a:pPr>
              <a:t>2021/3/3</a:t>
            </a:fld>
            <a:endParaRPr lang="zh-CN" altLang="en-US"/>
          </a:p>
        </p:txBody>
      </p:sp>
      <p:sp>
        <p:nvSpPr>
          <p:cNvPr id="1945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EB904CF8-B1F4-4E03-876E-62DF6BCD5AC8}" type="slidenum">
              <a:rPr lang="zh-CN" altLang="en-US" sz="1000">
                <a:solidFill>
                  <a:srgbClr val="9B9A98"/>
                </a:solidFill>
              </a:rPr>
              <a:pPr>
                <a:spcBef>
                  <a:spcPct val="0"/>
                </a:spcBef>
                <a:buClrTx/>
                <a:buSzTx/>
                <a:buFontTx/>
                <a:buNone/>
              </a:pPr>
              <a:t>8</a:t>
            </a:fld>
            <a:endParaRPr lang="zh-CN" altLang="en-US" sz="1000">
              <a:solidFill>
                <a:srgbClr val="9B9A98"/>
              </a:solidFill>
            </a:endParaRPr>
          </a:p>
        </p:txBody>
      </p:sp>
      <p:sp>
        <p:nvSpPr>
          <p:cNvPr id="19462" name="Rectangle 6"/>
          <p:cNvSpPr>
            <a:spLocks noChangeArrowheads="1"/>
          </p:cNvSpPr>
          <p:nvPr/>
        </p:nvSpPr>
        <p:spPr bwMode="auto">
          <a:xfrm>
            <a:off x="845126" y="1389785"/>
            <a:ext cx="10239433"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0000"/>
              </a:lnSpc>
              <a:spcBef>
                <a:spcPct val="0"/>
              </a:spcBef>
              <a:buClrTx/>
              <a:buSzTx/>
              <a:buNone/>
            </a:pPr>
            <a:r>
              <a:rPr lang="en-US" altLang="zh-CN" sz="2800" b="1" dirty="0">
                <a:latin typeface="Times New Roman" panose="02020603050405020304" pitchFamily="18" charset="0"/>
                <a:ea typeface="楷体_GB2312" pitchFamily="49" charset="-122"/>
              </a:rPr>
              <a:t>        1956</a:t>
            </a:r>
            <a:r>
              <a:rPr lang="zh-CN" altLang="en-US" sz="2800" b="1" dirty="0">
                <a:latin typeface="Times New Roman" panose="02020603050405020304" pitchFamily="18" charset="0"/>
                <a:ea typeface="楷体_GB2312" pitchFamily="49" charset="-122"/>
              </a:rPr>
              <a:t>年，</a:t>
            </a:r>
            <a:r>
              <a:rPr lang="en-US" altLang="zh-CN" sz="2800" b="1" dirty="0">
                <a:latin typeface="Times New Roman" panose="02020603050405020304" pitchFamily="18" charset="0"/>
                <a:ea typeface="楷体_GB2312" pitchFamily="49" charset="-122"/>
              </a:rPr>
              <a:t>28</a:t>
            </a:r>
            <a:r>
              <a:rPr lang="zh-CN" altLang="en-US" sz="2800" b="1" dirty="0">
                <a:latin typeface="Times New Roman" panose="02020603050405020304" pitchFamily="18" charset="0"/>
                <a:ea typeface="楷体_GB2312" pitchFamily="49" charset="-122"/>
              </a:rPr>
              <a:t>岁的</a:t>
            </a:r>
            <a:r>
              <a:rPr lang="en-US" altLang="zh-CN" sz="2800" b="1" dirty="0">
                <a:solidFill>
                  <a:srgbClr val="7030A0"/>
                </a:solidFill>
                <a:latin typeface="Times New Roman" panose="02020603050405020304" pitchFamily="18" charset="0"/>
                <a:ea typeface="楷体_GB2312" pitchFamily="49" charset="-122"/>
              </a:rPr>
              <a:t>N. Chomsky</a:t>
            </a:r>
            <a:r>
              <a:rPr lang="zh-CN" altLang="en-US" sz="2800" b="1" dirty="0">
                <a:solidFill>
                  <a:srgbClr val="7030A0"/>
                </a:solidFill>
                <a:latin typeface="Times New Roman" panose="02020603050405020304" pitchFamily="18" charset="0"/>
                <a:ea typeface="楷体_GB2312" pitchFamily="49" charset="-122"/>
              </a:rPr>
              <a:t>（乔姆斯基</a:t>
            </a:r>
            <a:r>
              <a:rPr lang="zh-CN" altLang="en-US" sz="2800" b="1" dirty="0" smtClean="0">
                <a:solidFill>
                  <a:srgbClr val="7030A0"/>
                </a:solidFill>
                <a:latin typeface="Times New Roman" panose="02020603050405020304" pitchFamily="18" charset="0"/>
                <a:ea typeface="楷体_GB2312" pitchFamily="49" charset="-122"/>
              </a:rPr>
              <a:t>）</a:t>
            </a:r>
            <a:r>
              <a:rPr lang="zh-CN" altLang="en-US" sz="2800" b="1" dirty="0">
                <a:latin typeface="Times New Roman" pitchFamily="18" charset="0"/>
                <a:ea typeface="楷体_GB2312" pitchFamily="49" charset="-122"/>
              </a:rPr>
              <a:t>在</a:t>
            </a:r>
            <a:r>
              <a:rPr lang="en-US" altLang="zh-CN" sz="2800" b="1" dirty="0">
                <a:latin typeface="Times New Roman" pitchFamily="18" charset="0"/>
                <a:ea typeface="楷体_GB2312" pitchFamily="49" charset="-122"/>
              </a:rPr>
              <a:t>《</a:t>
            </a:r>
            <a:r>
              <a:rPr lang="zh-CN" altLang="en-US" sz="2800" b="1" dirty="0">
                <a:latin typeface="Times New Roman" pitchFamily="18" charset="0"/>
                <a:ea typeface="楷体_GB2312" pitchFamily="49" charset="-122"/>
              </a:rPr>
              <a:t>信息论杂志</a:t>
            </a:r>
            <a:r>
              <a:rPr lang="en-US" altLang="zh-CN" sz="2800" b="1" dirty="0">
                <a:latin typeface="Times New Roman" pitchFamily="18" charset="0"/>
                <a:ea typeface="楷体_GB2312" pitchFamily="49" charset="-122"/>
              </a:rPr>
              <a:t>》</a:t>
            </a:r>
            <a:r>
              <a:rPr lang="zh-CN" altLang="en-US" sz="2800" b="1" dirty="0" smtClean="0">
                <a:latin typeface="Times New Roman" pitchFamily="18" charset="0"/>
                <a:ea typeface="楷体_GB2312" pitchFamily="49" charset="-122"/>
              </a:rPr>
              <a:t>上发表了</a:t>
            </a:r>
            <a:r>
              <a:rPr lang="en-US" altLang="zh-CN" sz="2800" b="1" dirty="0">
                <a:solidFill>
                  <a:srgbClr val="FF0000"/>
                </a:solidFill>
                <a:latin typeface="Times New Roman" pitchFamily="18" charset="0"/>
                <a:ea typeface="楷体_GB2312" pitchFamily="49" charset="-122"/>
              </a:rPr>
              <a:t>《</a:t>
            </a:r>
            <a:r>
              <a:rPr lang="zh-CN" altLang="en-US" sz="2800" b="1" dirty="0">
                <a:solidFill>
                  <a:srgbClr val="FF0000"/>
                </a:solidFill>
                <a:latin typeface="Times New Roman" pitchFamily="18" charset="0"/>
                <a:ea typeface="楷体_GB2312" pitchFamily="49" charset="-122"/>
              </a:rPr>
              <a:t>语言描写的三个模型</a:t>
            </a:r>
            <a:r>
              <a:rPr lang="en-US" altLang="zh-CN" sz="2800" b="1" dirty="0" smtClean="0">
                <a:solidFill>
                  <a:srgbClr val="FF0000"/>
                </a:solidFill>
                <a:latin typeface="Times New Roman" pitchFamily="18" charset="0"/>
                <a:ea typeface="楷体_GB2312" pitchFamily="49" charset="-122"/>
              </a:rPr>
              <a:t>》</a:t>
            </a:r>
            <a:r>
              <a:rPr lang="zh-CN" altLang="en-US" sz="2800" b="1" dirty="0" smtClean="0">
                <a:latin typeface="Times New Roman" pitchFamily="18" charset="0"/>
                <a:ea typeface="楷体_GB2312" pitchFamily="49" charset="-122"/>
              </a:rPr>
              <a:t>，他首次</a:t>
            </a:r>
            <a:r>
              <a:rPr lang="zh-CN" altLang="en-US" sz="2800" b="1" dirty="0">
                <a:latin typeface="Times New Roman" pitchFamily="18" charset="0"/>
                <a:ea typeface="楷体_GB2312" pitchFamily="49" charset="-122"/>
              </a:rPr>
              <a:t>采用</a:t>
            </a:r>
            <a:r>
              <a:rPr lang="en-US" altLang="zh-CN" sz="2800" b="1" dirty="0">
                <a:latin typeface="Times New Roman" pitchFamily="18" charset="0"/>
                <a:ea typeface="楷体_GB2312" pitchFamily="49" charset="-122"/>
              </a:rPr>
              <a:t>Markov</a:t>
            </a:r>
            <a:r>
              <a:rPr lang="zh-CN" altLang="en-US" sz="2800" b="1" dirty="0">
                <a:latin typeface="Times New Roman" pitchFamily="18" charset="0"/>
                <a:ea typeface="楷体_GB2312" pitchFamily="49" charset="-122"/>
              </a:rPr>
              <a:t>模型来描写自然语言，对于有限状态模型、短语结构模型和转换模型等三个模型，从语言学和数学的角度进行了理论上的分析，建立了形式语言理论，具有划时代意义</a:t>
            </a:r>
            <a:r>
              <a:rPr lang="zh-CN" altLang="en-US" sz="2800" b="1" dirty="0" smtClean="0">
                <a:latin typeface="Times New Roman" pitchFamily="18" charset="0"/>
                <a:ea typeface="楷体_GB2312" pitchFamily="49" charset="-122"/>
              </a:rPr>
              <a:t>。</a:t>
            </a:r>
            <a:endParaRPr lang="zh-CN" altLang="en-US" sz="2800" b="1" dirty="0">
              <a:latin typeface="Times New Roman" panose="02020603050405020304" pitchFamily="18" charset="0"/>
              <a:ea typeface="楷体_GB2312" pitchFamily="49" charset="-122"/>
            </a:endParaRPr>
          </a:p>
        </p:txBody>
      </p:sp>
      <p:pic>
        <p:nvPicPr>
          <p:cNvPr id="19463" name="Picture 8" descr="1243267933vd1pY9s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4422" y="3982675"/>
            <a:ext cx="3332163" cy="2220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211233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9</a:t>
            </a:fld>
            <a:endParaRPr lang="zh-CN" altLang="en-US">
              <a:solidFill>
                <a:prstClr val="black">
                  <a:tint val="75000"/>
                </a:prstClr>
              </a:solidFill>
            </a:endParaRPr>
          </a:p>
        </p:txBody>
      </p:sp>
      <p:sp>
        <p:nvSpPr>
          <p:cNvPr id="3" name="Rectangle 6"/>
          <p:cNvSpPr>
            <a:spLocks noChangeArrowheads="1"/>
          </p:cNvSpPr>
          <p:nvPr/>
        </p:nvSpPr>
        <p:spPr bwMode="auto">
          <a:xfrm>
            <a:off x="855518" y="745548"/>
            <a:ext cx="10345882" cy="293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0000"/>
              </a:lnSpc>
              <a:spcBef>
                <a:spcPct val="0"/>
              </a:spcBef>
              <a:buClrTx/>
              <a:buSzTx/>
              <a:buNone/>
            </a:pPr>
            <a:r>
              <a:rPr lang="zh-CN" altLang="en-US" sz="2800" b="1" dirty="0" smtClean="0">
                <a:solidFill>
                  <a:srgbClr val="7030A0"/>
                </a:solidFill>
                <a:latin typeface="Times New Roman" panose="02020603050405020304" pitchFamily="18" charset="0"/>
                <a:ea typeface="楷体_GB2312" pitchFamily="49" charset="-122"/>
              </a:rPr>
              <a:t>          乔姆斯基将语言形式地定义为由一个字母表的字母组成的一些串的集合。对于任意一个语言，有一个字母表，可以在字母表上按照一定的形成规则定义一个文法，这个文法所产生的所有句子组成的集合就是这个文法所产生的语言。</a:t>
            </a:r>
            <a:endParaRPr lang="en-US" altLang="zh-CN" sz="2800" b="1" dirty="0" smtClean="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2800" b="1" dirty="0" smtClean="0">
                <a:latin typeface="Times New Roman" pitchFamily="18" charset="0"/>
                <a:ea typeface="楷体_GB2312" pitchFamily="49" charset="-122"/>
              </a:rPr>
              <a:t> </a:t>
            </a:r>
          </a:p>
          <a:p>
            <a:pPr algn="just">
              <a:lnSpc>
                <a:spcPct val="110000"/>
              </a:lnSpc>
              <a:spcBef>
                <a:spcPct val="0"/>
              </a:spcBef>
              <a:buClrTx/>
              <a:buSzTx/>
              <a:buNone/>
            </a:pPr>
            <a:endParaRPr lang="zh-CN" altLang="en-US" sz="2800" b="1" dirty="0">
              <a:latin typeface="Times New Roman" panose="02020603050405020304" pitchFamily="18" charset="0"/>
              <a:ea typeface="楷体_GB2312" pitchFamily="49" charset="-122"/>
            </a:endParaRPr>
          </a:p>
        </p:txBody>
      </p:sp>
      <p:sp>
        <p:nvSpPr>
          <p:cNvPr id="4" name="矩形 3"/>
          <p:cNvSpPr/>
          <p:nvPr/>
        </p:nvSpPr>
        <p:spPr>
          <a:xfrm>
            <a:off x="855518" y="2887673"/>
            <a:ext cx="9660082" cy="2936188"/>
          </a:xfrm>
          <a:prstGeom prst="rect">
            <a:avLst/>
          </a:prstGeom>
        </p:spPr>
        <p:txBody>
          <a:bodyPr wrap="square">
            <a:spAutoFit/>
          </a:bodyPr>
          <a:lstStyle/>
          <a:p>
            <a:pPr algn="just">
              <a:lnSpc>
                <a:spcPct val="110000"/>
              </a:lnSpc>
              <a:spcBef>
                <a:spcPct val="0"/>
              </a:spcBef>
              <a:buClrTx/>
              <a:buSzTx/>
              <a:buNone/>
            </a:pPr>
            <a:r>
              <a:rPr lang="en-US" altLang="zh-CN" b="1" dirty="0">
                <a:solidFill>
                  <a:srgbClr val="7030A0"/>
                </a:solidFill>
                <a:latin typeface="Times New Roman" panose="02020603050405020304" pitchFamily="18" charset="0"/>
                <a:ea typeface="楷体_GB2312" pitchFamily="49" charset="-122"/>
              </a:rPr>
              <a:t> </a:t>
            </a:r>
            <a:r>
              <a:rPr lang="zh-CN" altLang="en-US" sz="2400" b="1" dirty="0">
                <a:solidFill>
                  <a:srgbClr val="7030A0"/>
                </a:solidFill>
                <a:latin typeface="Times New Roman" panose="02020603050405020304" pitchFamily="18" charset="0"/>
                <a:ea typeface="楷体_GB2312" pitchFamily="49" charset="-122"/>
              </a:rPr>
              <a:t>例如：“我爱你”这条句子如何产生呢？</a:t>
            </a: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2400" b="1" dirty="0">
                <a:solidFill>
                  <a:srgbClr val="7030A0"/>
                </a:solidFill>
                <a:latin typeface="Times New Roman" panose="02020603050405020304" pitchFamily="18" charset="0"/>
                <a:ea typeface="楷体_GB2312" pitchFamily="49" charset="-122"/>
              </a:rPr>
              <a:t>      </a:t>
            </a:r>
            <a:r>
              <a:rPr lang="zh-CN" altLang="en-US" sz="2400" b="1" dirty="0">
                <a:solidFill>
                  <a:srgbClr val="7030A0"/>
                </a:solidFill>
                <a:latin typeface="Times New Roman" panose="02020603050405020304" pitchFamily="18" charset="0"/>
                <a:ea typeface="楷体_GB2312" pitchFamily="49" charset="-122"/>
              </a:rPr>
              <a:t>我们可以这样定义产生这条句子的规则：</a:t>
            </a:r>
            <a:endParaRPr lang="en-US" altLang="zh-CN" sz="2400" b="1" dirty="0">
              <a:solidFill>
                <a:srgbClr val="7030A0"/>
              </a:solidFill>
              <a:latin typeface="Times New Roman" panose="02020603050405020304" pitchFamily="18" charset="0"/>
              <a:ea typeface="楷体_GB2312" pitchFamily="49" charset="-122"/>
            </a:endParaRPr>
          </a:p>
          <a:p>
            <a:pPr algn="just">
              <a:lnSpc>
                <a:spcPct val="110000"/>
              </a:lnSpc>
              <a:spcBef>
                <a:spcPct val="0"/>
              </a:spcBef>
              <a:buClrTx/>
              <a:buSzTx/>
              <a:buNone/>
            </a:pPr>
            <a:r>
              <a:rPr lang="en-US" altLang="zh-CN" sz="2400" b="1" dirty="0">
                <a:solidFill>
                  <a:srgbClr val="7030A0"/>
                </a:solidFill>
                <a:latin typeface="Times New Roman" panose="02020603050405020304" pitchFamily="18" charset="0"/>
                <a:ea typeface="楷体_GB2312" pitchFamily="49" charset="-122"/>
              </a:rPr>
              <a:t>                                 </a:t>
            </a:r>
            <a:r>
              <a:rPr lang="en-US" altLang="zh-CN" sz="2400" b="1" dirty="0">
                <a:latin typeface="Times New Roman" pitchFamily="18" charset="0"/>
                <a:ea typeface="楷体_GB2312" pitchFamily="49" charset="-122"/>
              </a:rPr>
              <a:t> </a:t>
            </a:r>
            <a:r>
              <a:rPr lang="en-US" altLang="zh-CN" sz="2400" b="1" dirty="0" smtClean="0">
                <a:latin typeface="Times New Roman" pitchFamily="18" charset="0"/>
                <a:ea typeface="楷体_GB2312" pitchFamily="49" charset="-122"/>
              </a:rPr>
              <a:t>〈</a:t>
            </a:r>
            <a:r>
              <a:rPr lang="zh-CN" altLang="en-US" sz="2400" b="1" dirty="0" smtClean="0">
                <a:latin typeface="Times New Roman" pitchFamily="18" charset="0"/>
                <a:ea typeface="楷体_GB2312" pitchFamily="49" charset="-122"/>
              </a:rPr>
              <a:t>语句</a:t>
            </a:r>
            <a:r>
              <a:rPr lang="en-US" altLang="zh-CN" sz="2400" b="1" dirty="0" smtClean="0">
                <a:latin typeface="Times New Roman" pitchFamily="18" charset="0"/>
                <a:ea typeface="楷体_GB2312" pitchFamily="49" charset="-122"/>
              </a:rPr>
              <a:t>〉</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a:t>
            </a: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主语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我</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谓语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爱</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恨</a:t>
            </a:r>
            <a:endParaRPr lang="en-US" altLang="zh-CN" sz="2400" b="1" dirty="0">
              <a:latin typeface="Times New Roman" pitchFamily="18" charset="0"/>
              <a:ea typeface="楷体_GB2312" pitchFamily="49" charset="-122"/>
            </a:endParaRPr>
          </a:p>
          <a:p>
            <a:pPr algn="just">
              <a:lnSpc>
                <a:spcPct val="110000"/>
              </a:lnSpc>
              <a:spcBef>
                <a:spcPct val="0"/>
              </a:spcBef>
              <a:buClrTx/>
              <a:buSzTx/>
              <a:buNone/>
            </a:pP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宾语</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他</a:t>
            </a:r>
            <a:r>
              <a:rPr lang="en-US" altLang="zh-CN" sz="24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你</a:t>
            </a:r>
            <a:endParaRPr lang="zh-CN" altLang="en-US" sz="2400" dirty="0"/>
          </a:p>
        </p:txBody>
      </p:sp>
      <p:sp>
        <p:nvSpPr>
          <p:cNvPr id="6" name="文本框 5"/>
          <p:cNvSpPr txBox="1"/>
          <p:nvPr/>
        </p:nvSpPr>
        <p:spPr>
          <a:xfrm>
            <a:off x="7782791" y="4705111"/>
            <a:ext cx="3901209" cy="923330"/>
          </a:xfrm>
          <a:prstGeom prst="rect">
            <a:avLst/>
          </a:prstGeom>
          <a:noFill/>
        </p:spPr>
        <p:txBody>
          <a:bodyPr wrap="square" rtlCol="0">
            <a:spAutoFit/>
          </a:bodyPr>
          <a:lstStyle/>
          <a:p>
            <a:r>
              <a:rPr lang="zh-CN" altLang="zh-CN" b="1" dirty="0">
                <a:solidFill>
                  <a:srgbClr val="C00000"/>
                </a:solidFill>
              </a:rPr>
              <a:t>巴科斯</a:t>
            </a:r>
            <a:r>
              <a:rPr lang="en-US" altLang="zh-CN" b="1" dirty="0">
                <a:solidFill>
                  <a:srgbClr val="C00000"/>
                </a:solidFill>
              </a:rPr>
              <a:t>-</a:t>
            </a:r>
            <a:r>
              <a:rPr lang="zh-CN" altLang="zh-CN" b="1" dirty="0">
                <a:solidFill>
                  <a:srgbClr val="C00000"/>
                </a:solidFill>
              </a:rPr>
              <a:t>诺尔范式（</a:t>
            </a:r>
            <a:r>
              <a:rPr lang="en-US" altLang="zh-CN" b="1" dirty="0">
                <a:solidFill>
                  <a:srgbClr val="C00000"/>
                </a:solidFill>
              </a:rPr>
              <a:t>Backus Normal Form</a:t>
            </a:r>
            <a:r>
              <a:rPr lang="zh-CN" altLang="zh-CN" b="1" dirty="0">
                <a:solidFill>
                  <a:srgbClr val="C00000"/>
                </a:solidFill>
              </a:rPr>
              <a:t>，简称为巴科斯范式，简记为</a:t>
            </a:r>
            <a:r>
              <a:rPr lang="en-US" altLang="zh-CN" b="1" dirty="0">
                <a:solidFill>
                  <a:srgbClr val="C00000"/>
                </a:solidFill>
              </a:rPr>
              <a:t>BNF</a:t>
            </a:r>
            <a:r>
              <a:rPr lang="zh-CN" altLang="zh-CN" b="1" dirty="0">
                <a:solidFill>
                  <a:srgbClr val="C00000"/>
                </a:solidFill>
              </a:rPr>
              <a:t>范式</a:t>
            </a:r>
            <a:r>
              <a:rPr lang="zh-CN" altLang="zh-CN" b="1" dirty="0" smtClean="0">
                <a:solidFill>
                  <a:srgbClr val="C00000"/>
                </a:solidFill>
              </a:rPr>
              <a:t>）</a:t>
            </a:r>
            <a:endParaRPr lang="zh-CN" altLang="zh-CN" b="1" dirty="0">
              <a:solidFill>
                <a:srgbClr val="C00000"/>
              </a:solidFill>
            </a:endParaRPr>
          </a:p>
        </p:txBody>
      </p:sp>
    </p:spTree>
    <p:extLst>
      <p:ext uri="{BB962C8B-B14F-4D97-AF65-F5344CB8AC3E}">
        <p14:creationId xmlns:p14="http://schemas.microsoft.com/office/powerpoint/2010/main" val="2903443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12196</Words>
  <Application>Microsoft Office PowerPoint</Application>
  <PresentationFormat>宽屏</PresentationFormat>
  <Paragraphs>905</Paragraphs>
  <Slides>65</Slides>
  <Notes>51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65</vt:i4>
      </vt:variant>
    </vt:vector>
  </HeadingPairs>
  <TitlesOfParts>
    <vt:vector size="81" baseType="lpstr">
      <vt:lpstr>等线</vt:lpstr>
      <vt:lpstr>等线 Light</vt:lpstr>
      <vt:lpstr>黑体</vt:lpstr>
      <vt:lpstr>经典特宋简</vt:lpstr>
      <vt:lpstr>楷体_GB2312</vt:lpstr>
      <vt:lpstr>宋体</vt:lpstr>
      <vt:lpstr>微软雅黑</vt:lpstr>
      <vt:lpstr>Arial</vt:lpstr>
      <vt:lpstr>Calibri</vt:lpstr>
      <vt:lpstr>Courier New</vt:lpstr>
      <vt:lpstr>Symbol</vt:lpstr>
      <vt:lpstr>Tahoma</vt:lpstr>
      <vt:lpstr>Times New Roman</vt:lpstr>
      <vt:lpstr>Wingdings</vt:lpstr>
      <vt:lpstr>Wingdings 2</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已知语言求文法</vt:lpstr>
      <vt:lpstr>已知语言求文法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jly</dc:creator>
  <cp:lastModifiedBy>jly</cp:lastModifiedBy>
  <cp:revision>13</cp:revision>
  <dcterms:created xsi:type="dcterms:W3CDTF">2021-03-01T03:19:46Z</dcterms:created>
  <dcterms:modified xsi:type="dcterms:W3CDTF">2021-03-02T23:59:26Z</dcterms:modified>
</cp:coreProperties>
</file>

<file path=docProps/thumbnail.jpeg>
</file>